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301" r:id="rId17"/>
    <p:sldId id="302" r:id="rId18"/>
    <p:sldId id="303" r:id="rId19"/>
    <p:sldId id="304" r:id="rId20"/>
    <p:sldId id="283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20" r:id="rId35"/>
    <p:sldId id="318" r:id="rId36"/>
    <p:sldId id="295" r:id="rId37"/>
    <p:sldId id="319" r:id="rId38"/>
    <p:sldId id="297" r:id="rId39"/>
    <p:sldId id="298" r:id="rId40"/>
    <p:sldId id="299" r:id="rId41"/>
    <p:sldId id="300" r:id="rId42"/>
  </p:sldIdLst>
  <p:sldSz cx="9144000" cy="6858000" type="screen4x3"/>
  <p:notesSz cx="6708775" cy="983615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0" autoAdjust="0"/>
    <p:restoredTop sz="90929"/>
  </p:normalViewPr>
  <p:slideViewPr>
    <p:cSldViewPr>
      <p:cViewPr varScale="1">
        <p:scale>
          <a:sx n="64" d="100"/>
          <a:sy n="64" d="100"/>
        </p:scale>
        <p:origin x="1584" y="66"/>
      </p:cViewPr>
      <p:guideLst>
        <p:guide orient="horz" pos="379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6" charset="0"/>
              </a:defRPr>
            </a:lvl1pPr>
          </a:lstStyle>
          <a:p>
            <a:endParaRPr lang="sv-SE" alt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2063" y="0"/>
            <a:ext cx="2906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6" charset="0"/>
              </a:defRPr>
            </a:lvl1pPr>
          </a:lstStyle>
          <a:p>
            <a:endParaRPr lang="sv-SE" altLang="sv-S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8188"/>
            <a:ext cx="4916487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212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4025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6" charset="0"/>
              </a:defRPr>
            </a:lvl1pPr>
          </a:lstStyle>
          <a:p>
            <a:endParaRPr lang="sv-SE" alt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2063" y="9344025"/>
            <a:ext cx="29067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6" charset="0"/>
              </a:defRPr>
            </a:lvl1pPr>
          </a:lstStyle>
          <a:p>
            <a:fld id="{8D4D51EC-A801-4737-A4E8-67C5E0FB0CA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59415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___ mm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51EC-A801-4737-A4E8-67C5E0FB0CAE}" type="slidenum">
              <a:rPr lang="sv-SE" altLang="sv-SE" smtClean="0"/>
              <a:pPr/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0302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51EC-A801-4737-A4E8-67C5E0FB0CAE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3210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D51EC-A801-4737-A4E8-67C5E0FB0CAE}" type="slidenum">
              <a:rPr lang="sv-SE" altLang="sv-SE" smtClean="0"/>
              <a:pPr/>
              <a:t>32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9160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>
              <a:defRPr sz="3700"/>
            </a:lvl1pPr>
          </a:lstStyle>
          <a:p>
            <a:pPr lvl="0"/>
            <a:r>
              <a:rPr lang="sv-SE" altLang="sv-SE" noProof="0" smtClean="0"/>
              <a:t>Klicka här för att ändra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altLang="sv-SE" noProof="0" smtClean="0"/>
              <a:t>Klicka här för att ändra format på underrubrik i bakgrunden</a:t>
            </a:r>
          </a:p>
        </p:txBody>
      </p:sp>
      <p:pic>
        <p:nvPicPr>
          <p:cNvPr id="6148" name="Picture 4" descr="C:\ANNAS dokument\jkdok\JKprofil\JERNKONTORETCG11P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6118225"/>
            <a:ext cx="23987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ANNAS dokument\jkdok\JKprofil\JKSIGILLPC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870575"/>
            <a:ext cx="79057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Times New Roman" pitchFamily="16" charset="0"/>
              </a:defRPr>
            </a:lvl1pPr>
          </a:lstStyle>
          <a:p>
            <a:endParaRPr lang="sv-SE" altLang="sv-SE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5925" y="6445250"/>
            <a:ext cx="1282700" cy="187325"/>
          </a:xfrm>
        </p:spPr>
        <p:txBody>
          <a:bodyPr/>
          <a:lstStyle>
            <a:lvl1pPr>
              <a:defRPr/>
            </a:lvl1pPr>
          </a:lstStyle>
          <a:p>
            <a:fld id="{654B03EA-454F-4DAA-9D40-DD6E91A8219E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ED7A-3EF3-40A2-B231-7DC2371B737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5541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076450" cy="56388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19100" y="152400"/>
            <a:ext cx="6076950" cy="56388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717DC-F14A-44F6-8E72-E64C84C16E8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4671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40B24-B956-40F0-B8E7-62AAEC7F117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9907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F2EE-E7DD-4E4C-9806-7D95F4590DD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977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9100" y="13716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1E1BA-B0CE-4863-AA50-2420139378E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5489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B07F4-8DBA-4627-A726-EAA8E034970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8892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78A9-7F46-4420-A2AA-26B6263CDD3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425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64B17-5812-4E1E-AE84-65DBDA04BDA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8067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873-E945-457E-81FC-C3161A1867C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217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B2113-1502-4517-A604-42A6FDA3204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206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här för att ändra format på bakgrundsrubriken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371600"/>
            <a:ext cx="830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Klicka här för att ändra format på bakgrundstexten</a:t>
            </a:r>
          </a:p>
          <a:p>
            <a:pPr lvl="1"/>
            <a:r>
              <a:rPr lang="en-GB" altLang="sv-SE" smtClean="0"/>
              <a:t>Nivå två</a:t>
            </a:r>
          </a:p>
          <a:p>
            <a:pPr lvl="2"/>
            <a:r>
              <a:rPr lang="en-GB" altLang="sv-SE" smtClean="0"/>
              <a:t>Nivå tre</a:t>
            </a:r>
          </a:p>
          <a:p>
            <a:pPr lvl="3"/>
            <a:r>
              <a:rPr lang="en-GB" altLang="sv-SE" smtClean="0"/>
              <a:t>Nivå fyra</a:t>
            </a:r>
          </a:p>
          <a:p>
            <a:pPr lvl="4"/>
            <a:r>
              <a:rPr lang="en-GB" altLang="sv-SE" smtClean="0"/>
              <a:t>Nivå fem</a:t>
            </a:r>
          </a:p>
        </p:txBody>
      </p:sp>
      <p:pic>
        <p:nvPicPr>
          <p:cNvPr id="3076" name="Picture 4" descr="C:\ANNAS dokument\jkdok\JKprofil\JERNKONTORETCG11PC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6118225"/>
            <a:ext cx="239871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ANNAS dokument\jkdok\JKprofil\JKSIGILLPC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870575"/>
            <a:ext cx="79057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2275" y="6248400"/>
            <a:ext cx="14478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/>
            </a:lvl1pPr>
          </a:lstStyle>
          <a:p>
            <a:endParaRPr lang="sv-SE" alt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688" y="6019800"/>
            <a:ext cx="4186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/>
            </a:lvl1pPr>
          </a:lstStyle>
          <a:p>
            <a:endParaRPr lang="sv-SE" altLang="sv-SE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5925" y="6443663"/>
            <a:ext cx="12827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/>
            </a:lvl1pPr>
          </a:lstStyle>
          <a:p>
            <a:fld id="{9166E8DB-173F-49A0-A44A-E1C1EAD1B86B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12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6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sz="22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&gt;"/>
        <a:defRPr b="1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"/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"/><Relationship Id="rId5" Type="http://schemas.openxmlformats.org/officeDocument/2006/relationships/image" Target="../media/image34.tif"/><Relationship Id="rId4" Type="http://schemas.openxmlformats.org/officeDocument/2006/relationships/image" Target="../media/image33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"/><Relationship Id="rId7" Type="http://schemas.openxmlformats.org/officeDocument/2006/relationships/image" Target="../media/image41.tif"/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"/><Relationship Id="rId5" Type="http://schemas.openxmlformats.org/officeDocument/2006/relationships/image" Target="../media/image39.tif"/><Relationship Id="rId4" Type="http://schemas.openxmlformats.org/officeDocument/2006/relationships/image" Target="../media/image38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"/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"/><Relationship Id="rId2" Type="http://schemas.openxmlformats.org/officeDocument/2006/relationships/image" Target="../media/image46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48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"/><Relationship Id="rId2" Type="http://schemas.openxmlformats.org/officeDocument/2006/relationships/image" Target="../media/image50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"/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"/><Relationship Id="rId2" Type="http://schemas.openxmlformats.org/officeDocument/2006/relationships/image" Target="../media/image5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"/><Relationship Id="rId2" Type="http://schemas.openxmlformats.org/officeDocument/2006/relationships/image" Target="../media/image58.t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"/><Relationship Id="rId2" Type="http://schemas.openxmlformats.org/officeDocument/2006/relationships/image" Target="../media/image60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"/><Relationship Id="rId2" Type="http://schemas.openxmlformats.org/officeDocument/2006/relationships/image" Target="../media/image6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"/><Relationship Id="rId2" Type="http://schemas.openxmlformats.org/officeDocument/2006/relationships/image" Target="../media/image65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t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"/><Relationship Id="rId2" Type="http://schemas.openxmlformats.org/officeDocument/2006/relationships/image" Target="../media/image69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"/><Relationship Id="rId2" Type="http://schemas.openxmlformats.org/officeDocument/2006/relationships/image" Target="../media/image71.t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"/><Relationship Id="rId2" Type="http://schemas.openxmlformats.org/officeDocument/2006/relationships/image" Target="../media/image73.t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7" Type="http://schemas.openxmlformats.org/officeDocument/2006/relationships/image" Target="../media/image78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tif"/><Relationship Id="rId5" Type="http://schemas.openxmlformats.org/officeDocument/2006/relationships/image" Target="../media/image76.tif"/><Relationship Id="rId4" Type="http://schemas.openxmlformats.org/officeDocument/2006/relationships/image" Target="../media/image75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"/><Relationship Id="rId2" Type="http://schemas.openxmlformats.org/officeDocument/2006/relationships/image" Target="../media/image79.t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"/><Relationship Id="rId2" Type="http://schemas.openxmlformats.org/officeDocument/2006/relationships/image" Target="../media/image82.t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"/><Relationship Id="rId2" Type="http://schemas.openxmlformats.org/officeDocument/2006/relationships/image" Target="../media/image85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"/><Relationship Id="rId4" Type="http://schemas.openxmlformats.org/officeDocument/2006/relationships/image" Target="../media/image87.t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t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"/><Relationship Id="rId3" Type="http://schemas.openxmlformats.org/officeDocument/2006/relationships/image" Target="../media/image7.tif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Bearbetning Platta Produkter</a:t>
            </a:r>
            <a:endParaRPr lang="sv-SE" altLang="sv-S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8" y="1628800"/>
            <a:ext cx="3720852" cy="3312368"/>
          </a:xfrm>
        </p:spPr>
        <p:txBody>
          <a:bodyPr/>
          <a:lstStyle/>
          <a:p>
            <a:r>
              <a:rPr lang="sv-SE" altLang="sv-SE" dirty="0" smtClean="0"/>
              <a:t>Plåtvalsning</a:t>
            </a:r>
          </a:p>
          <a:p>
            <a:r>
              <a:rPr lang="sv-SE" altLang="sv-SE" dirty="0" smtClean="0"/>
              <a:t>Bandvalsning</a:t>
            </a:r>
          </a:p>
          <a:p>
            <a:r>
              <a:rPr lang="sv-SE" altLang="sv-SE" dirty="0" smtClean="0"/>
              <a:t>Riktning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5832"/>
            <a:ext cx="34671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Värmning – inverkan på ämnet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7063"/>
            <a:ext cx="233362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1017997" y="3153260"/>
            <a:ext cx="1816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Förlängning</a:t>
            </a:r>
          </a:p>
          <a:p>
            <a:r>
              <a:rPr lang="sv-SE" sz="1600" dirty="0" smtClean="0"/>
              <a:t>Risk för sprickor</a:t>
            </a:r>
          </a:p>
          <a:p>
            <a:endParaRPr lang="sv-SE" sz="16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867824" y="1588498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2Fe + O</a:t>
            </a:r>
            <a:r>
              <a:rPr lang="sv-SE" sz="1600" baseline="-25000" dirty="0" smtClean="0"/>
              <a:t>2</a:t>
            </a:r>
            <a:r>
              <a:rPr lang="sv-SE" sz="1600" dirty="0" smtClean="0"/>
              <a:t> </a:t>
            </a:r>
            <a:r>
              <a:rPr lang="sv-SE" sz="1600" dirty="0" smtClean="0">
                <a:sym typeface="Wingdings"/>
              </a:rPr>
              <a:t> 2FeO</a:t>
            </a:r>
            <a:r>
              <a:rPr lang="sv-SE" sz="1600" dirty="0" smtClean="0"/>
              <a:t> 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90" y="1441351"/>
            <a:ext cx="234315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ruta 10"/>
          <p:cNvSpPr txBox="1"/>
          <p:nvPr/>
        </p:nvSpPr>
        <p:spPr>
          <a:xfrm>
            <a:off x="3707904" y="1588498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fcc</a:t>
            </a:r>
            <a:r>
              <a:rPr lang="sv-SE" sz="1600" dirty="0" smtClean="0"/>
              <a:t> </a:t>
            </a:r>
            <a:r>
              <a:rPr lang="sv-SE" sz="1600" dirty="0" err="1" smtClean="0"/>
              <a:t>austenit</a:t>
            </a:r>
            <a:endParaRPr lang="sv-SE" sz="1600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3707904" y="3290430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bcc ferrit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42966"/>
            <a:ext cx="236220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Rak pil 15"/>
          <p:cNvCxnSpPr/>
          <p:nvPr/>
        </p:nvCxnSpPr>
        <p:spPr bwMode="auto">
          <a:xfrm flipV="1">
            <a:off x="6156176" y="1757775"/>
            <a:ext cx="0" cy="325540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ak pil 17"/>
          <p:cNvCxnSpPr/>
          <p:nvPr/>
        </p:nvCxnSpPr>
        <p:spPr bwMode="auto">
          <a:xfrm>
            <a:off x="6156176" y="4977172"/>
            <a:ext cx="2088232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ruta 24"/>
          <p:cNvSpPr txBox="1"/>
          <p:nvPr/>
        </p:nvSpPr>
        <p:spPr>
          <a:xfrm>
            <a:off x="6023317" y="1484784"/>
            <a:ext cx="773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Temp.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6410186" y="1927050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grovkornig </a:t>
            </a:r>
          </a:p>
          <a:p>
            <a:r>
              <a:rPr lang="sv-SE" sz="1200" dirty="0" smtClean="0"/>
              <a:t>struktur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7088366" y="4077072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finkornig </a:t>
            </a:r>
          </a:p>
          <a:p>
            <a:r>
              <a:rPr lang="sv-SE" sz="1200" dirty="0" smtClean="0"/>
              <a:t>struktur</a:t>
            </a:r>
          </a:p>
        </p:txBody>
      </p:sp>
      <p:cxnSp>
        <p:nvCxnSpPr>
          <p:cNvPr id="29" name="Rak pil 28"/>
          <p:cNvCxnSpPr/>
          <p:nvPr/>
        </p:nvCxnSpPr>
        <p:spPr bwMode="auto">
          <a:xfrm flipV="1">
            <a:off x="7236296" y="2708920"/>
            <a:ext cx="296262" cy="360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ruta 29"/>
          <p:cNvSpPr txBox="1"/>
          <p:nvPr/>
        </p:nvSpPr>
        <p:spPr>
          <a:xfrm>
            <a:off x="6363699" y="2573179"/>
            <a:ext cx="10791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b="0" i="1" dirty="0" smtClean="0"/>
              <a:t>uppvärmnings-</a:t>
            </a:r>
            <a:br>
              <a:rPr lang="sv-SE" sz="1050" b="0" i="1" dirty="0" smtClean="0"/>
            </a:br>
            <a:r>
              <a:rPr lang="sv-SE" sz="1050" b="0" i="1" dirty="0" smtClean="0"/>
              <a:t>kurva</a:t>
            </a:r>
          </a:p>
        </p:txBody>
      </p:sp>
    </p:spTree>
    <p:extLst>
      <p:ext uri="{BB962C8B-B14F-4D97-AF65-F5344CB8AC3E}">
        <p14:creationId xmlns:p14="http://schemas.microsoft.com/office/powerpoint/2010/main" val="29586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Bearbetning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6" y="4921342"/>
            <a:ext cx="3261370" cy="1568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48" y="1340769"/>
            <a:ext cx="3077209" cy="436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1187624" y="73376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Deformation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220072" y="80727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Formändring i metaller</a:t>
            </a:r>
          </a:p>
        </p:txBody>
      </p:sp>
      <p:grpSp>
        <p:nvGrpSpPr>
          <p:cNvPr id="27" name="Grupp 26"/>
          <p:cNvGrpSpPr/>
          <p:nvPr/>
        </p:nvGrpSpPr>
        <p:grpSpPr>
          <a:xfrm>
            <a:off x="806574" y="1340768"/>
            <a:ext cx="3189362" cy="2736304"/>
            <a:chOff x="806574" y="1340768"/>
            <a:chExt cx="3189362" cy="2736304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74" y="1340768"/>
              <a:ext cx="3189362" cy="2736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Rak pil 9"/>
            <p:cNvCxnSpPr/>
            <p:nvPr/>
          </p:nvCxnSpPr>
          <p:spPr bwMode="auto">
            <a:xfrm flipV="1">
              <a:off x="1187624" y="1772816"/>
              <a:ext cx="0" cy="194421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Rak pil 10"/>
            <p:cNvCxnSpPr/>
            <p:nvPr/>
          </p:nvCxnSpPr>
          <p:spPr bwMode="auto">
            <a:xfrm>
              <a:off x="1187624" y="3714819"/>
              <a:ext cx="1656184" cy="221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Rak 14"/>
            <p:cNvCxnSpPr/>
            <p:nvPr/>
          </p:nvCxnSpPr>
          <p:spPr bwMode="auto">
            <a:xfrm flipV="1">
              <a:off x="1192252" y="2480098"/>
              <a:ext cx="432048" cy="1221923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Rak 16"/>
            <p:cNvCxnSpPr/>
            <p:nvPr/>
          </p:nvCxnSpPr>
          <p:spPr bwMode="auto">
            <a:xfrm flipV="1">
              <a:off x="1624300" y="2060848"/>
              <a:ext cx="776955" cy="41925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Rak 18"/>
            <p:cNvCxnSpPr/>
            <p:nvPr/>
          </p:nvCxnSpPr>
          <p:spPr bwMode="auto">
            <a:xfrm flipH="1">
              <a:off x="1835696" y="2060848"/>
              <a:ext cx="565559" cy="165618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ruta 19"/>
            <p:cNvSpPr txBox="1"/>
            <p:nvPr/>
          </p:nvSpPr>
          <p:spPr>
            <a:xfrm>
              <a:off x="2843808" y="3532744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Töjning</a:t>
              </a: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860270" y="1447262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Kraft</a:t>
              </a: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948612" y="354775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0</a:t>
              </a: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1358163" y="2155705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A</a:t>
              </a: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2401255" y="1891571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B</a:t>
              </a: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963488" y="3363467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C</a:t>
              </a:r>
            </a:p>
          </p:txBody>
        </p:sp>
      </p:grpSp>
      <p:sp>
        <p:nvSpPr>
          <p:cNvPr id="28" name="textruta 27"/>
          <p:cNvSpPr txBox="1"/>
          <p:nvPr/>
        </p:nvSpPr>
        <p:spPr>
          <a:xfrm>
            <a:off x="490425" y="4293095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Elastisk </a:t>
            </a:r>
          </a:p>
          <a:p>
            <a:r>
              <a:rPr lang="sv-SE" sz="1600" dirty="0" smtClean="0"/>
              <a:t>= återfjädrande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2730600" y="4293096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Plastisk</a:t>
            </a:r>
          </a:p>
          <a:p>
            <a:r>
              <a:rPr lang="sv-SE" sz="1600" dirty="0" smtClean="0"/>
              <a:t>=kvarstående</a:t>
            </a:r>
          </a:p>
        </p:txBody>
      </p:sp>
    </p:spTree>
    <p:extLst>
      <p:ext uri="{BB962C8B-B14F-4D97-AF65-F5344CB8AC3E}">
        <p14:creationId xmlns:p14="http://schemas.microsoft.com/office/powerpoint/2010/main" val="5410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Varmvalsning - Kallvalsning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3853"/>
            <a:ext cx="356235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49" y="1973597"/>
            <a:ext cx="3689134" cy="289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1043608" y="407707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/>
              <a:t>Rekristallisation</a:t>
            </a:r>
            <a:r>
              <a:rPr lang="sv-SE" sz="1600" dirty="0" smtClean="0"/>
              <a:t> vid varmvalsning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932040" y="41030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Ingen </a:t>
            </a:r>
            <a:r>
              <a:rPr lang="sv-SE" sz="1600" dirty="0" err="1" smtClean="0"/>
              <a:t>rekristallisation</a:t>
            </a:r>
            <a:r>
              <a:rPr lang="sv-SE" sz="1600" dirty="0" smtClean="0"/>
              <a:t> vid kallvalsning</a:t>
            </a:r>
          </a:p>
        </p:txBody>
      </p:sp>
    </p:spTree>
    <p:extLst>
      <p:ext uri="{BB962C8B-B14F-4D97-AF65-F5344CB8AC3E}">
        <p14:creationId xmlns:p14="http://schemas.microsoft.com/office/powerpoint/2010/main" val="3058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Duktilitet</a:t>
            </a:r>
            <a:r>
              <a:rPr lang="sv-SE" dirty="0" smtClean="0"/>
              <a:t> - Bearbetbarhet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4" y="912726"/>
            <a:ext cx="22002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90" y="912726"/>
            <a:ext cx="21717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22641"/>
            <a:ext cx="21717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55526"/>
            <a:ext cx="257175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08" y="3140968"/>
            <a:ext cx="318135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1019595" y="908720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Deformation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731440" y="1230841"/>
            <a:ext cx="590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Tryck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547092" y="912726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Drag</a:t>
            </a:r>
          </a:p>
        </p:txBody>
      </p:sp>
      <p:cxnSp>
        <p:nvCxnSpPr>
          <p:cNvPr id="15" name="Rak pil 14"/>
          <p:cNvCxnSpPr/>
          <p:nvPr/>
        </p:nvCxnSpPr>
        <p:spPr bwMode="auto">
          <a:xfrm>
            <a:off x="2051720" y="1473576"/>
            <a:ext cx="0" cy="4432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ak pil 15"/>
          <p:cNvCxnSpPr/>
          <p:nvPr/>
        </p:nvCxnSpPr>
        <p:spPr bwMode="auto">
          <a:xfrm flipV="1">
            <a:off x="2771800" y="1181187"/>
            <a:ext cx="0" cy="21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ruta 17"/>
          <p:cNvSpPr txBox="1"/>
          <p:nvPr/>
        </p:nvSpPr>
        <p:spPr>
          <a:xfrm>
            <a:off x="3668390" y="908720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Gjutstruktur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077088" y="1230841"/>
            <a:ext cx="791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smtClean="0"/>
              <a:t>Porig, grov struktur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4354636" y="2321652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Brister lätt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444208" y="918387"/>
            <a:ext cx="202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Bearbetad struktur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7956376" y="1369054"/>
            <a:ext cx="791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smtClean="0"/>
              <a:t>Porfri finkornig struktur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7053805" y="2333040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err="1" smtClean="0"/>
              <a:t>Duktil</a:t>
            </a:r>
            <a:endParaRPr lang="sv-SE" sz="1200" i="1" dirty="0" smtClean="0"/>
          </a:p>
        </p:txBody>
      </p:sp>
      <p:sp>
        <p:nvSpPr>
          <p:cNvPr id="26" name="textruta 25"/>
          <p:cNvSpPr txBox="1"/>
          <p:nvPr/>
        </p:nvSpPr>
        <p:spPr>
          <a:xfrm>
            <a:off x="1601575" y="2971691"/>
            <a:ext cx="1297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Temperatur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744736" y="5790887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Temperatur, °C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277069" y="5646440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900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643720" y="565693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1000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2051720" y="5646440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1100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2856902" y="5646440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1300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2429197" y="5646440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1200</a:t>
            </a:r>
          </a:p>
        </p:txBody>
      </p:sp>
      <p:sp>
        <p:nvSpPr>
          <p:cNvPr id="33" name="textruta 32"/>
          <p:cNvSpPr txBox="1"/>
          <p:nvPr/>
        </p:nvSpPr>
        <p:spPr>
          <a:xfrm rot="16200000">
            <a:off x="431273" y="4423077"/>
            <a:ext cx="1446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Areakontraktion, %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1718047" y="3317514"/>
            <a:ext cx="402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%C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1695209" y="3469914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0.20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1702189" y="3622472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0.40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695123" y="3904630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0.94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1700401" y="3754464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0.73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5580112" y="5410711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Temperatur, °C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5004048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900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5436096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1000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5887096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1100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6749677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1300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6317629" y="5214392"/>
            <a:ext cx="486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1200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4524647" y="3202901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/>
              <a:t>Varmduktilitet</a:t>
            </a:r>
            <a:endParaRPr lang="sv-SE" sz="1000" dirty="0" smtClean="0"/>
          </a:p>
        </p:txBody>
      </p:sp>
      <p:sp>
        <p:nvSpPr>
          <p:cNvPr id="46" name="textruta 45"/>
          <p:cNvSpPr txBox="1"/>
          <p:nvPr/>
        </p:nvSpPr>
        <p:spPr>
          <a:xfrm>
            <a:off x="6146800" y="4396982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Gjutet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6081538" y="3699884"/>
            <a:ext cx="11547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Bearbetat</a:t>
            </a:r>
          </a:p>
        </p:txBody>
      </p:sp>
    </p:spTree>
    <p:extLst>
      <p:ext uri="{BB962C8B-B14F-4D97-AF65-F5344CB8AC3E}">
        <p14:creationId xmlns:p14="http://schemas.microsoft.com/office/powerpoint/2010/main" val="20273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Valsning - principer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6" y="2091158"/>
            <a:ext cx="1066800" cy="723900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20" y="1521420"/>
            <a:ext cx="1085850" cy="16097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1"/>
          <a:stretch/>
        </p:blipFill>
        <p:spPr>
          <a:xfrm>
            <a:off x="67993" y="4743662"/>
            <a:ext cx="1276350" cy="58200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43" y="4302383"/>
            <a:ext cx="1162050" cy="12382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97" y="1521420"/>
            <a:ext cx="6083052" cy="152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ruta 9"/>
          <p:cNvSpPr txBox="1"/>
          <p:nvPr/>
        </p:nvSpPr>
        <p:spPr>
          <a:xfrm>
            <a:off x="1533696" y="1050043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Platta produkter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344344" y="3522702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Långa produkter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44" y="4024677"/>
            <a:ext cx="6204106" cy="149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ruta 12"/>
          <p:cNvSpPr txBox="1"/>
          <p:nvPr/>
        </p:nvSpPr>
        <p:spPr>
          <a:xfrm>
            <a:off x="1625671" y="152142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Stegbalksugn </a:t>
            </a:r>
          </a:p>
          <a:p>
            <a:r>
              <a:rPr lang="sv-SE" sz="1200" dirty="0" smtClean="0"/>
              <a:t>alt. genom-</a:t>
            </a:r>
          </a:p>
          <a:p>
            <a:r>
              <a:rPr lang="sv-SE" sz="1200" dirty="0" smtClean="0"/>
              <a:t>skjutningsugn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491880" y="1926322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Förpar</a:t>
            </a:r>
            <a:endParaRPr lang="sv-SE" sz="12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4644008" y="1926323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Färdigsträcka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084167" y="1926323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Kylsträcka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924576" y="21477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Haspel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814719" y="4178405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Profiler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867487" y="4638042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Stång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7889094" y="4973533"/>
            <a:ext cx="50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Tråd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1344344" y="4328248"/>
            <a:ext cx="119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Stegbalksugn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2653799" y="4466663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Förpar</a:t>
            </a:r>
            <a:endParaRPr lang="sv-SE" sz="1200" dirty="0" smtClean="0"/>
          </a:p>
        </p:txBody>
      </p:sp>
      <p:sp>
        <p:nvSpPr>
          <p:cNvPr id="23" name="textruta 22"/>
          <p:cNvSpPr txBox="1"/>
          <p:nvPr/>
        </p:nvSpPr>
        <p:spPr>
          <a:xfrm>
            <a:off x="6053691" y="432824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Färdig-</a:t>
            </a:r>
          </a:p>
          <a:p>
            <a:r>
              <a:rPr lang="sv-SE" sz="1200" dirty="0" smtClean="0"/>
              <a:t>sträcka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4293630" y="4455404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Mellanpar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6654813" y="433480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/>
              <a:t>(Svalbädd)</a:t>
            </a:r>
          </a:p>
          <a:p>
            <a:pPr algn="ctr"/>
            <a:r>
              <a:rPr lang="sv-SE" sz="1200" dirty="0" smtClean="0"/>
              <a:t>Haspel</a:t>
            </a:r>
          </a:p>
        </p:txBody>
      </p:sp>
    </p:spTree>
    <p:extLst>
      <p:ext uri="{BB962C8B-B14F-4D97-AF65-F5344CB8AC3E}">
        <p14:creationId xmlns:p14="http://schemas.microsoft.com/office/powerpoint/2010/main" val="26933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Valsverkstyper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9814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6356"/>
            <a:ext cx="442912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467544" y="1412776"/>
            <a:ext cx="402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Valsverk för plåt / bandvalsning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39552" y="2204864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Duo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619672" y="220486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Kvarto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084980" y="2210814"/>
            <a:ext cx="148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Sexvalsverk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724128" y="141277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Mångvalsverk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973770" y="2018710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Stödvalsar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932040" y="1970769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Mellanvalsar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516216" y="3933056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Arbetsvalsar</a:t>
            </a:r>
          </a:p>
        </p:txBody>
      </p:sp>
    </p:spTree>
    <p:extLst>
      <p:ext uri="{BB962C8B-B14F-4D97-AF65-F5344CB8AC3E}">
        <p14:creationId xmlns:p14="http://schemas.microsoft.com/office/powerpoint/2010/main" val="11855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Valspaketets deformation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6" y="838200"/>
            <a:ext cx="668655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5508104" y="1007477"/>
            <a:ext cx="10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Valskraft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228184" y="3268629"/>
            <a:ext cx="1335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Valsböjning</a:t>
            </a:r>
          </a:p>
        </p:txBody>
      </p:sp>
    </p:spTree>
    <p:extLst>
      <p:ext uri="{BB962C8B-B14F-4D97-AF65-F5344CB8AC3E}">
        <p14:creationId xmlns:p14="http://schemas.microsoft.com/office/powerpoint/2010/main" val="40677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Planhetsfel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1" y="1841197"/>
            <a:ext cx="7305675" cy="343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1547664" y="4962654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Mittlångt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347864" y="4965005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Kantlångt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880960" y="4966124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Kvartsbucklor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885568" y="4960950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Plant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98834" y="3934975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Spänning</a:t>
            </a:r>
            <a:br>
              <a:rPr lang="sv-SE" sz="1100" dirty="0" smtClean="0"/>
            </a:br>
            <a:r>
              <a:rPr lang="sv-SE" sz="1100" dirty="0" smtClean="0"/>
              <a:t>(</a:t>
            </a:r>
            <a:r>
              <a:rPr lang="el-GR" sz="1100" dirty="0" smtClean="0"/>
              <a:t>σ</a:t>
            </a:r>
            <a:r>
              <a:rPr lang="sv-SE" sz="1100" dirty="0" smtClean="0"/>
              <a:t>)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416057" y="4235057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0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516216" y="4258509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0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883782" y="425665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0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203848" y="4258509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0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589937" y="4558418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Bredd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631349" y="4555744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Bredd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5982548" y="4558505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Bredd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4290350" y="4553621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Bredd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3180189" y="3935550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σ</a:t>
            </a:r>
            <a:endParaRPr lang="sv-SE" sz="1100" dirty="0" smtClean="0"/>
          </a:p>
        </p:txBody>
      </p:sp>
      <p:sp>
        <p:nvSpPr>
          <p:cNvPr id="20" name="textruta 19"/>
          <p:cNvSpPr txBox="1"/>
          <p:nvPr/>
        </p:nvSpPr>
        <p:spPr>
          <a:xfrm>
            <a:off x="4865617" y="3938741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σ</a:t>
            </a:r>
            <a:endParaRPr lang="sv-SE" sz="1100" dirty="0" smtClean="0"/>
          </a:p>
        </p:txBody>
      </p:sp>
      <p:sp>
        <p:nvSpPr>
          <p:cNvPr id="21" name="textruta 20"/>
          <p:cNvSpPr txBox="1"/>
          <p:nvPr/>
        </p:nvSpPr>
        <p:spPr>
          <a:xfrm>
            <a:off x="6516216" y="3934975"/>
            <a:ext cx="280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σ</a:t>
            </a:r>
            <a:endParaRPr lang="sv-SE" sz="1100" dirty="0" smtClean="0"/>
          </a:p>
        </p:txBody>
      </p:sp>
    </p:spTree>
    <p:extLst>
      <p:ext uri="{BB962C8B-B14F-4D97-AF65-F5344CB8AC3E}">
        <p14:creationId xmlns:p14="http://schemas.microsoft.com/office/powerpoint/2010/main" val="34651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Profil / planhetsstyrmedel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908720"/>
            <a:ext cx="413385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85747"/>
            <a:ext cx="4152900" cy="4775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426588" y="908720"/>
            <a:ext cx="423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Styrmedel          Skiss        Inverkan på </a:t>
            </a:r>
          </a:p>
          <a:p>
            <a:r>
              <a:rPr lang="sv-SE" sz="1600" dirty="0"/>
              <a:t>	</a:t>
            </a:r>
            <a:r>
              <a:rPr lang="sv-SE" sz="1600" dirty="0" smtClean="0"/>
              <a:t>	           längdförändring</a:t>
            </a:r>
          </a:p>
        </p:txBody>
      </p:sp>
      <p:cxnSp>
        <p:nvCxnSpPr>
          <p:cNvPr id="9" name="Rak 8"/>
          <p:cNvCxnSpPr/>
          <p:nvPr/>
        </p:nvCxnSpPr>
        <p:spPr bwMode="auto">
          <a:xfrm flipH="1">
            <a:off x="755576" y="1493495"/>
            <a:ext cx="345638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ruta 9"/>
          <p:cNvSpPr txBox="1"/>
          <p:nvPr/>
        </p:nvSpPr>
        <p:spPr>
          <a:xfrm>
            <a:off x="330202" y="1732940"/>
            <a:ext cx="146065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1.  Skevning</a:t>
            </a:r>
          </a:p>
          <a:p>
            <a:pPr marL="342900" indent="-342900">
              <a:buAutoNum type="arabicPeriod"/>
            </a:pPr>
            <a:endParaRPr lang="sv-SE" sz="1200" dirty="0" smtClean="0"/>
          </a:p>
          <a:p>
            <a:pPr marL="342900" indent="-342900">
              <a:buAutoNum type="arabicPeriod"/>
            </a:pPr>
            <a:endParaRPr lang="sv-SE" sz="1200" dirty="0" smtClean="0"/>
          </a:p>
          <a:p>
            <a:r>
              <a:rPr lang="sv-SE" sz="1200" dirty="0" smtClean="0"/>
              <a:t>2.  Valsutböjning</a:t>
            </a:r>
            <a:br>
              <a:rPr lang="sv-SE" sz="1200" dirty="0" smtClean="0"/>
            </a:br>
            <a:r>
              <a:rPr lang="sv-SE" sz="1200" dirty="0" smtClean="0"/>
              <a:t>    - genom vals-</a:t>
            </a:r>
            <a:br>
              <a:rPr lang="sv-SE" sz="1200" dirty="0" smtClean="0"/>
            </a:br>
            <a:r>
              <a:rPr lang="sv-SE" sz="1200" dirty="0" smtClean="0"/>
              <a:t>      böjnings-</a:t>
            </a:r>
            <a:br>
              <a:rPr lang="sv-SE" sz="1200" dirty="0" smtClean="0"/>
            </a:br>
            <a:r>
              <a:rPr lang="sv-SE" sz="1200" dirty="0" smtClean="0"/>
              <a:t>      krafter</a:t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   - genom vals</a:t>
            </a:r>
            <a:br>
              <a:rPr lang="sv-SE" sz="1200" dirty="0" smtClean="0"/>
            </a:br>
            <a:r>
              <a:rPr lang="sv-SE" sz="1200" dirty="0" smtClean="0"/>
              <a:t>     banekrafter</a:t>
            </a:r>
            <a:br>
              <a:rPr lang="sv-SE" sz="1200" dirty="0" smtClean="0"/>
            </a:br>
            <a:endParaRPr lang="sv-SE" sz="1200" dirty="0" smtClean="0"/>
          </a:p>
          <a:p>
            <a:pPr marL="342900" indent="-342900">
              <a:buAutoNum type="arabicPeriod"/>
            </a:pPr>
            <a:endParaRPr lang="sv-SE" sz="1200" dirty="0"/>
          </a:p>
          <a:p>
            <a:r>
              <a:rPr lang="sv-SE" sz="1200" dirty="0" smtClean="0"/>
              <a:t>3.  Axialför-</a:t>
            </a:r>
            <a:br>
              <a:rPr lang="sv-SE" sz="1200" dirty="0" smtClean="0"/>
            </a:br>
            <a:r>
              <a:rPr lang="sv-SE" sz="1200" dirty="0" smtClean="0"/>
              <a:t>     skjutning </a:t>
            </a:r>
            <a:br>
              <a:rPr lang="sv-SE" sz="1200" dirty="0" smtClean="0"/>
            </a:br>
            <a:r>
              <a:rPr lang="sv-SE" sz="1200" dirty="0" smtClean="0"/>
              <a:t>     - av mellan-</a:t>
            </a:r>
            <a:br>
              <a:rPr lang="sv-SE" sz="1200" dirty="0" smtClean="0"/>
            </a:br>
            <a:r>
              <a:rPr lang="sv-SE" sz="1200" dirty="0" smtClean="0"/>
              <a:t>      valsar</a:t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     - av arbets-</a:t>
            </a:r>
            <a:br>
              <a:rPr lang="sv-SE" sz="1200" dirty="0" smtClean="0"/>
            </a:br>
            <a:r>
              <a:rPr lang="sv-SE" sz="1200" dirty="0" smtClean="0"/>
              <a:t>     valsar med</a:t>
            </a:r>
            <a:br>
              <a:rPr lang="sv-SE" sz="1200" dirty="0" smtClean="0"/>
            </a:br>
            <a:r>
              <a:rPr lang="sv-SE" sz="1200" dirty="0" smtClean="0"/>
              <a:t>     slipade former</a:t>
            </a:r>
          </a:p>
          <a:p>
            <a:pPr marL="342900" indent="-342900">
              <a:buAutoNum type="arabicPeriod"/>
            </a:pPr>
            <a:endParaRPr lang="sv-SE" sz="1200" dirty="0"/>
          </a:p>
          <a:p>
            <a:pPr marL="342900" indent="-342900">
              <a:buAutoNum type="arabicPeriod"/>
            </a:pPr>
            <a:endParaRPr lang="sv-SE" sz="1200" dirty="0" smtClean="0"/>
          </a:p>
        </p:txBody>
      </p:sp>
      <p:sp>
        <p:nvSpPr>
          <p:cNvPr id="11" name="textruta 10"/>
          <p:cNvSpPr txBox="1"/>
          <p:nvPr/>
        </p:nvSpPr>
        <p:spPr>
          <a:xfrm>
            <a:off x="4678415" y="908720"/>
            <a:ext cx="423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Styrmedel          Skiss        Inverkan på </a:t>
            </a:r>
          </a:p>
          <a:p>
            <a:r>
              <a:rPr lang="sv-SE" sz="1600" dirty="0"/>
              <a:t>	</a:t>
            </a:r>
            <a:r>
              <a:rPr lang="sv-SE" sz="1600" dirty="0" smtClean="0"/>
              <a:t>	           längdförändring</a:t>
            </a:r>
          </a:p>
        </p:txBody>
      </p:sp>
      <p:cxnSp>
        <p:nvCxnSpPr>
          <p:cNvPr id="12" name="Rak 11"/>
          <p:cNvCxnSpPr/>
          <p:nvPr/>
        </p:nvCxnSpPr>
        <p:spPr bwMode="auto">
          <a:xfrm flipH="1">
            <a:off x="5007403" y="1493495"/>
            <a:ext cx="345638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ruta 12"/>
          <p:cNvSpPr txBox="1"/>
          <p:nvPr/>
        </p:nvSpPr>
        <p:spPr>
          <a:xfrm>
            <a:off x="4662095" y="1628800"/>
            <a:ext cx="151035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4. Korslagda</a:t>
            </a:r>
            <a:br>
              <a:rPr lang="sv-SE" sz="1200" dirty="0" smtClean="0"/>
            </a:br>
            <a:r>
              <a:rPr lang="sv-SE" sz="1200" dirty="0" smtClean="0"/>
              <a:t>    valsar</a:t>
            </a:r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/>
          </a:p>
          <a:p>
            <a:pPr marL="228600" indent="-228600">
              <a:buAutoNum type="arabicPeriod" startAt="5"/>
            </a:pPr>
            <a:r>
              <a:rPr lang="sv-SE" sz="1200" dirty="0" smtClean="0"/>
              <a:t>Inverkan på</a:t>
            </a:r>
            <a:br>
              <a:rPr lang="sv-SE" sz="1200" dirty="0" smtClean="0"/>
            </a:br>
            <a:r>
              <a:rPr lang="sv-SE" sz="1200" dirty="0" smtClean="0"/>
              <a:t>valsbombering</a:t>
            </a:r>
            <a:br>
              <a:rPr lang="sv-SE" sz="1200" dirty="0" smtClean="0"/>
            </a:br>
            <a:r>
              <a:rPr lang="sv-SE" sz="1200" dirty="0" smtClean="0"/>
              <a:t>- genom</a:t>
            </a:r>
            <a:br>
              <a:rPr lang="sv-SE" sz="1200" dirty="0" smtClean="0"/>
            </a:br>
            <a:r>
              <a:rPr lang="sv-SE" sz="1200" dirty="0" smtClean="0"/>
              <a:t>  kylning</a:t>
            </a:r>
            <a:br>
              <a:rPr lang="sv-SE" sz="1200" dirty="0" smtClean="0"/>
            </a:b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- genom inre</a:t>
            </a:r>
            <a:br>
              <a:rPr lang="sv-SE" sz="1200" dirty="0" smtClean="0"/>
            </a:br>
            <a:r>
              <a:rPr lang="sv-SE" sz="1200" dirty="0" smtClean="0"/>
              <a:t>   tryck</a:t>
            </a:r>
          </a:p>
          <a:p>
            <a:pPr marL="228600" indent="-228600">
              <a:buAutoNum type="arabicPeriod" startAt="5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990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Valsningsterminologi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44" y="828940"/>
            <a:ext cx="31242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4747"/>
            <a:ext cx="7920880" cy="172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2634299" y="1027475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</a:t>
            </a:r>
          </a:p>
        </p:txBody>
      </p:sp>
      <p:grpSp>
        <p:nvGrpSpPr>
          <p:cNvPr id="22" name="Grupp 21"/>
          <p:cNvGrpSpPr/>
          <p:nvPr/>
        </p:nvGrpSpPr>
        <p:grpSpPr>
          <a:xfrm>
            <a:off x="1144910" y="836712"/>
            <a:ext cx="3067050" cy="3228975"/>
            <a:chOff x="971600" y="942927"/>
            <a:chExt cx="3067050" cy="3228975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942927"/>
              <a:ext cx="3067050" cy="3228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ruta 7"/>
            <p:cNvSpPr txBox="1"/>
            <p:nvPr/>
          </p:nvSpPr>
          <p:spPr>
            <a:xfrm>
              <a:off x="1455079" y="2149759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l</a:t>
              </a:r>
              <a:r>
                <a:rPr lang="sv-SE" sz="1600" baseline="-25000" dirty="0" smtClean="0"/>
                <a:t>0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3361255" y="2269388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l</a:t>
              </a:r>
              <a:r>
                <a:rPr lang="sv-SE" sz="1600" baseline="-25000" dirty="0" smtClean="0"/>
                <a:t>1</a:t>
              </a:r>
            </a:p>
          </p:txBody>
        </p:sp>
      </p:grpSp>
      <p:grpSp>
        <p:nvGrpSpPr>
          <p:cNvPr id="23" name="Grupp 22"/>
          <p:cNvGrpSpPr/>
          <p:nvPr/>
        </p:nvGrpSpPr>
        <p:grpSpPr>
          <a:xfrm>
            <a:off x="5292080" y="1268760"/>
            <a:ext cx="1969218" cy="2210762"/>
            <a:chOff x="5292080" y="1268760"/>
            <a:chExt cx="1969218" cy="2210762"/>
          </a:xfrm>
        </p:grpSpPr>
        <p:sp>
          <p:nvSpPr>
            <p:cNvPr id="10" name="textruta 9"/>
            <p:cNvSpPr txBox="1"/>
            <p:nvPr/>
          </p:nvSpPr>
          <p:spPr>
            <a:xfrm>
              <a:off x="5292080" y="1268760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b</a:t>
              </a:r>
              <a:r>
                <a:rPr lang="sv-SE" sz="1600" baseline="-25000" dirty="0" smtClean="0"/>
                <a:t>0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6876256" y="3140968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b</a:t>
              </a:r>
              <a:r>
                <a:rPr lang="sv-SE" sz="1600" baseline="-25000" dirty="0" smtClean="0"/>
                <a:t>1</a:t>
              </a:r>
            </a:p>
          </p:txBody>
        </p:sp>
      </p:grpSp>
      <p:grpSp>
        <p:nvGrpSpPr>
          <p:cNvPr id="19" name="Grupp 18"/>
          <p:cNvGrpSpPr/>
          <p:nvPr/>
        </p:nvGrpSpPr>
        <p:grpSpPr>
          <a:xfrm>
            <a:off x="286703" y="4194747"/>
            <a:ext cx="3400290" cy="1569660"/>
            <a:chOff x="1089004" y="4354631"/>
            <a:chExt cx="3400290" cy="1569660"/>
          </a:xfrm>
        </p:grpSpPr>
        <p:sp>
          <p:nvSpPr>
            <p:cNvPr id="13" name="textruta 12"/>
            <p:cNvSpPr txBox="1"/>
            <p:nvPr/>
          </p:nvSpPr>
          <p:spPr>
            <a:xfrm>
              <a:off x="1089004" y="4354631"/>
              <a:ext cx="34002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α</a:t>
              </a:r>
              <a:r>
                <a:rPr lang="sv-SE" sz="1600" dirty="0" smtClean="0"/>
                <a:t>   = Gripvinkel</a:t>
              </a:r>
            </a:p>
            <a:p>
              <a:r>
                <a:rPr lang="sv-SE" sz="1600" dirty="0" smtClean="0"/>
                <a:t>h</a:t>
              </a:r>
              <a:r>
                <a:rPr lang="sv-SE" sz="1600" baseline="-25000" dirty="0" smtClean="0"/>
                <a:t>0</a:t>
              </a:r>
              <a:r>
                <a:rPr lang="sv-SE" sz="1600" dirty="0" smtClean="0"/>
                <a:t> = Tjocklek före</a:t>
              </a:r>
            </a:p>
            <a:p>
              <a:r>
                <a:rPr lang="sv-SE" sz="1600" dirty="0" smtClean="0"/>
                <a:t>h</a:t>
              </a:r>
              <a:r>
                <a:rPr lang="sv-SE" sz="1600" baseline="-25000" dirty="0" smtClean="0"/>
                <a:t>1</a:t>
              </a:r>
              <a:r>
                <a:rPr lang="sv-SE" sz="1600" dirty="0" smtClean="0"/>
                <a:t> = Tjocklek efter</a:t>
              </a:r>
            </a:p>
            <a:p>
              <a:r>
                <a:rPr lang="sv-SE" sz="1600" dirty="0" smtClean="0"/>
                <a:t>Höjdreduktion R = h</a:t>
              </a:r>
              <a:r>
                <a:rPr lang="sv-SE" sz="1600" baseline="-25000" dirty="0" smtClean="0"/>
                <a:t>0</a:t>
              </a:r>
              <a:r>
                <a:rPr lang="sv-SE" sz="1600" dirty="0" smtClean="0"/>
                <a:t>-h</a:t>
              </a:r>
              <a:r>
                <a:rPr lang="sv-SE" sz="1600" baseline="-25000" dirty="0" smtClean="0"/>
                <a:t>1</a:t>
              </a:r>
              <a:r>
                <a:rPr lang="sv-SE" sz="1600" dirty="0" smtClean="0"/>
                <a:t> * 100 (%)</a:t>
              </a:r>
            </a:p>
            <a:p>
              <a:endParaRPr lang="sv-SE" sz="1600" dirty="0"/>
            </a:p>
            <a:p>
              <a:r>
                <a:rPr lang="sv-SE" sz="1600" dirty="0" smtClean="0"/>
                <a:t>Förlängning </a:t>
              </a:r>
              <a:r>
                <a:rPr lang="el-GR" sz="1600" dirty="0" smtClean="0"/>
                <a:t>λ</a:t>
              </a:r>
              <a:r>
                <a:rPr lang="sv-SE" sz="1600" dirty="0" smtClean="0"/>
                <a:t> = l</a:t>
              </a:r>
              <a:r>
                <a:rPr lang="sv-SE" sz="1600" baseline="-25000" dirty="0" smtClean="0"/>
                <a:t>1</a:t>
              </a:r>
              <a:r>
                <a:rPr lang="sv-SE" sz="1600" dirty="0" smtClean="0"/>
                <a:t>/l</a:t>
              </a:r>
              <a:r>
                <a:rPr lang="sv-SE" sz="1600" baseline="-25000" dirty="0" smtClean="0"/>
                <a:t>0</a:t>
              </a:r>
              <a:r>
                <a:rPr lang="sv-SE" sz="1600" dirty="0" smtClean="0"/>
                <a:t> * 100 (%)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3033307" y="5323208"/>
              <a:ext cx="385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/>
                <a:t>h</a:t>
              </a:r>
              <a:r>
                <a:rPr lang="sv-SE" sz="1600" baseline="-25000" dirty="0"/>
                <a:t>0</a:t>
              </a:r>
              <a:endParaRPr lang="sv-SE" sz="1600" dirty="0" smtClean="0"/>
            </a:p>
          </p:txBody>
        </p:sp>
        <p:cxnSp>
          <p:nvCxnSpPr>
            <p:cNvPr id="16" name="Rak 15"/>
            <p:cNvCxnSpPr/>
            <p:nvPr/>
          </p:nvCxnSpPr>
          <p:spPr bwMode="auto">
            <a:xfrm>
              <a:off x="2975534" y="5373216"/>
              <a:ext cx="45705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ruta 16"/>
          <p:cNvSpPr txBox="1"/>
          <p:nvPr/>
        </p:nvSpPr>
        <p:spPr>
          <a:xfrm>
            <a:off x="3626528" y="4255383"/>
            <a:ext cx="1858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 = Valskraft (kN)</a:t>
            </a:r>
          </a:p>
          <a:p>
            <a:r>
              <a:rPr lang="el-GR" sz="1600" dirty="0" smtClean="0"/>
              <a:t>Δ</a:t>
            </a:r>
            <a:r>
              <a:rPr lang="sv-SE" sz="1600" dirty="0" smtClean="0"/>
              <a:t>S = Fjädring</a:t>
            </a:r>
          </a:p>
          <a:p>
            <a:r>
              <a:rPr lang="sv-SE" sz="1600" dirty="0" smtClean="0"/>
              <a:t>l</a:t>
            </a:r>
            <a:r>
              <a:rPr lang="sv-SE" sz="1600" baseline="-25000" dirty="0" smtClean="0"/>
              <a:t>0</a:t>
            </a:r>
            <a:r>
              <a:rPr lang="sv-SE" sz="1600" dirty="0" smtClean="0"/>
              <a:t> = Längd före</a:t>
            </a:r>
          </a:p>
          <a:p>
            <a:r>
              <a:rPr lang="sv-SE" sz="1600" dirty="0" smtClean="0"/>
              <a:t>l</a:t>
            </a:r>
            <a:r>
              <a:rPr lang="sv-SE" sz="1600" baseline="-25000" dirty="0" smtClean="0"/>
              <a:t>1</a:t>
            </a:r>
            <a:r>
              <a:rPr lang="sv-SE" sz="1600" dirty="0" smtClean="0"/>
              <a:t> = Längd efter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501328" y="4266471"/>
            <a:ext cx="2749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</a:t>
            </a:r>
            <a:r>
              <a:rPr lang="sv-SE" sz="1600" baseline="-25000" dirty="0" smtClean="0"/>
              <a:t>0</a:t>
            </a:r>
            <a:r>
              <a:rPr lang="sv-SE" sz="1600" dirty="0" smtClean="0"/>
              <a:t> = Bredd före</a:t>
            </a:r>
          </a:p>
          <a:p>
            <a:r>
              <a:rPr lang="sv-SE" sz="1600" dirty="0" smtClean="0"/>
              <a:t>b</a:t>
            </a:r>
            <a:r>
              <a:rPr lang="sv-SE" sz="1600" baseline="-25000" dirty="0" smtClean="0"/>
              <a:t>1</a:t>
            </a:r>
            <a:r>
              <a:rPr lang="sv-SE" sz="1600" dirty="0" smtClean="0"/>
              <a:t> = Bredd efter</a:t>
            </a:r>
          </a:p>
          <a:p>
            <a:r>
              <a:rPr lang="sv-SE" sz="1600" dirty="0" smtClean="0"/>
              <a:t>Bredning </a:t>
            </a:r>
            <a:r>
              <a:rPr lang="el-GR" sz="1600" dirty="0" smtClean="0"/>
              <a:t>Δ</a:t>
            </a:r>
            <a:r>
              <a:rPr lang="sv-SE" sz="1600" dirty="0" smtClean="0"/>
              <a:t>b = </a:t>
            </a:r>
            <a:r>
              <a:rPr lang="sv-SE" sz="1600" dirty="0"/>
              <a:t>b</a:t>
            </a:r>
            <a:r>
              <a:rPr lang="sv-SE" sz="1600" baseline="-25000" dirty="0"/>
              <a:t>1 </a:t>
            </a:r>
            <a:r>
              <a:rPr lang="sv-SE" sz="1600" dirty="0" smtClean="0"/>
              <a:t>- b</a:t>
            </a:r>
            <a:r>
              <a:rPr lang="sv-SE" sz="1600" baseline="-25000" dirty="0" smtClean="0"/>
              <a:t>0 </a:t>
            </a:r>
            <a:r>
              <a:rPr lang="sv-SE" sz="1600" dirty="0" smtClean="0"/>
              <a:t>(mm)</a:t>
            </a:r>
          </a:p>
          <a:p>
            <a:r>
              <a:rPr lang="sv-SE" sz="1600" dirty="0" smtClean="0"/>
              <a:t>Bredningskoefficient</a:t>
            </a:r>
          </a:p>
          <a:p>
            <a:r>
              <a:rPr lang="el-GR" sz="1600" dirty="0" smtClean="0"/>
              <a:t>β</a:t>
            </a:r>
            <a:r>
              <a:rPr lang="sv-SE" sz="1600" dirty="0" smtClean="0"/>
              <a:t> </a:t>
            </a:r>
            <a:r>
              <a:rPr lang="sv-SE" sz="1600" dirty="0"/>
              <a:t>= b</a:t>
            </a:r>
            <a:r>
              <a:rPr lang="sv-SE" sz="1600" baseline="-25000" dirty="0"/>
              <a:t>1 </a:t>
            </a:r>
            <a:r>
              <a:rPr lang="sv-SE" sz="1600" dirty="0" smtClean="0"/>
              <a:t>/</a:t>
            </a:r>
            <a:r>
              <a:rPr lang="sv-SE" sz="1600" baseline="-25000" dirty="0" smtClean="0"/>
              <a:t> </a:t>
            </a:r>
            <a:r>
              <a:rPr lang="sv-SE" sz="1600" dirty="0"/>
              <a:t>b</a:t>
            </a:r>
            <a:r>
              <a:rPr lang="sv-SE" sz="1600" baseline="-25000" dirty="0"/>
              <a:t>0 </a:t>
            </a:r>
            <a:r>
              <a:rPr lang="sv-SE" sz="1600" baseline="-25000" dirty="0" smtClean="0"/>
              <a:t> </a:t>
            </a:r>
            <a:r>
              <a:rPr lang="sv-SE" sz="1600" dirty="0" smtClean="0"/>
              <a:t>* 100 (%)</a:t>
            </a:r>
          </a:p>
        </p:txBody>
      </p:sp>
    </p:spTree>
    <p:extLst>
      <p:ext uri="{BB962C8B-B14F-4D97-AF65-F5344CB8AC3E}">
        <p14:creationId xmlns:p14="http://schemas.microsoft.com/office/powerpoint/2010/main" val="11079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871105"/>
            <a:ext cx="8305800" cy="3420590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bearbetning ?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55576" y="1340768"/>
            <a:ext cx="7619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Dimension          Form            Struktur      Mekaniska          Ytor</a:t>
            </a:r>
          </a:p>
          <a:p>
            <a:r>
              <a:rPr lang="sv-SE" sz="2000" dirty="0"/>
              <a:t> </a:t>
            </a:r>
            <a:r>
              <a:rPr lang="sv-SE" sz="2000" dirty="0" smtClean="0"/>
              <a:t>                                                                     egenskaper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1890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Valsslitage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3595"/>
            <a:ext cx="3209925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2736"/>
            <a:ext cx="4695825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4283968" y="1139944"/>
            <a:ext cx="1631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Temperatur, °C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978" y="4867053"/>
            <a:ext cx="2390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Avstånd från ytan, mm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268649" y="43914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494393" y="459256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-1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020272" y="458761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0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645719" y="4587616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-0,5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8244408" y="45811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5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116207" y="364502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300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147835" y="280114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600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4116165" y="2132856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800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4008155" y="134886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1200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167864" y="1969839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0,01 </a:t>
            </a:r>
            <a:r>
              <a:rPr lang="sv-SE" sz="1200" dirty="0" err="1" smtClean="0"/>
              <a:t>ms</a:t>
            </a:r>
            <a:endParaRPr lang="sv-SE" sz="1200" dirty="0" smtClean="0"/>
          </a:p>
        </p:txBody>
      </p:sp>
      <p:sp>
        <p:nvSpPr>
          <p:cNvPr id="20" name="textruta 19"/>
          <p:cNvSpPr txBox="1"/>
          <p:nvPr/>
        </p:nvSpPr>
        <p:spPr>
          <a:xfrm>
            <a:off x="5336401" y="1753203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 </a:t>
            </a:r>
            <a:r>
              <a:rPr lang="sv-SE" sz="1200" dirty="0" err="1" smtClean="0"/>
              <a:t>ms</a:t>
            </a:r>
            <a:endParaRPr lang="sv-SE" sz="1200" dirty="0" smtClean="0"/>
          </a:p>
        </p:txBody>
      </p:sp>
      <p:sp>
        <p:nvSpPr>
          <p:cNvPr id="21" name="textruta 20"/>
          <p:cNvSpPr txBox="1"/>
          <p:nvPr/>
        </p:nvSpPr>
        <p:spPr>
          <a:xfrm>
            <a:off x="5251442" y="153218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10 </a:t>
            </a:r>
            <a:r>
              <a:rPr lang="sv-SE" sz="1200" dirty="0" err="1" smtClean="0"/>
              <a:t>ms</a:t>
            </a:r>
            <a:endParaRPr lang="sv-SE" sz="1200" dirty="0" smtClean="0"/>
          </a:p>
        </p:txBody>
      </p:sp>
      <p:sp>
        <p:nvSpPr>
          <p:cNvPr id="22" name="textruta 21"/>
          <p:cNvSpPr txBox="1"/>
          <p:nvPr/>
        </p:nvSpPr>
        <p:spPr>
          <a:xfrm>
            <a:off x="6194608" y="2486072"/>
            <a:ext cx="594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7318752" y="2474669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33770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Plåtvalsning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290762"/>
            <a:ext cx="819150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3772862" y="170080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Plåtverk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65723" y="2971691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Värmningsugn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551053" y="2848580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Reversibel</a:t>
            </a:r>
            <a:br>
              <a:rPr lang="sv-SE" sz="1600" dirty="0" smtClean="0"/>
            </a:br>
            <a:r>
              <a:rPr lang="sv-SE" sz="1600" dirty="0" smtClean="0"/>
              <a:t> valsning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046956" y="2858707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Accelererad</a:t>
            </a:r>
            <a:br>
              <a:rPr lang="sv-SE" sz="1600" dirty="0" smtClean="0"/>
            </a:br>
            <a:r>
              <a:rPr lang="sv-SE" sz="1600" dirty="0" smtClean="0"/>
              <a:t>kylning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026770" y="293793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Riktning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426892" y="2937937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Svalbädd</a:t>
            </a:r>
          </a:p>
        </p:txBody>
      </p:sp>
    </p:spTree>
    <p:extLst>
      <p:ext uri="{BB962C8B-B14F-4D97-AF65-F5344CB8AC3E}">
        <p14:creationId xmlns:p14="http://schemas.microsoft.com/office/powerpoint/2010/main" val="26757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6" y="1435725"/>
            <a:ext cx="3639081" cy="436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Plåtvalsning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40" y="1414241"/>
            <a:ext cx="3552825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5298594" y="997680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Rektangulära plåtar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558533" y="165062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Slab</a:t>
            </a:r>
            <a:endParaRPr lang="sv-SE" sz="1600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6795470" y="2924944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90° vridning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36296" y="2226350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Δ</a:t>
            </a:r>
            <a:r>
              <a:rPr lang="sv-SE" sz="1600" dirty="0" smtClean="0"/>
              <a:t>H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016717" y="3861048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Sista stick i</a:t>
            </a:r>
            <a:br>
              <a:rPr lang="sv-SE" sz="1600" dirty="0" smtClean="0"/>
            </a:br>
            <a:r>
              <a:rPr lang="sv-SE" sz="1600" dirty="0" smtClean="0"/>
              <a:t>breddvalsning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856606" y="4581128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90° vridning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784983" y="2340169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Sista stick i</a:t>
            </a:r>
            <a:br>
              <a:rPr lang="sv-SE" sz="1600" dirty="0" smtClean="0"/>
            </a:br>
            <a:r>
              <a:rPr lang="sv-SE" sz="1600" dirty="0" smtClean="0"/>
              <a:t>”</a:t>
            </a:r>
            <a:r>
              <a:rPr lang="sv-SE" sz="1600" dirty="0" err="1" smtClean="0"/>
              <a:t>Sizing</a:t>
            </a:r>
            <a:r>
              <a:rPr lang="sv-SE" sz="1600" dirty="0" smtClean="0"/>
              <a:t>”-valsning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04361" y="997680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Begränsningar vid valsning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04361" y="1914340"/>
            <a:ext cx="10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Valskraft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2489709" y="2219971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Kraft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1564456" y="3066562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Planhet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2915816" y="3212976"/>
            <a:ext cx="1370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Vridmoment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3059832" y="4149080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Gripvinkel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1010891" y="523118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Plåt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803083" y="5247472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/>
              <a:t>Slab</a:t>
            </a:r>
            <a:endParaRPr lang="sv-SE" sz="1400" dirty="0" smtClean="0"/>
          </a:p>
        </p:txBody>
      </p:sp>
      <p:sp>
        <p:nvSpPr>
          <p:cNvPr id="27" name="textruta 26"/>
          <p:cNvSpPr txBox="1"/>
          <p:nvPr/>
        </p:nvSpPr>
        <p:spPr>
          <a:xfrm>
            <a:off x="3275856" y="494116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Tjocklek</a:t>
            </a:r>
            <a:br>
              <a:rPr lang="sv-SE" sz="1600" dirty="0" smtClean="0"/>
            </a:br>
            <a:r>
              <a:rPr lang="sv-SE" sz="1600" dirty="0" smtClean="0"/>
              <a:t> (mm)</a:t>
            </a:r>
          </a:p>
        </p:txBody>
      </p:sp>
    </p:spTree>
    <p:extLst>
      <p:ext uri="{BB962C8B-B14F-4D97-AF65-F5344CB8AC3E}">
        <p14:creationId xmlns:p14="http://schemas.microsoft.com/office/powerpoint/2010/main" val="10329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Form- och tjockleksmätning på plåt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20" y="2901360"/>
            <a:ext cx="314325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1907704" y="730281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Form, bredd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4333727" y="1588730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Tjocklek, profil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841103" y="2477664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Planhet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90" y="2088569"/>
            <a:ext cx="3172288" cy="263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4022"/>
            <a:ext cx="32766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7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Varmbandverk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0" y="980728"/>
            <a:ext cx="721042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284984"/>
            <a:ext cx="488632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/>
          <p:cNvSpPr txBox="1"/>
          <p:nvPr/>
        </p:nvSpPr>
        <p:spPr>
          <a:xfrm>
            <a:off x="3203847" y="95546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Halvkontinuerliga verk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797314" y="329450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Steckelverk</a:t>
            </a:r>
            <a:endParaRPr lang="sv-SE" sz="1800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1443949" y="2732695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Ugn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82407" y="2363362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err="1" smtClean="0"/>
              <a:t>Förpar</a:t>
            </a:r>
            <a:endParaRPr lang="sv-SE" sz="1400" dirty="0" smtClean="0"/>
          </a:p>
          <a:p>
            <a:pPr algn="ctr"/>
            <a:r>
              <a:rPr lang="sv-SE" sz="1400" dirty="0" smtClean="0"/>
              <a:t>Kantverk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829354" y="214643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Färdigsträcka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178072" y="1186299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Kylning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961255" y="1777098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Hasplar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914624" y="5498971"/>
            <a:ext cx="912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Valsverk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731330" y="450912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Haspel-</a:t>
            </a:r>
            <a:br>
              <a:rPr lang="sv-SE" sz="1400" dirty="0" smtClean="0"/>
            </a:br>
            <a:r>
              <a:rPr lang="sv-SE" sz="1400" dirty="0" smtClean="0"/>
              <a:t>ugnar</a:t>
            </a:r>
          </a:p>
        </p:txBody>
      </p:sp>
    </p:spTree>
    <p:extLst>
      <p:ext uri="{BB962C8B-B14F-4D97-AF65-F5344CB8AC3E}">
        <p14:creationId xmlns:p14="http://schemas.microsoft.com/office/powerpoint/2010/main" val="8875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Temperaturstyrning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103368" cy="211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0968"/>
            <a:ext cx="6934969" cy="286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/>
          <p:cNvSpPr txBox="1"/>
          <p:nvPr/>
        </p:nvSpPr>
        <p:spPr>
          <a:xfrm>
            <a:off x="971600" y="955466"/>
            <a:ext cx="1018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Temperatur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971601" y="1669315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1000°C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572000" y="1892098"/>
            <a:ext cx="819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Valsning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85418" y="1615099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Ämnesvärmning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253535" y="2708920"/>
            <a:ext cx="414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Tid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588224" y="1855965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Kylning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049267" y="2098714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500°C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872214" y="4283355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Sträng-</a:t>
            </a:r>
            <a:br>
              <a:rPr lang="sv-SE" sz="1200" dirty="0" smtClean="0"/>
            </a:br>
            <a:r>
              <a:rPr lang="sv-SE" sz="1200" dirty="0" smtClean="0"/>
              <a:t>gjutning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989636" y="466446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Ämnes-</a:t>
            </a:r>
            <a:br>
              <a:rPr lang="sv-SE" sz="1200" dirty="0" smtClean="0"/>
            </a:br>
            <a:r>
              <a:rPr lang="sv-SE" sz="1200" dirty="0" smtClean="0"/>
              <a:t>värmning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866799" y="4618294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Kantning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3616407" y="4862018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För-</a:t>
            </a:r>
            <a:br>
              <a:rPr lang="sv-SE" sz="1200" dirty="0" smtClean="0"/>
            </a:br>
            <a:r>
              <a:rPr lang="sv-SE" sz="1200" dirty="0" smtClean="0"/>
              <a:t>valsning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006627" y="5352493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Ridå-</a:t>
            </a:r>
            <a:br>
              <a:rPr lang="sv-SE" sz="1200" dirty="0" smtClean="0"/>
            </a:br>
            <a:r>
              <a:rPr lang="sv-SE" sz="1200" dirty="0" smtClean="0"/>
              <a:t>kylning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130315" y="522920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Färdig-</a:t>
            </a:r>
            <a:br>
              <a:rPr lang="sv-SE" sz="1200" dirty="0" smtClean="0"/>
            </a:br>
            <a:r>
              <a:rPr lang="sv-SE" sz="1200" dirty="0" smtClean="0"/>
              <a:t>valsning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4788024" y="3789040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Kantvärmning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418050" y="5710890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Haspling</a:t>
            </a:r>
            <a:endParaRPr lang="sv-SE" sz="1200" dirty="0" smtClean="0"/>
          </a:p>
        </p:txBody>
      </p:sp>
      <p:sp>
        <p:nvSpPr>
          <p:cNvPr id="21" name="textruta 20"/>
          <p:cNvSpPr txBox="1"/>
          <p:nvPr/>
        </p:nvSpPr>
        <p:spPr>
          <a:xfrm>
            <a:off x="3486291" y="3378322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Isolerhuvar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4124447" y="5326254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Coilbox</a:t>
            </a: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16198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Valsningskampanj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904076"/>
            <a:ext cx="4041443" cy="23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971925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3016"/>
            <a:ext cx="4905375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3707904" y="1315507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Slitage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680694" y="1999319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Termisk</a:t>
            </a:r>
            <a:br>
              <a:rPr lang="sv-SE" sz="1200" dirty="0" smtClean="0"/>
            </a:br>
            <a:r>
              <a:rPr lang="sv-SE" sz="1200" dirty="0" smtClean="0"/>
              <a:t>bombering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764095" y="2460984"/>
            <a:ext cx="59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Total-</a:t>
            </a:r>
            <a:br>
              <a:rPr lang="sv-SE" sz="1200" dirty="0" smtClean="0"/>
            </a:br>
            <a:r>
              <a:rPr lang="sv-SE" sz="1200" dirty="0" smtClean="0"/>
              <a:t>profil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723730" y="3573016"/>
            <a:ext cx="3993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Likkisteplanering</a:t>
            </a:r>
            <a:r>
              <a:rPr lang="sv-SE" sz="1600" dirty="0" smtClean="0"/>
              <a:t> av valsningskampanj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511254" y="3933056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Bredd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302453" y="4561020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Band-</a:t>
            </a:r>
            <a:br>
              <a:rPr lang="sv-SE" sz="1200" dirty="0" smtClean="0"/>
            </a:br>
            <a:r>
              <a:rPr lang="sv-SE" sz="1200" dirty="0" smtClean="0"/>
              <a:t>nummer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004048" y="4237856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Uppbyggnad av termisk</a:t>
            </a:r>
            <a:br>
              <a:rPr lang="sv-SE" sz="1200" dirty="0" smtClean="0"/>
            </a:br>
            <a:r>
              <a:rPr lang="sv-SE" sz="1200" dirty="0" smtClean="0"/>
              <a:t>bombering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5004048" y="4937507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Minskande bredd för </a:t>
            </a:r>
            <a:br>
              <a:rPr lang="sv-SE" sz="1200" dirty="0" smtClean="0"/>
            </a:br>
            <a:r>
              <a:rPr lang="sv-SE" sz="1200" dirty="0" smtClean="0"/>
              <a:t>undvikande av slitage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633709" y="908720"/>
            <a:ext cx="27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Breddoberoende valsning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956376" y="1329407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Slitage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884368" y="198884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Termisk</a:t>
            </a:r>
            <a:br>
              <a:rPr lang="sv-SE" sz="1200" dirty="0" smtClean="0"/>
            </a:br>
            <a:r>
              <a:rPr lang="sv-SE" sz="1200" dirty="0" smtClean="0"/>
              <a:t>bombering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956376" y="2474884"/>
            <a:ext cx="59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Total-</a:t>
            </a:r>
            <a:br>
              <a:rPr lang="sv-SE" sz="1200" dirty="0" smtClean="0"/>
            </a:br>
            <a:r>
              <a:rPr lang="sv-SE" sz="1200" dirty="0" smtClean="0"/>
              <a:t>profil</a:t>
            </a:r>
          </a:p>
        </p:txBody>
      </p:sp>
    </p:spTree>
    <p:extLst>
      <p:ext uri="{BB962C8B-B14F-4D97-AF65-F5344CB8AC3E}">
        <p14:creationId xmlns:p14="http://schemas.microsoft.com/office/powerpoint/2010/main" val="14089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typer av kallvalsverk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151"/>
            <a:ext cx="2971800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88" y="1259235"/>
            <a:ext cx="2286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59235"/>
            <a:ext cx="28194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755576" y="129024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Mångvalsverk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50473" y="125798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Kontivalsverk</a:t>
            </a:r>
            <a:endParaRPr lang="sv-SE" sz="18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3376481" y="125798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Reversibla kvarto-</a:t>
            </a:r>
            <a:br>
              <a:rPr lang="sv-SE" sz="1800" dirty="0" smtClean="0"/>
            </a:br>
            <a:r>
              <a:rPr lang="sv-SE" sz="1800" dirty="0" smtClean="0"/>
              <a:t>eller sexvalsverk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55576" y="4560660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Rostfria och </a:t>
            </a:r>
            <a:br>
              <a:rPr lang="sv-SE" sz="1600" dirty="0" smtClean="0"/>
            </a:br>
            <a:r>
              <a:rPr lang="sv-SE" sz="1600" dirty="0" smtClean="0"/>
              <a:t>höglegerade stål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345917" y="4555103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Lågkolhaltiga och </a:t>
            </a:r>
            <a:br>
              <a:rPr lang="sv-SE" sz="1600" dirty="0" smtClean="0"/>
            </a:br>
            <a:r>
              <a:rPr lang="sv-SE" sz="1600" dirty="0" smtClean="0"/>
              <a:t>låglegerade stål</a:t>
            </a:r>
          </a:p>
        </p:txBody>
      </p:sp>
    </p:spTree>
    <p:extLst>
      <p:ext uri="{BB962C8B-B14F-4D97-AF65-F5344CB8AC3E}">
        <p14:creationId xmlns:p14="http://schemas.microsoft.com/office/powerpoint/2010/main" val="26713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Tjockleksreglering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633537"/>
            <a:ext cx="60579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5364088" y="2060848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Tjocklek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25425" y="407707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Hydraulisk</a:t>
            </a:r>
            <a:br>
              <a:rPr lang="sv-SE" sz="1200" dirty="0" smtClean="0"/>
            </a:br>
            <a:r>
              <a:rPr lang="sv-SE" sz="1200" dirty="0" smtClean="0"/>
              <a:t>valsspalt-</a:t>
            </a:r>
            <a:br>
              <a:rPr lang="sv-SE" sz="1200" dirty="0" smtClean="0"/>
            </a:br>
            <a:r>
              <a:rPr lang="sv-SE" sz="1200" dirty="0" smtClean="0"/>
              <a:t>inställning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885761" y="2545159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Hastighet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201858" y="2321726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Bromskraft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771800" y="1906959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Tjocklek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995936" y="4869160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Styrsystem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638472" y="2315487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Dragkraft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6012160" y="2555868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Hastighet</a:t>
            </a:r>
          </a:p>
        </p:txBody>
      </p:sp>
    </p:spTree>
    <p:extLst>
      <p:ext uri="{BB962C8B-B14F-4D97-AF65-F5344CB8AC3E}">
        <p14:creationId xmlns:p14="http://schemas.microsoft.com/office/powerpoint/2010/main" val="8267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Smörjning vid kallvalsning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6" y="1012666"/>
            <a:ext cx="6324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6" y="3300350"/>
            <a:ext cx="8343900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7112333" y="1243497"/>
            <a:ext cx="180850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dirty="0" smtClean="0"/>
              <a:t>Dåliga ytor</a:t>
            </a:r>
          </a:p>
          <a:p>
            <a:pPr>
              <a:spcBef>
                <a:spcPts val="600"/>
              </a:spcBef>
            </a:pPr>
            <a:r>
              <a:rPr lang="sv-SE" sz="2000" dirty="0" smtClean="0"/>
              <a:t>Hög friktion</a:t>
            </a:r>
          </a:p>
          <a:p>
            <a:pPr>
              <a:spcBef>
                <a:spcPts val="600"/>
              </a:spcBef>
            </a:pPr>
            <a:r>
              <a:rPr lang="sv-SE" sz="2000" dirty="0" smtClean="0"/>
              <a:t>Hög valskraft</a:t>
            </a:r>
          </a:p>
          <a:p>
            <a:pPr>
              <a:spcBef>
                <a:spcPts val="600"/>
              </a:spcBef>
            </a:pPr>
            <a:r>
              <a:rPr lang="sv-SE" sz="2000" dirty="0" smtClean="0"/>
              <a:t>Valsslitage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899750" y="1012666"/>
            <a:ext cx="1701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Torr friktion: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459590" y="166073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Band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399575" y="2566937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Nötning av bandytan</a:t>
            </a:r>
            <a:br>
              <a:rPr lang="sv-SE" sz="1200" dirty="0" smtClean="0"/>
            </a:br>
            <a:r>
              <a:rPr lang="sv-SE" sz="1200" dirty="0" smtClean="0"/>
              <a:t>och </a:t>
            </a:r>
            <a:r>
              <a:rPr lang="sv-SE" sz="1200" dirty="0" err="1" smtClean="0"/>
              <a:t>kletning</a:t>
            </a:r>
            <a:r>
              <a:rPr lang="sv-SE" sz="1200" dirty="0" smtClean="0"/>
              <a:t> på valsen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544663" y="2397661"/>
            <a:ext cx="594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139126" y="1565428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Bandet och</a:t>
            </a:r>
            <a:br>
              <a:rPr lang="sv-SE" sz="1200" dirty="0" smtClean="0"/>
            </a:br>
            <a:r>
              <a:rPr lang="sv-SE" sz="1200" dirty="0" smtClean="0"/>
              <a:t>valsen rör sig</a:t>
            </a:r>
            <a:br>
              <a:rPr lang="sv-SE" sz="1200" dirty="0" smtClean="0"/>
            </a:br>
            <a:r>
              <a:rPr lang="sv-SE" sz="1200" dirty="0" smtClean="0"/>
              <a:t>olika fort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917028" y="332349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Gränsskiktssmörjning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4689124" y="329122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Hydrodynamisk smörjning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648782" y="4325181"/>
            <a:ext cx="594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19575" y="464685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Smörjmedel</a:t>
            </a:r>
            <a:br>
              <a:rPr lang="sv-SE" sz="1200" dirty="0" smtClean="0"/>
            </a:br>
            <a:r>
              <a:rPr lang="sv-SE" sz="1200" dirty="0" smtClean="0"/>
              <a:t>bundet till ytan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2811136" y="3693657"/>
            <a:ext cx="1646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Film av smörjmedel</a:t>
            </a:r>
            <a:br>
              <a:rPr lang="sv-SE" sz="1200" dirty="0" smtClean="0"/>
            </a:br>
            <a:r>
              <a:rPr lang="sv-SE" sz="1200" dirty="0" smtClean="0"/>
              <a:t>under högt tryck</a:t>
            </a:r>
          </a:p>
          <a:p>
            <a:r>
              <a:rPr lang="sv-SE" sz="1200" dirty="0" smtClean="0"/>
              <a:t>Toppar på bandytan</a:t>
            </a:r>
            <a:br>
              <a:rPr lang="sv-SE" sz="1200" dirty="0" smtClean="0"/>
            </a:br>
            <a:r>
              <a:rPr lang="sv-SE" sz="1200" dirty="0" smtClean="0"/>
              <a:t>nöts bort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285535" y="4646858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Helt bärande film av smörj-</a:t>
            </a:r>
            <a:br>
              <a:rPr lang="sv-SE" sz="1200" dirty="0" smtClean="0"/>
            </a:br>
            <a:r>
              <a:rPr lang="sv-SE" sz="1200" dirty="0" smtClean="0"/>
              <a:t>medel som </a:t>
            </a:r>
            <a:r>
              <a:rPr lang="sv-SE" sz="1200" dirty="0" err="1" smtClean="0"/>
              <a:t>fullsträndigt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separerar ytorna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240323" y="4494458"/>
            <a:ext cx="594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388469" y="5477162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Bra ytor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580112" y="5477162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Dåliga ytor</a:t>
            </a:r>
          </a:p>
        </p:txBody>
      </p:sp>
    </p:spTree>
    <p:extLst>
      <p:ext uri="{BB962C8B-B14F-4D97-AF65-F5344CB8AC3E}">
        <p14:creationId xmlns:p14="http://schemas.microsoft.com/office/powerpoint/2010/main" val="2970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Ämnesframställning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37" y="1844824"/>
            <a:ext cx="2113409" cy="3950381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79671"/>
            <a:ext cx="3324225" cy="322897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356095" y="49411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Slabs</a:t>
            </a:r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5361498" y="494116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Blooms</a:t>
            </a:r>
            <a:endParaRPr lang="sv-SE" sz="1800" dirty="0"/>
          </a:p>
        </p:txBody>
      </p:sp>
      <p:sp>
        <p:nvSpPr>
          <p:cNvPr id="8" name="textruta 7"/>
          <p:cNvSpPr txBox="1"/>
          <p:nvPr/>
        </p:nvSpPr>
        <p:spPr>
          <a:xfrm>
            <a:off x="6674798" y="49411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err="1" smtClean="0"/>
              <a:t>Billets</a:t>
            </a:r>
            <a:endParaRPr lang="sv-SE" sz="1800" dirty="0"/>
          </a:p>
        </p:txBody>
      </p:sp>
      <p:sp>
        <p:nvSpPr>
          <p:cNvPr id="9" name="textruta 8"/>
          <p:cNvSpPr txBox="1"/>
          <p:nvPr/>
        </p:nvSpPr>
        <p:spPr>
          <a:xfrm>
            <a:off x="1115616" y="1196752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Götgjutning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070482" y="1218006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Stränggjutning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273947" y="2204864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Stiggjutning</a:t>
            </a:r>
            <a:endParaRPr lang="sv-SE" sz="1600" dirty="0"/>
          </a:p>
        </p:txBody>
      </p:sp>
      <p:sp>
        <p:nvSpPr>
          <p:cNvPr id="13" name="textruta 12"/>
          <p:cNvSpPr txBox="1"/>
          <p:nvPr/>
        </p:nvSpPr>
        <p:spPr>
          <a:xfrm>
            <a:off x="4050883" y="2251030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Vertikalgjutning</a:t>
            </a:r>
          </a:p>
          <a:p>
            <a:r>
              <a:rPr lang="sv-SE" sz="1600" dirty="0" smtClean="0"/>
              <a:t>med böjd sträng</a:t>
            </a:r>
            <a:endParaRPr lang="sv-SE" sz="1600" dirty="0"/>
          </a:p>
        </p:txBody>
      </p:sp>
      <p:sp>
        <p:nvSpPr>
          <p:cNvPr id="14" name="textruta 13"/>
          <p:cNvSpPr txBox="1"/>
          <p:nvPr/>
        </p:nvSpPr>
        <p:spPr>
          <a:xfrm>
            <a:off x="6757352" y="1774775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Skänk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757352" y="2050975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Gjutlåda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757352" y="232913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Kokill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759158" y="2636912"/>
            <a:ext cx="1346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Vattenkylning</a:t>
            </a:r>
          </a:p>
        </p:txBody>
      </p:sp>
    </p:spTree>
    <p:extLst>
      <p:ext uri="{BB962C8B-B14F-4D97-AF65-F5344CB8AC3E}">
        <p14:creationId xmlns:p14="http://schemas.microsoft.com/office/powerpoint/2010/main" val="288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Betning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425767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2" y="3789040"/>
            <a:ext cx="80391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3347864" y="743336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Betning av kolstål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211960" y="1123825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 smtClean="0"/>
              <a:t>Betsyra</a:t>
            </a:r>
            <a:endParaRPr lang="sv-SE" sz="11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2423246" y="1484784"/>
            <a:ext cx="56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Fe</a:t>
            </a:r>
            <a:r>
              <a:rPr lang="sv-SE" sz="1100" baseline="-25000" dirty="0" smtClean="0"/>
              <a:t>2</a:t>
            </a:r>
            <a:r>
              <a:rPr lang="sv-SE" sz="1100" dirty="0" smtClean="0"/>
              <a:t>O</a:t>
            </a:r>
            <a:r>
              <a:rPr lang="sv-SE" sz="1100" baseline="-25000" dirty="0" smtClean="0"/>
              <a:t>3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495254" y="1727230"/>
            <a:ext cx="56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Fe</a:t>
            </a:r>
            <a:r>
              <a:rPr lang="sv-SE" sz="1100" baseline="-25000" dirty="0" smtClean="0"/>
              <a:t>3</a:t>
            </a:r>
            <a:r>
              <a:rPr lang="sv-SE" sz="1100" dirty="0" smtClean="0"/>
              <a:t>O</a:t>
            </a:r>
            <a:r>
              <a:rPr lang="sv-SE" sz="1100" baseline="-25000" dirty="0" smtClean="0"/>
              <a:t>4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575646" y="1938067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 smtClean="0"/>
              <a:t>FeO</a:t>
            </a:r>
            <a:endParaRPr lang="sv-SE" sz="1100" baseline="-25000" dirty="0" smtClean="0"/>
          </a:p>
        </p:txBody>
      </p:sp>
      <p:sp>
        <p:nvSpPr>
          <p:cNvPr id="14" name="textruta 13"/>
          <p:cNvSpPr txBox="1"/>
          <p:nvPr/>
        </p:nvSpPr>
        <p:spPr>
          <a:xfrm>
            <a:off x="2660559" y="2453418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Fe</a:t>
            </a:r>
            <a:endParaRPr lang="sv-SE" sz="1100" baseline="-25000" dirty="0" smtClean="0"/>
          </a:p>
        </p:txBody>
      </p:sp>
      <p:sp>
        <p:nvSpPr>
          <p:cNvPr id="15" name="textruta 14"/>
          <p:cNvSpPr txBox="1"/>
          <p:nvPr/>
        </p:nvSpPr>
        <p:spPr>
          <a:xfrm>
            <a:off x="2231687" y="3904186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Betning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022945" y="3810438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Spolning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740352" y="3827989"/>
            <a:ext cx="93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Torkning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097214" y="5079753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Förbrukad syra</a:t>
            </a:r>
            <a:br>
              <a:rPr lang="sv-SE" sz="1200" dirty="0" smtClean="0"/>
            </a:br>
            <a:r>
              <a:rPr lang="sv-SE" sz="1200" dirty="0" smtClean="0"/>
              <a:t>ut till regenerering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131840" y="508797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Ren syra in från</a:t>
            </a:r>
            <a:br>
              <a:rPr lang="sv-SE" sz="1200" dirty="0" smtClean="0"/>
            </a:br>
            <a:r>
              <a:rPr lang="sv-SE" sz="1200" dirty="0" smtClean="0"/>
              <a:t>regenerering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5004048" y="5079752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Förbrukat </a:t>
            </a:r>
            <a:br>
              <a:rPr lang="sv-SE" sz="1200" dirty="0" smtClean="0"/>
            </a:br>
            <a:r>
              <a:rPr lang="sv-SE" sz="1200" dirty="0" smtClean="0"/>
              <a:t>vatten ut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7092280" y="508878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Rent </a:t>
            </a:r>
            <a:br>
              <a:rPr lang="sv-SE" sz="1200" dirty="0" smtClean="0"/>
            </a:br>
            <a:r>
              <a:rPr lang="sv-SE" sz="1200" dirty="0" smtClean="0"/>
              <a:t>vatten in</a:t>
            </a:r>
          </a:p>
        </p:txBody>
      </p:sp>
    </p:spTree>
    <p:extLst>
      <p:ext uri="{BB962C8B-B14F-4D97-AF65-F5344CB8AC3E}">
        <p14:creationId xmlns:p14="http://schemas.microsoft.com/office/powerpoint/2010/main" val="25377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Trimvalsning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4395"/>
            <a:ext cx="334327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38" y="1942149"/>
            <a:ext cx="4000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1907704" y="972016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Väldefinierad sträckgräns, planhet och ytfinhet</a:t>
            </a:r>
            <a:br>
              <a:rPr lang="sv-SE" sz="1800" dirty="0" smtClean="0"/>
            </a:br>
            <a:r>
              <a:rPr lang="sv-SE" sz="1800" dirty="0" smtClean="0"/>
              <a:t>Eliminering av </a:t>
            </a:r>
            <a:r>
              <a:rPr lang="sv-SE" sz="1800" dirty="0" err="1" smtClean="0"/>
              <a:t>Lüderstöjning</a:t>
            </a:r>
            <a:endParaRPr lang="sv-SE" sz="1800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1475656" y="4474108"/>
            <a:ext cx="184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Valsning i 1 stick</a:t>
            </a:r>
          </a:p>
          <a:p>
            <a:r>
              <a:rPr lang="sv-SE" sz="1600" dirty="0" smtClean="0"/>
              <a:t>Förlängning ~1%</a:t>
            </a:r>
          </a:p>
        </p:txBody>
      </p:sp>
      <p:sp>
        <p:nvSpPr>
          <p:cNvPr id="10" name="Rektangel 9"/>
          <p:cNvSpPr/>
          <p:nvPr/>
        </p:nvSpPr>
        <p:spPr>
          <a:xfrm>
            <a:off x="4540662" y="4868986"/>
            <a:ext cx="1375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/>
              <a:t>Lüderstöjning</a:t>
            </a:r>
            <a:endParaRPr lang="sv-SE" sz="1400" dirty="0"/>
          </a:p>
        </p:txBody>
      </p:sp>
      <p:sp>
        <p:nvSpPr>
          <p:cNvPr id="11" name="textruta 10"/>
          <p:cNvSpPr txBox="1"/>
          <p:nvPr/>
        </p:nvSpPr>
        <p:spPr>
          <a:xfrm>
            <a:off x="4571638" y="2026998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σ</a:t>
            </a:r>
            <a:r>
              <a:rPr lang="sv-SE" sz="1600" baseline="-25000" dirty="0" smtClean="0"/>
              <a:t>s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560290" y="2950261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σ</a:t>
            </a:r>
            <a:r>
              <a:rPr lang="sv-SE" sz="1600" baseline="-25000" dirty="0" smtClean="0"/>
              <a:t>sö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560290" y="3303010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σ</a:t>
            </a:r>
            <a:r>
              <a:rPr lang="sv-SE" sz="1600" baseline="-25000" dirty="0" err="1" smtClean="0"/>
              <a:t>su</a:t>
            </a:r>
            <a:endParaRPr lang="sv-SE" sz="1600" baseline="-25000" dirty="0" smtClean="0"/>
          </a:p>
        </p:txBody>
      </p:sp>
      <p:sp>
        <p:nvSpPr>
          <p:cNvPr id="14" name="textruta 13"/>
          <p:cNvSpPr txBox="1"/>
          <p:nvPr/>
        </p:nvSpPr>
        <p:spPr>
          <a:xfrm>
            <a:off x="7781022" y="4597219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ε</a:t>
            </a: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28708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9" y="1033686"/>
            <a:ext cx="3920120" cy="421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72" y="3279776"/>
            <a:ext cx="4153038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Riktning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9" y="1052736"/>
            <a:ext cx="3781520" cy="18954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84" y="1052736"/>
            <a:ext cx="412432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4" y="3279776"/>
            <a:ext cx="3831332" cy="18641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4"/>
          <a:stretch/>
        </p:blipFill>
        <p:spPr>
          <a:xfrm>
            <a:off x="4482409" y="3873307"/>
            <a:ext cx="3689992" cy="1285875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ruta 8"/>
          <p:cNvSpPr txBox="1"/>
          <p:nvPr/>
        </p:nvSpPr>
        <p:spPr>
          <a:xfrm>
            <a:off x="348536" y="1052736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Sträckriktning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527241" y="1054229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Pressriktning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472529" y="3406505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Rullriktning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948264" y="4866946"/>
            <a:ext cx="115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Kilinställning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030818" y="3820398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Ansättning</a:t>
            </a:r>
            <a:br>
              <a:rPr lang="sv-SE" sz="1200" dirty="0" smtClean="0"/>
            </a:br>
            <a:r>
              <a:rPr lang="sv-SE" sz="1200" dirty="0" smtClean="0"/>
              <a:t>av rullar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554669" y="4974668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Breddminskning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074808" y="4088105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</a:t>
            </a:r>
            <a:r>
              <a:rPr lang="sv-SE" sz="1200" baseline="-25000" dirty="0" smtClean="0"/>
              <a:t>1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3154928" y="4005064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b</a:t>
            </a:r>
            <a:r>
              <a:rPr lang="sv-SE" sz="1200" baseline="-250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01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Riktning – planhetsriktning</a:t>
            </a:r>
            <a:br>
              <a:rPr lang="sv-SE" dirty="0" smtClean="0"/>
            </a:br>
            <a:r>
              <a:rPr lang="sv-SE" dirty="0" smtClean="0"/>
              <a:t>Rullriktning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95646"/>
            <a:ext cx="4657725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61048"/>
            <a:ext cx="4705350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2843808" y="313580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Mittlångt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220072" y="313580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Kantlångt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573752" y="5178751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Böjning av rullar</a:t>
            </a:r>
          </a:p>
        </p:txBody>
      </p:sp>
    </p:spTree>
    <p:extLst>
      <p:ext uri="{BB962C8B-B14F-4D97-AF65-F5344CB8AC3E}">
        <p14:creationId xmlns:p14="http://schemas.microsoft.com/office/powerpoint/2010/main" val="23131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Värmebehandling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75981"/>
            <a:ext cx="4732421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2138194" y="1160898"/>
            <a:ext cx="1267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Temperatur, °C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792035" y="5301208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Kolhalt i viktprocent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531049" y="510211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0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667564" y="512763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0,5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063779" y="512296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1,0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002107" y="512296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1,5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250195" y="467247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600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2173700" y="1437897"/>
            <a:ext cx="516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1100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85683" y="208125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1000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250195" y="274729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900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250195" y="344063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800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2250195" y="402546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41602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Glödgning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58914"/>
            <a:ext cx="5391150" cy="33623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515921"/>
            <a:ext cx="320992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ruta 7"/>
          <p:cNvSpPr txBox="1"/>
          <p:nvPr/>
        </p:nvSpPr>
        <p:spPr>
          <a:xfrm>
            <a:off x="1585794" y="112800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Kontinuerlig glödgning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012160" y="112800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Klockugnsglödgning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796136" y="1871246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smtClean="0"/>
              <a:t>Ugnskåpa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8072919" y="2285256"/>
            <a:ext cx="716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smtClean="0"/>
              <a:t>Pyrometer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956376" y="386104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smtClean="0"/>
              <a:t>Pyrometer för</a:t>
            </a:r>
            <a:br>
              <a:rPr lang="sv-SE" sz="900" b="0" dirty="0" smtClean="0"/>
            </a:br>
            <a:r>
              <a:rPr lang="sv-SE" sz="900" b="0" dirty="0" smtClean="0"/>
              <a:t>gastemperatur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871361" y="2348880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smtClean="0"/>
              <a:t>Bandrulle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788005" y="2636912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smtClean="0"/>
              <a:t>Skyddshuv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5777982" y="306151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smtClean="0"/>
              <a:t>Konvektor-&lt;</a:t>
            </a:r>
          </a:p>
          <a:p>
            <a:r>
              <a:rPr lang="sv-SE" sz="900" b="0" dirty="0" smtClean="0"/>
              <a:t>skiva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961129" y="3486200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err="1" smtClean="0"/>
              <a:t>Diffusör</a:t>
            </a:r>
            <a:endParaRPr lang="sv-SE" sz="900" b="0" dirty="0" smtClean="0"/>
          </a:p>
        </p:txBody>
      </p:sp>
      <p:sp>
        <p:nvSpPr>
          <p:cNvPr id="17" name="textruta 16"/>
          <p:cNvSpPr txBox="1"/>
          <p:nvPr/>
        </p:nvSpPr>
        <p:spPr>
          <a:xfrm>
            <a:off x="6998095" y="4642615"/>
            <a:ext cx="1375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err="1" smtClean="0"/>
              <a:t>Skyddsgas</a:t>
            </a:r>
            <a:r>
              <a:rPr lang="sv-SE" sz="900" b="0" dirty="0" smtClean="0"/>
              <a:t> in (H</a:t>
            </a:r>
            <a:r>
              <a:rPr lang="sv-SE" sz="900" b="0" baseline="-25000" dirty="0" smtClean="0"/>
              <a:t>2</a:t>
            </a:r>
            <a:r>
              <a:rPr lang="sv-SE" sz="900" b="0" dirty="0" smtClean="0"/>
              <a:t>, </a:t>
            </a:r>
            <a:r>
              <a:rPr lang="sv-SE" sz="900" b="0" dirty="0" err="1" smtClean="0"/>
              <a:t>HN</a:t>
            </a:r>
            <a:r>
              <a:rPr lang="sv-SE" sz="900" b="0" baseline="-25000" dirty="0" err="1" smtClean="0"/>
              <a:t>x</a:t>
            </a:r>
            <a:r>
              <a:rPr lang="sv-SE" sz="900" b="0" dirty="0" smtClean="0"/>
              <a:t>)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6064799" y="464261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err="1" smtClean="0"/>
              <a:t>Skyddsgas</a:t>
            </a:r>
            <a:r>
              <a:rPr lang="sv-SE" sz="900" b="0" dirty="0" smtClean="0"/>
              <a:t> ut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956376" y="4247645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b="0" dirty="0" smtClean="0"/>
              <a:t>Fläktmotor</a:t>
            </a:r>
          </a:p>
        </p:txBody>
      </p:sp>
      <p:sp>
        <p:nvSpPr>
          <p:cNvPr id="20" name="textruta 19"/>
          <p:cNvSpPr txBox="1"/>
          <p:nvPr/>
        </p:nvSpPr>
        <p:spPr>
          <a:xfrm rot="17633264">
            <a:off x="806201" y="2158937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Magasin</a:t>
            </a:r>
          </a:p>
        </p:txBody>
      </p:sp>
      <p:sp>
        <p:nvSpPr>
          <p:cNvPr id="21" name="textruta 20"/>
          <p:cNvSpPr txBox="1"/>
          <p:nvPr/>
        </p:nvSpPr>
        <p:spPr>
          <a:xfrm rot="17633264">
            <a:off x="1182986" y="2119677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Förvärmning</a:t>
            </a:r>
          </a:p>
        </p:txBody>
      </p:sp>
      <p:sp>
        <p:nvSpPr>
          <p:cNvPr id="22" name="textruta 21"/>
          <p:cNvSpPr txBox="1"/>
          <p:nvPr/>
        </p:nvSpPr>
        <p:spPr>
          <a:xfrm rot="17633264">
            <a:off x="1710642" y="2103315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Glödgningsugn</a:t>
            </a:r>
          </a:p>
        </p:txBody>
      </p:sp>
      <p:sp>
        <p:nvSpPr>
          <p:cNvPr id="23" name="textruta 22"/>
          <p:cNvSpPr txBox="1"/>
          <p:nvPr/>
        </p:nvSpPr>
        <p:spPr>
          <a:xfrm rot="17633264">
            <a:off x="350140" y="2941309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Inlopp</a:t>
            </a:r>
          </a:p>
        </p:txBody>
      </p:sp>
      <p:sp>
        <p:nvSpPr>
          <p:cNvPr id="25" name="textruta 24"/>
          <p:cNvSpPr txBox="1"/>
          <p:nvPr/>
        </p:nvSpPr>
        <p:spPr>
          <a:xfrm rot="17633264">
            <a:off x="3172255" y="1978969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Snabbåldringsugn</a:t>
            </a:r>
          </a:p>
        </p:txBody>
      </p:sp>
      <p:sp>
        <p:nvSpPr>
          <p:cNvPr id="26" name="textruta 25"/>
          <p:cNvSpPr txBox="1"/>
          <p:nvPr/>
        </p:nvSpPr>
        <p:spPr>
          <a:xfrm rot="17633264">
            <a:off x="5072643" y="2746912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Utlopp</a:t>
            </a:r>
          </a:p>
        </p:txBody>
      </p:sp>
      <p:sp>
        <p:nvSpPr>
          <p:cNvPr id="28" name="textruta 27"/>
          <p:cNvSpPr txBox="1"/>
          <p:nvPr/>
        </p:nvSpPr>
        <p:spPr>
          <a:xfrm rot="17633264">
            <a:off x="4270040" y="222059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Magasin</a:t>
            </a:r>
          </a:p>
        </p:txBody>
      </p:sp>
      <p:sp>
        <p:nvSpPr>
          <p:cNvPr id="29" name="textruta 28"/>
          <p:cNvSpPr txBox="1"/>
          <p:nvPr/>
        </p:nvSpPr>
        <p:spPr>
          <a:xfrm rot="17633264">
            <a:off x="2264533" y="2134283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err="1" smtClean="0"/>
              <a:t>Gasjetkylning</a:t>
            </a:r>
            <a:endParaRPr lang="sv-SE" sz="1000" b="0" dirty="0" smtClean="0"/>
          </a:p>
        </p:txBody>
      </p:sp>
      <p:sp>
        <p:nvSpPr>
          <p:cNvPr id="30" name="textruta 29"/>
          <p:cNvSpPr txBox="1"/>
          <p:nvPr/>
        </p:nvSpPr>
        <p:spPr>
          <a:xfrm rot="17633264">
            <a:off x="3720570" y="2101965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Snabbkylning</a:t>
            </a:r>
          </a:p>
        </p:txBody>
      </p:sp>
      <p:sp>
        <p:nvSpPr>
          <p:cNvPr id="31" name="textruta 30"/>
          <p:cNvSpPr txBox="1"/>
          <p:nvPr/>
        </p:nvSpPr>
        <p:spPr>
          <a:xfrm rot="17633264">
            <a:off x="4197069" y="3700871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Trimvalsverk</a:t>
            </a:r>
          </a:p>
        </p:txBody>
      </p:sp>
      <p:sp>
        <p:nvSpPr>
          <p:cNvPr id="32" name="textruta 31"/>
          <p:cNvSpPr txBox="1"/>
          <p:nvPr/>
        </p:nvSpPr>
        <p:spPr>
          <a:xfrm rot="17633264">
            <a:off x="381512" y="3704037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Rengöring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1585794" y="3457997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Vattenkylning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3059162" y="3565355"/>
            <a:ext cx="92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0" dirty="0" smtClean="0"/>
              <a:t>Ytbehandling</a:t>
            </a:r>
          </a:p>
        </p:txBody>
      </p:sp>
    </p:spTree>
    <p:extLst>
      <p:ext uri="{BB962C8B-B14F-4D97-AF65-F5344CB8AC3E}">
        <p14:creationId xmlns:p14="http://schemas.microsoft.com/office/powerpoint/2010/main" val="1140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Produktformer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70" y="1371600"/>
            <a:ext cx="626506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1475656" y="1531531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Sammansättning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317525" y="2745214"/>
            <a:ext cx="1343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Tillverknings-</a:t>
            </a:r>
            <a:br>
              <a:rPr lang="sv-SE" sz="1400" dirty="0" smtClean="0"/>
            </a:br>
            <a:r>
              <a:rPr lang="sv-SE" sz="1400" dirty="0" smtClean="0"/>
              <a:t>process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044950" y="2142619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Legeringsämnen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560249" y="3521837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Profiler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220072" y="2852936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Produkter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596608" y="429309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Stång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596607" y="5013176"/>
            <a:ext cx="562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Tråd</a:t>
            </a:r>
          </a:p>
        </p:txBody>
      </p:sp>
    </p:spTree>
    <p:extLst>
      <p:ext uri="{BB962C8B-B14F-4D97-AF65-F5344CB8AC3E}">
        <p14:creationId xmlns:p14="http://schemas.microsoft.com/office/powerpoint/2010/main" val="32786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Produktegenskaper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4" y="764704"/>
            <a:ext cx="3513600" cy="238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8999"/>
            <a:ext cx="3587733" cy="23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3514725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94648"/>
            <a:ext cx="3513600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908364" y="794648"/>
            <a:ext cx="3504828" cy="22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20000"/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–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&gt;"/>
              <a:defRPr sz="22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&gt;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&gt;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&gt;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&gt;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&gt;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sv-SE" sz="1800" kern="0" dirty="0" smtClean="0"/>
              <a:t>Dimension</a:t>
            </a:r>
          </a:p>
          <a:p>
            <a:pPr>
              <a:spcBef>
                <a:spcPts val="0"/>
              </a:spcBef>
            </a:pPr>
            <a:r>
              <a:rPr lang="sv-SE" sz="1800" kern="0" dirty="0" smtClean="0"/>
              <a:t>Form</a:t>
            </a:r>
          </a:p>
          <a:p>
            <a:pPr>
              <a:spcBef>
                <a:spcPts val="0"/>
              </a:spcBef>
            </a:pPr>
            <a:r>
              <a:rPr lang="sv-SE" sz="1800" kern="0" dirty="0" smtClean="0"/>
              <a:t>Hållfasthet</a:t>
            </a:r>
          </a:p>
          <a:p>
            <a:pPr>
              <a:spcBef>
                <a:spcPts val="0"/>
              </a:spcBef>
            </a:pPr>
            <a:r>
              <a:rPr lang="sv-SE" sz="1800" kern="0" dirty="0" smtClean="0"/>
              <a:t>Svetsbarhet</a:t>
            </a:r>
          </a:p>
          <a:p>
            <a:pPr>
              <a:spcBef>
                <a:spcPts val="0"/>
              </a:spcBef>
            </a:pPr>
            <a:r>
              <a:rPr lang="sv-SE" sz="1800" kern="0" dirty="0" smtClean="0"/>
              <a:t>Ytor</a:t>
            </a:r>
          </a:p>
          <a:p>
            <a:pPr>
              <a:spcBef>
                <a:spcPts val="0"/>
              </a:spcBef>
            </a:pPr>
            <a:r>
              <a:rPr lang="sv-SE" sz="1800" kern="0" dirty="0" smtClean="0"/>
              <a:t>Kallformbarhet</a:t>
            </a:r>
          </a:p>
          <a:p>
            <a:pPr>
              <a:spcBef>
                <a:spcPts val="0"/>
              </a:spcBef>
            </a:pPr>
            <a:r>
              <a:rPr lang="sv-SE" sz="1800" kern="0" dirty="0" smtClean="0"/>
              <a:t>Pressbarhet</a:t>
            </a:r>
          </a:p>
          <a:p>
            <a:pPr>
              <a:spcBef>
                <a:spcPts val="0"/>
              </a:spcBef>
            </a:pPr>
            <a:r>
              <a:rPr lang="sv-SE" sz="1800" kern="0" dirty="0" smtClean="0"/>
              <a:t>Korrosionsmotstånd</a:t>
            </a:r>
            <a:endParaRPr lang="sv-SE" sz="1800" kern="0" dirty="0"/>
          </a:p>
        </p:txBody>
      </p:sp>
    </p:spTree>
    <p:extLst>
      <p:ext uri="{BB962C8B-B14F-4D97-AF65-F5344CB8AC3E}">
        <p14:creationId xmlns:p14="http://schemas.microsoft.com/office/powerpoint/2010/main" val="14125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Produktionsekonomi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7448"/>
            <a:ext cx="7139345" cy="4534329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6372200" y="321297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Produkter ton</a:t>
            </a:r>
          </a:p>
          <a:p>
            <a:r>
              <a:rPr lang="sv-SE" sz="1600" dirty="0" smtClean="0"/>
              <a:t>Försäljning kr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331640" y="1888376"/>
            <a:ext cx="13308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Tillförd </a:t>
            </a:r>
            <a:br>
              <a:rPr lang="sv-SE" sz="1400" dirty="0" smtClean="0"/>
            </a:br>
            <a:r>
              <a:rPr lang="sv-SE" sz="1400" dirty="0" smtClean="0"/>
              <a:t>arbetsmängd</a:t>
            </a:r>
          </a:p>
          <a:p>
            <a:r>
              <a:rPr lang="sv-SE" sz="1100" dirty="0" smtClean="0"/>
              <a:t>- mantimmar</a:t>
            </a:r>
            <a:br>
              <a:rPr lang="sv-SE" sz="1100" dirty="0" smtClean="0"/>
            </a:br>
            <a:r>
              <a:rPr lang="sv-SE" sz="1100" dirty="0" smtClean="0"/>
              <a:t>- lönekostnader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438240" y="2974449"/>
            <a:ext cx="11176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Energi</a:t>
            </a:r>
          </a:p>
          <a:p>
            <a:pPr algn="ctr"/>
            <a:r>
              <a:rPr lang="sv-SE" sz="1100" dirty="0" smtClean="0"/>
              <a:t>Olja   Gas    El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1585626" y="376531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Råvaror</a:t>
            </a:r>
          </a:p>
          <a:p>
            <a:pPr algn="ctr"/>
            <a:r>
              <a:rPr lang="sv-SE" sz="1400" dirty="0" smtClean="0"/>
              <a:t>Ämnen</a:t>
            </a:r>
            <a:endParaRPr lang="sv-SE" sz="1100" dirty="0" smtClean="0"/>
          </a:p>
        </p:txBody>
      </p:sp>
      <p:sp>
        <p:nvSpPr>
          <p:cNvPr id="17" name="textruta 16"/>
          <p:cNvSpPr txBox="1"/>
          <p:nvPr/>
        </p:nvSpPr>
        <p:spPr>
          <a:xfrm>
            <a:off x="1298781" y="4489956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Förbruknings-</a:t>
            </a:r>
            <a:br>
              <a:rPr lang="sv-SE" sz="1400" dirty="0" smtClean="0"/>
            </a:br>
            <a:r>
              <a:rPr lang="sv-SE" sz="1400" dirty="0" smtClean="0"/>
              <a:t>material</a:t>
            </a:r>
            <a:endParaRPr lang="sv-SE" sz="1100" dirty="0" smtClean="0"/>
          </a:p>
        </p:txBody>
      </p:sp>
      <p:sp>
        <p:nvSpPr>
          <p:cNvPr id="18" name="textruta 17"/>
          <p:cNvSpPr txBox="1"/>
          <p:nvPr/>
        </p:nvSpPr>
        <p:spPr>
          <a:xfrm>
            <a:off x="1323535" y="5289649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/>
              <a:t>Köpta tjänster</a:t>
            </a:r>
            <a:endParaRPr lang="sv-SE" sz="1100" dirty="0" smtClean="0"/>
          </a:p>
        </p:txBody>
      </p:sp>
      <p:sp>
        <p:nvSpPr>
          <p:cNvPr id="19" name="textruta 18"/>
          <p:cNvSpPr txBox="1"/>
          <p:nvPr/>
        </p:nvSpPr>
        <p:spPr>
          <a:xfrm>
            <a:off x="3059832" y="3036004"/>
            <a:ext cx="1996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Bundet kapital</a:t>
            </a:r>
            <a:br>
              <a:rPr lang="sv-SE" sz="1600" dirty="0" smtClean="0"/>
            </a:br>
            <a:r>
              <a:rPr lang="sv-SE" sz="1600" dirty="0" smtClean="0"/>
              <a:t>Processutrustning</a:t>
            </a:r>
            <a:br>
              <a:rPr lang="sv-SE" sz="1600" dirty="0" smtClean="0"/>
            </a:br>
            <a:r>
              <a:rPr lang="sv-SE" sz="1600" dirty="0" smtClean="0"/>
              <a:t>byggnader, lager</a:t>
            </a:r>
          </a:p>
        </p:txBody>
      </p:sp>
    </p:spTree>
    <p:extLst>
      <p:ext uri="{BB962C8B-B14F-4D97-AF65-F5344CB8AC3E}">
        <p14:creationId xmlns:p14="http://schemas.microsoft.com/office/powerpoint/2010/main" val="36292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Utbyte vid tillverkning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4100110" cy="4419600"/>
          </a:xfrm>
        </p:spPr>
      </p:pic>
      <p:sp>
        <p:nvSpPr>
          <p:cNvPr id="6" name="textruta 5"/>
          <p:cNvSpPr txBox="1"/>
          <p:nvPr/>
        </p:nvSpPr>
        <p:spPr>
          <a:xfrm>
            <a:off x="5652120" y="1412776"/>
            <a:ext cx="2779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Exempel</a:t>
            </a:r>
          </a:p>
          <a:p>
            <a:r>
              <a:rPr lang="sv-SE" sz="1400" dirty="0" smtClean="0"/>
              <a:t>- Förlust vid ämnesslipning</a:t>
            </a:r>
          </a:p>
          <a:p>
            <a:r>
              <a:rPr lang="sv-SE" sz="1400" dirty="0" smtClean="0"/>
              <a:t>- Glödskal vid ämnesvärmning</a:t>
            </a:r>
          </a:p>
          <a:p>
            <a:r>
              <a:rPr lang="sv-SE" sz="1400" dirty="0" smtClean="0"/>
              <a:t>- Förlust vid betning</a:t>
            </a:r>
          </a:p>
          <a:p>
            <a:r>
              <a:rPr lang="sv-SE" sz="1400" dirty="0" smtClean="0"/>
              <a:t>- Ändklipp i valsverk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364088" y="2924944"/>
            <a:ext cx="2534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Exempel</a:t>
            </a:r>
          </a:p>
          <a:p>
            <a:r>
              <a:rPr lang="sv-SE" sz="1400" dirty="0" smtClean="0"/>
              <a:t>- Mekaniska egenskaper</a:t>
            </a:r>
          </a:p>
          <a:p>
            <a:r>
              <a:rPr lang="sv-SE" sz="1400" dirty="0" smtClean="0"/>
              <a:t>- </a:t>
            </a:r>
            <a:r>
              <a:rPr lang="sv-SE" sz="1400" dirty="0" err="1" smtClean="0"/>
              <a:t>Ytfel</a:t>
            </a:r>
            <a:r>
              <a:rPr lang="sv-SE" sz="1400" dirty="0" smtClean="0"/>
              <a:t>, kassation vid syning</a:t>
            </a:r>
          </a:p>
          <a:p>
            <a:r>
              <a:rPr lang="sv-SE" sz="1400" dirty="0" smtClean="0"/>
              <a:t>- Dimensionsfel</a:t>
            </a:r>
          </a:p>
          <a:p>
            <a:r>
              <a:rPr lang="sv-SE" sz="1400" dirty="0" smtClean="0"/>
              <a:t>- Formfel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535379" y="4581128"/>
            <a:ext cx="349300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sv-SE" sz="1600" dirty="0" smtClean="0"/>
          </a:p>
          <a:p>
            <a:r>
              <a:rPr lang="sv-SE" sz="1600" dirty="0" smtClean="0"/>
              <a:t>Utbyte =                             * 100%</a:t>
            </a:r>
          </a:p>
          <a:p>
            <a:endParaRPr lang="sv-SE" sz="1600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5489122" y="4971365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insatsämnen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440363" y="4652840"/>
            <a:ext cx="160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prima material</a:t>
            </a:r>
          </a:p>
        </p:txBody>
      </p:sp>
      <p:cxnSp>
        <p:nvCxnSpPr>
          <p:cNvPr id="12" name="Rak 11"/>
          <p:cNvCxnSpPr/>
          <p:nvPr/>
        </p:nvCxnSpPr>
        <p:spPr bwMode="auto">
          <a:xfrm>
            <a:off x="5652120" y="4996626"/>
            <a:ext cx="1275216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67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Ämneskrav – </a:t>
            </a:r>
            <a:r>
              <a:rPr lang="sv-SE" dirty="0" err="1" smtClean="0"/>
              <a:t>Slabs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191000" cy="14573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9120"/>
            <a:ext cx="4181475" cy="12382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96888"/>
            <a:ext cx="4253483" cy="1524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4181475" cy="14763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09120"/>
            <a:ext cx="4181475" cy="12382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1" y="908720"/>
            <a:ext cx="4181475" cy="152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ruta 12"/>
          <p:cNvSpPr txBox="1"/>
          <p:nvPr/>
        </p:nvSpPr>
        <p:spPr>
          <a:xfrm>
            <a:off x="5976572" y="896888"/>
            <a:ext cx="33214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4716016" y="1700808"/>
            <a:ext cx="30489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7308304" y="1066165"/>
            <a:ext cx="30489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366272" y="1377642"/>
            <a:ext cx="16752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Buktighet och avvikelse från rät vinkel</a:t>
            </a:r>
          </a:p>
          <a:p>
            <a:endParaRPr lang="sv-SE" sz="1200" dirty="0" smtClean="0"/>
          </a:p>
          <a:p>
            <a:r>
              <a:rPr lang="sv-SE" sz="1200" dirty="0" smtClean="0"/>
              <a:t>S = Max ___ mm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315017" y="3031608"/>
            <a:ext cx="167523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Skevhet (rätvinklighet) z</a:t>
            </a:r>
          </a:p>
          <a:p>
            <a:endParaRPr lang="sv-SE" sz="1200" dirty="0" smtClean="0"/>
          </a:p>
          <a:p>
            <a:r>
              <a:rPr lang="sv-SE" sz="1200" dirty="0" smtClean="0"/>
              <a:t>z = Max ___ mm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7095306" y="3139330"/>
            <a:ext cx="27443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400" dirty="0" smtClean="0"/>
              <a:t>z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7315017" y="4620413"/>
            <a:ext cx="16752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Ytfel</a:t>
            </a:r>
            <a:endParaRPr lang="sv-SE" sz="1200" dirty="0" smtClean="0"/>
          </a:p>
          <a:p>
            <a:endParaRPr lang="sv-SE" sz="1200" dirty="0"/>
          </a:p>
          <a:p>
            <a:r>
              <a:rPr lang="sv-SE" sz="1200" dirty="0" smtClean="0"/>
              <a:t>Max omfattning av sprickor och </a:t>
            </a:r>
            <a:r>
              <a:rPr lang="sv-SE" sz="1200" dirty="0" err="1" smtClean="0"/>
              <a:t>slagger</a:t>
            </a:r>
            <a:r>
              <a:rPr lang="sv-SE" sz="1200" dirty="0" smtClean="0"/>
              <a:t> m.m.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2267744" y="1628800"/>
            <a:ext cx="3097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1043608" y="2054751"/>
            <a:ext cx="33214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337031" y="1628800"/>
            <a:ext cx="3097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2602037" y="1658888"/>
            <a:ext cx="19029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tabLst>
                <a:tab pos="712788" algn="l"/>
              </a:tabLst>
            </a:pPr>
            <a:r>
              <a:rPr lang="sv-SE" sz="1200" dirty="0" smtClean="0"/>
              <a:t>Längd 	L ± ___ mm</a:t>
            </a:r>
          </a:p>
          <a:p>
            <a:pPr>
              <a:tabLst>
                <a:tab pos="712788" algn="l"/>
              </a:tabLst>
            </a:pPr>
            <a:r>
              <a:rPr lang="sv-SE" sz="1200" dirty="0" smtClean="0"/>
              <a:t>Bredd 	B ± ___ mm</a:t>
            </a:r>
          </a:p>
          <a:p>
            <a:pPr>
              <a:tabLst>
                <a:tab pos="712788" algn="l"/>
              </a:tabLst>
            </a:pPr>
            <a:r>
              <a:rPr lang="sv-SE" sz="1200" dirty="0" smtClean="0"/>
              <a:t>Tjocklek 	T ± ___ mm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843936" y="3022083"/>
            <a:ext cx="167523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Sidkrokighet s</a:t>
            </a:r>
          </a:p>
          <a:p>
            <a:endParaRPr lang="sv-SE" sz="1200" dirty="0" smtClean="0"/>
          </a:p>
          <a:p>
            <a:r>
              <a:rPr lang="sv-SE" sz="1200" dirty="0" smtClean="0"/>
              <a:t>Max ___ mm/m</a:t>
            </a:r>
          </a:p>
          <a:p>
            <a:r>
              <a:rPr lang="sv-SE" sz="1200" dirty="0" smtClean="0"/>
              <a:t>Max ___ mm totalt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843936" y="4712745"/>
            <a:ext cx="167523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v-SE" sz="1200" dirty="0" err="1" smtClean="0"/>
              <a:t>Oplanhet</a:t>
            </a:r>
            <a:r>
              <a:rPr lang="sv-SE" sz="1200" dirty="0" smtClean="0"/>
              <a:t> P</a:t>
            </a:r>
          </a:p>
          <a:p>
            <a:endParaRPr lang="sv-SE" sz="1200" dirty="0" smtClean="0"/>
          </a:p>
          <a:p>
            <a:r>
              <a:rPr lang="sv-SE" sz="1200" dirty="0" smtClean="0"/>
              <a:t>Max ___ mm/m</a:t>
            </a:r>
          </a:p>
          <a:p>
            <a:r>
              <a:rPr lang="sv-SE" sz="1200" dirty="0" smtClean="0"/>
              <a:t>Max ___ mm totalt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264175" y="3268304"/>
            <a:ext cx="33214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564456" y="3904176"/>
            <a:ext cx="3097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475656" y="5412783"/>
            <a:ext cx="3097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L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1659931" y="3512344"/>
            <a:ext cx="30489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1648056" y="4981005"/>
            <a:ext cx="287258" cy="2770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200" dirty="0" smtClean="0"/>
              <a:t>P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72758" y="4889771"/>
            <a:ext cx="30970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960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Processimulering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10954" y="1124744"/>
            <a:ext cx="29466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Program för analys av </a:t>
            </a:r>
            <a:br>
              <a:rPr lang="sv-SE" sz="2000" dirty="0" smtClean="0"/>
            </a:br>
            <a:r>
              <a:rPr lang="sv-SE" sz="2000" dirty="0" smtClean="0"/>
              <a:t>stång, tråd och profil-</a:t>
            </a:r>
            <a:br>
              <a:rPr lang="sv-SE" sz="2000" dirty="0" smtClean="0"/>
            </a:br>
            <a:r>
              <a:rPr lang="sv-SE" sz="2000" dirty="0" smtClean="0"/>
              <a:t>valsning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211960" y="970855"/>
            <a:ext cx="3005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4000" indent="-34290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sv-SE" sz="2000" dirty="0" smtClean="0"/>
              <a:t>Temperaturer</a:t>
            </a:r>
          </a:p>
          <a:p>
            <a:pPr marL="144000" indent="-34290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sv-SE" sz="2000" dirty="0" smtClean="0"/>
              <a:t>Stickschema</a:t>
            </a:r>
          </a:p>
          <a:p>
            <a:pPr marL="144000" indent="-34290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sv-SE" sz="2000" dirty="0" smtClean="0"/>
              <a:t>Deformation</a:t>
            </a:r>
          </a:p>
          <a:p>
            <a:pPr marL="144000" indent="-342900">
              <a:buClr>
                <a:srgbClr val="C00000"/>
              </a:buClr>
              <a:buFont typeface="Arial" panose="020B0604020202020204" pitchFamily="34" charset="0"/>
              <a:buChar char="●"/>
            </a:pPr>
            <a:r>
              <a:rPr lang="sv-SE" sz="2000" dirty="0" smtClean="0"/>
              <a:t>Form, planhet, profil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076056" y="2672333"/>
            <a:ext cx="372249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Med FEM kan bl.a. följande studeras</a:t>
            </a:r>
            <a:br>
              <a:rPr lang="sv-SE" sz="1600" dirty="0" smtClean="0"/>
            </a:br>
            <a:r>
              <a:rPr lang="sv-SE" sz="1600" dirty="0" smtClean="0"/>
              <a:t>vid olika bearbetningsprocesser: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Bredning, deformation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Form, t.ex. profil, planhet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Temperaturfördelning vid bearbetning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Spänning och töjning under och </a:t>
            </a:r>
            <a:br>
              <a:rPr lang="sv-SE" sz="1400" dirty="0" smtClean="0"/>
            </a:br>
            <a:r>
              <a:rPr lang="sv-SE" sz="1400" dirty="0" smtClean="0"/>
              <a:t>efter bearbetning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Valskrafter, moment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Restspänningar hos produkten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Inre och yttre defekter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Inflytande av yttre spänningar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400" dirty="0" smtClean="0"/>
              <a:t>Materialegenskaper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401955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555809" y="267233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FEM-simulering</a:t>
            </a:r>
          </a:p>
        </p:txBody>
      </p:sp>
    </p:spTree>
    <p:extLst>
      <p:ext uri="{BB962C8B-B14F-4D97-AF65-F5344CB8AC3E}">
        <p14:creationId xmlns:p14="http://schemas.microsoft.com/office/powerpoint/2010/main" val="6652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Processtyrning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5070286" cy="4419600"/>
          </a:xfrm>
        </p:spPr>
      </p:pic>
      <p:sp>
        <p:nvSpPr>
          <p:cNvPr id="6" name="textruta 5"/>
          <p:cNvSpPr txBox="1"/>
          <p:nvPr/>
        </p:nvSpPr>
        <p:spPr>
          <a:xfrm>
            <a:off x="6690185" y="1531531"/>
            <a:ext cx="192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Order, fakturering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725019" y="2634285"/>
            <a:ext cx="2190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Produktionsstyrning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690185" y="3717031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Bränsleoptimering</a:t>
            </a:r>
            <a:br>
              <a:rPr lang="sv-SE" sz="1600" dirty="0" smtClean="0"/>
            </a:br>
            <a:r>
              <a:rPr lang="sv-SE" sz="1600" dirty="0" smtClean="0"/>
              <a:t>Stickschemagenerering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704619" y="4681207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Brännarreglering</a:t>
            </a:r>
            <a:br>
              <a:rPr lang="sv-SE" sz="1600" dirty="0" smtClean="0"/>
            </a:br>
            <a:r>
              <a:rPr lang="sv-SE" sz="1600" dirty="0" smtClean="0"/>
              <a:t>Rullbana</a:t>
            </a:r>
          </a:p>
        </p:txBody>
      </p:sp>
      <p:sp>
        <p:nvSpPr>
          <p:cNvPr id="10" name="Vänster 9"/>
          <p:cNvSpPr/>
          <p:nvPr/>
        </p:nvSpPr>
        <p:spPr bwMode="auto">
          <a:xfrm>
            <a:off x="6228184" y="1531531"/>
            <a:ext cx="432048" cy="338554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Vänster 10"/>
          <p:cNvSpPr/>
          <p:nvPr/>
        </p:nvSpPr>
        <p:spPr bwMode="auto">
          <a:xfrm>
            <a:off x="6228184" y="2639528"/>
            <a:ext cx="432048" cy="338554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Vänster 11"/>
          <p:cNvSpPr/>
          <p:nvPr/>
        </p:nvSpPr>
        <p:spPr bwMode="auto">
          <a:xfrm>
            <a:off x="6228184" y="3840142"/>
            <a:ext cx="432048" cy="338554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Vänster 12"/>
          <p:cNvSpPr/>
          <p:nvPr/>
        </p:nvSpPr>
        <p:spPr bwMode="auto">
          <a:xfrm>
            <a:off x="6228184" y="4804317"/>
            <a:ext cx="432048" cy="338554"/>
          </a:xfrm>
          <a:prstGeom prst="lef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non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Ämnesbehandling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1"/>
          <a:stretch/>
        </p:blipFill>
        <p:spPr>
          <a:xfrm>
            <a:off x="355403" y="1586176"/>
            <a:ext cx="8277225" cy="3395258"/>
          </a:xfrm>
        </p:spPr>
      </p:pic>
      <p:sp>
        <p:nvSpPr>
          <p:cNvPr id="5" name="textruta 4"/>
          <p:cNvSpPr txBox="1"/>
          <p:nvPr/>
        </p:nvSpPr>
        <p:spPr>
          <a:xfrm>
            <a:off x="755576" y="1124744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 smtClean="0"/>
              <a:t>Stränggjutna ämnen</a:t>
            </a:r>
          </a:p>
          <a:p>
            <a:pPr algn="ctr"/>
            <a:r>
              <a:rPr lang="sv-SE" sz="1600" dirty="0" smtClean="0"/>
              <a:t>Göt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851920" y="1135875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Ytkonditionering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444208" y="875710"/>
            <a:ext cx="2188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Behandlande ämnen</a:t>
            </a:r>
          </a:p>
          <a:p>
            <a:r>
              <a:rPr lang="sv-SE" sz="1600" dirty="0" smtClean="0"/>
              <a:t>Felfria ämnen för </a:t>
            </a:r>
          </a:p>
          <a:p>
            <a:r>
              <a:rPr lang="sv-SE" sz="1600" dirty="0" smtClean="0"/>
              <a:t>vidare bearbetning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58861" y="3789040"/>
            <a:ext cx="2664296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Ytdefekter: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Kantsprickor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Längsgående sprickor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err="1" smtClean="0"/>
              <a:t>Slagger</a:t>
            </a:r>
            <a:endParaRPr lang="sv-SE" sz="16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Ytoxider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Oscillationsmärken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v-SE" sz="1600" dirty="0" smtClean="0"/>
              <a:t>Porositer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398879" y="3457534"/>
            <a:ext cx="27210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Avverkning av materialets</a:t>
            </a:r>
            <a:br>
              <a:rPr lang="sv-SE" sz="1600" dirty="0" smtClean="0"/>
            </a:br>
            <a:r>
              <a:rPr lang="sv-SE" sz="1600" dirty="0" smtClean="0"/>
              <a:t>ytskikt till rätt ytfinhet</a:t>
            </a:r>
            <a:br>
              <a:rPr lang="sv-SE" sz="1600" dirty="0" smtClean="0"/>
            </a:br>
            <a:r>
              <a:rPr lang="sv-SE" sz="1600" dirty="0" smtClean="0"/>
              <a:t>och totalt lägsta kostnad</a:t>
            </a:r>
          </a:p>
          <a:p>
            <a:endParaRPr lang="sv-SE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/>
              <a:t>Ämnesslipning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/>
              <a:t>Gashyvling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 dirty="0" smtClean="0"/>
              <a:t>Svarvning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804248" y="1706707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Billets</a:t>
            </a:r>
            <a:endParaRPr lang="sv-SE" sz="1600" dirty="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6721445" y="2564904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Blooms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490904" y="3619763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Slabs</a:t>
            </a: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25994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Ämnesslipning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3800475" cy="3086100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75" y="992485"/>
            <a:ext cx="2124075" cy="387667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125592" y="1865511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Helslipning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092152" y="3256578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Fläckslipning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066924" y="4745831"/>
            <a:ext cx="21595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Varmslipning ex.</a:t>
            </a:r>
            <a:br>
              <a:rPr lang="sv-SE" sz="1600" dirty="0" smtClean="0"/>
            </a:br>
            <a:r>
              <a:rPr lang="sv-SE" sz="1600" dirty="0" smtClean="0"/>
              <a:t>sprickkänsliga stål</a:t>
            </a:r>
          </a:p>
          <a:p>
            <a:endParaRPr lang="sv-SE" sz="1600" dirty="0"/>
          </a:p>
          <a:p>
            <a:r>
              <a:rPr lang="sv-SE" sz="1600" dirty="0"/>
              <a:t>Kallslipning normalt</a:t>
            </a:r>
          </a:p>
          <a:p>
            <a:endParaRPr lang="sv-SE" sz="1600" dirty="0" smtClean="0"/>
          </a:p>
        </p:txBody>
      </p:sp>
      <p:sp>
        <p:nvSpPr>
          <p:cNvPr id="11" name="textruta 10"/>
          <p:cNvSpPr txBox="1"/>
          <p:nvPr/>
        </p:nvSpPr>
        <p:spPr>
          <a:xfrm>
            <a:off x="1043608" y="4869160"/>
            <a:ext cx="2291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V</a:t>
            </a:r>
            <a:r>
              <a:rPr lang="sv-SE" sz="1600" baseline="-25000" dirty="0" smtClean="0"/>
              <a:t>s</a:t>
            </a:r>
            <a:r>
              <a:rPr lang="sv-SE" sz="1600" dirty="0" smtClean="0"/>
              <a:t> = Periferihastighet</a:t>
            </a:r>
          </a:p>
          <a:p>
            <a:r>
              <a:rPr lang="sv-SE" sz="1600" dirty="0" err="1" smtClean="0"/>
              <a:t>V</a:t>
            </a:r>
            <a:r>
              <a:rPr lang="sv-SE" sz="1600" baseline="-25000" dirty="0" err="1" smtClean="0"/>
              <a:t>t</a:t>
            </a:r>
            <a:r>
              <a:rPr lang="sv-SE" sz="1600" dirty="0" smtClean="0"/>
              <a:t> = Bordhastighet</a:t>
            </a:r>
          </a:p>
          <a:p>
            <a:r>
              <a:rPr lang="sv-SE" sz="1600" dirty="0" smtClean="0"/>
              <a:t>S</a:t>
            </a:r>
            <a:r>
              <a:rPr lang="sv-SE" sz="1600" baseline="-25000" dirty="0" smtClean="0"/>
              <a:t>b</a:t>
            </a:r>
            <a:r>
              <a:rPr lang="sv-SE" sz="1600" dirty="0" smtClean="0"/>
              <a:t> = Tvärmatning</a:t>
            </a:r>
          </a:p>
          <a:p>
            <a:r>
              <a:rPr lang="sv-SE" sz="1600" dirty="0" smtClean="0"/>
              <a:t>F = Anliggningskraft</a:t>
            </a:r>
          </a:p>
        </p:txBody>
      </p:sp>
    </p:spTree>
    <p:extLst>
      <p:ext uri="{BB962C8B-B14F-4D97-AF65-F5344CB8AC3E}">
        <p14:creationId xmlns:p14="http://schemas.microsoft.com/office/powerpoint/2010/main" val="17340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4" y="904281"/>
            <a:ext cx="4141940" cy="500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Värmning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4" y="1510133"/>
            <a:ext cx="3390900" cy="3543300"/>
          </a:xfrm>
        </p:spPr>
      </p:pic>
      <p:grpSp>
        <p:nvGrpSpPr>
          <p:cNvPr id="21" name="Grupp 20"/>
          <p:cNvGrpSpPr/>
          <p:nvPr/>
        </p:nvGrpSpPr>
        <p:grpSpPr>
          <a:xfrm>
            <a:off x="286044" y="904281"/>
            <a:ext cx="3843721" cy="5000754"/>
            <a:chOff x="805440" y="924925"/>
            <a:chExt cx="3843721" cy="5000754"/>
          </a:xfrm>
        </p:grpSpPr>
        <p:cxnSp>
          <p:nvCxnSpPr>
            <p:cNvPr id="7" name="Rak pil 6"/>
            <p:cNvCxnSpPr/>
            <p:nvPr/>
          </p:nvCxnSpPr>
          <p:spPr bwMode="auto">
            <a:xfrm flipV="1">
              <a:off x="1345177" y="1238728"/>
              <a:ext cx="0" cy="396044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Rak pil 7"/>
            <p:cNvCxnSpPr/>
            <p:nvPr/>
          </p:nvCxnSpPr>
          <p:spPr bwMode="auto">
            <a:xfrm>
              <a:off x="1345177" y="5204066"/>
              <a:ext cx="330398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ruta 9"/>
            <p:cNvSpPr txBox="1"/>
            <p:nvPr/>
          </p:nvSpPr>
          <p:spPr>
            <a:xfrm>
              <a:off x="805440" y="924925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Kraft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2209273" y="5248571"/>
              <a:ext cx="1393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Deformation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1283959" y="5587125"/>
              <a:ext cx="2730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ἐ</a:t>
              </a:r>
              <a:r>
                <a:rPr lang="sv-SE" sz="1600" dirty="0" smtClean="0"/>
                <a:t> = deformationshastighet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2046737" y="4335072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1200°C</a:t>
              </a: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2425297" y="3903024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1000°C</a:t>
              </a:r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1839789" y="2102824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20°C</a:t>
              </a:r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2514173" y="153077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ἐ</a:t>
              </a:r>
              <a:r>
                <a:rPr lang="sv-SE" sz="1200" dirty="0" smtClean="0"/>
                <a:t> = 30</a:t>
              </a:r>
            </a:p>
            <a:p>
              <a:r>
                <a:rPr lang="sv-SE" sz="1200" dirty="0" smtClean="0"/>
                <a:t>ἐ = 0,2</a:t>
              </a: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3937465" y="3915509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ἐ</a:t>
              </a:r>
              <a:r>
                <a:rPr lang="sv-SE" sz="1200" dirty="0" smtClean="0"/>
                <a:t> = 30</a:t>
              </a:r>
            </a:p>
            <a:p>
              <a:r>
                <a:rPr lang="sv-SE" sz="1200" dirty="0" smtClean="0"/>
                <a:t>ἐ = 0,2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4001227" y="4399273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ἐ</a:t>
              </a:r>
              <a:r>
                <a:rPr lang="sv-SE" sz="1200" dirty="0" smtClean="0"/>
                <a:t> = 30</a:t>
              </a:r>
            </a:p>
            <a:p>
              <a:r>
                <a:rPr lang="sv-SE" sz="1200" dirty="0" smtClean="0"/>
                <a:t>ἐ = 0,2</a:t>
              </a:r>
            </a:p>
          </p:txBody>
        </p:sp>
      </p:grpSp>
      <p:pic>
        <p:nvPicPr>
          <p:cNvPr id="23" name="Bildobjekt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07" y="1544772"/>
            <a:ext cx="3515527" cy="4056981"/>
          </a:xfrm>
          <a:prstGeom prst="rect">
            <a:avLst/>
          </a:prstGeom>
        </p:spPr>
      </p:pic>
      <p:cxnSp>
        <p:nvCxnSpPr>
          <p:cNvPr id="24" name="Rak pil 23"/>
          <p:cNvCxnSpPr/>
          <p:nvPr/>
        </p:nvCxnSpPr>
        <p:spPr bwMode="auto">
          <a:xfrm flipV="1">
            <a:off x="5434921" y="1741830"/>
            <a:ext cx="0" cy="231783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ruta 24"/>
          <p:cNvSpPr txBox="1"/>
          <p:nvPr/>
        </p:nvSpPr>
        <p:spPr>
          <a:xfrm>
            <a:off x="5183089" y="1424984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%P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6840171" y="154477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Korngräns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7831719" y="2990079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Före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7837099" y="372111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Efter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5425535" y="912123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Utjämning av </a:t>
            </a:r>
            <a:r>
              <a:rPr lang="sv-SE" sz="1600" dirty="0" err="1" smtClean="0"/>
              <a:t>segringar</a:t>
            </a:r>
            <a:endParaRPr lang="sv-SE" sz="1600" dirty="0" smtClean="0"/>
          </a:p>
        </p:txBody>
      </p:sp>
      <p:sp>
        <p:nvSpPr>
          <p:cNvPr id="30" name="textruta 29"/>
          <p:cNvSpPr txBox="1"/>
          <p:nvPr/>
        </p:nvSpPr>
        <p:spPr>
          <a:xfrm>
            <a:off x="5269960" y="4234242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Upplösning av utskiljningar</a:t>
            </a:r>
          </a:p>
        </p:txBody>
      </p:sp>
    </p:spTree>
    <p:extLst>
      <p:ext uri="{BB962C8B-B14F-4D97-AF65-F5344CB8AC3E}">
        <p14:creationId xmlns:p14="http://schemas.microsoft.com/office/powerpoint/2010/main" val="18855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Värmningsprinciper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115616" y="106985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Förbränning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40152" y="106985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Induktiv värmning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347864" y="109317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Elugn - motstånd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2" y="1483975"/>
            <a:ext cx="2362200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88" y="1455400"/>
            <a:ext cx="238125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31" y="1474450"/>
            <a:ext cx="2362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ruta 11"/>
          <p:cNvSpPr txBox="1"/>
          <p:nvPr/>
        </p:nvSpPr>
        <p:spPr>
          <a:xfrm>
            <a:off x="6471903" y="195324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El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202712" y="311830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Strålning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150753" y="340282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Konvektion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6723847" y="3986453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Ledning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4097267" y="4023367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Ledning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3576132" y="300087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Strålning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3326041" y="1910322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El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80037" y="330017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Konvektion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1893428" y="300976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Strålning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1454044" y="402187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Ledning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829319" y="1956488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Gas</a:t>
            </a:r>
          </a:p>
          <a:p>
            <a:r>
              <a:rPr lang="sv-SE" sz="1400" dirty="0" smtClean="0"/>
              <a:t>Olja</a:t>
            </a:r>
          </a:p>
        </p:txBody>
      </p:sp>
    </p:spTree>
    <p:extLst>
      <p:ext uri="{BB962C8B-B14F-4D97-AF65-F5344CB8AC3E}">
        <p14:creationId xmlns:p14="http://schemas.microsoft.com/office/powerpoint/2010/main" val="5525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Glödskalsrensning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395536" y="1086738"/>
            <a:ext cx="4029075" cy="2276475"/>
            <a:chOff x="-108520" y="1412776"/>
            <a:chExt cx="4029075" cy="2276475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520" y="1412776"/>
              <a:ext cx="4029075" cy="2276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ruta 6"/>
            <p:cNvSpPr txBox="1"/>
            <p:nvPr/>
          </p:nvSpPr>
          <p:spPr>
            <a:xfrm>
              <a:off x="899592" y="1988840"/>
              <a:ext cx="8000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Vatten</a:t>
              </a:r>
            </a:p>
          </p:txBody>
        </p:sp>
        <p:cxnSp>
          <p:nvCxnSpPr>
            <p:cNvPr id="9" name="Rak pil 8"/>
            <p:cNvCxnSpPr/>
            <p:nvPr/>
          </p:nvCxnSpPr>
          <p:spPr bwMode="auto">
            <a:xfrm flipH="1">
              <a:off x="539552" y="2158117"/>
              <a:ext cx="360040" cy="0"/>
            </a:xfrm>
            <a:prstGeom prst="straightConnector1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ruta 9"/>
            <p:cNvSpPr txBox="1"/>
            <p:nvPr/>
          </p:nvSpPr>
          <p:spPr>
            <a:xfrm>
              <a:off x="2868664" y="2381736"/>
              <a:ext cx="10518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Glödskal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2914630" y="3085963"/>
              <a:ext cx="5613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Stål</a:t>
              </a:r>
            </a:p>
          </p:txBody>
        </p:sp>
        <p:cxnSp>
          <p:nvCxnSpPr>
            <p:cNvPr id="13" name="Rak pil 12"/>
            <p:cNvCxnSpPr>
              <a:stCxn id="10" idx="1"/>
            </p:cNvCxnSpPr>
            <p:nvPr/>
          </p:nvCxnSpPr>
          <p:spPr bwMode="auto">
            <a:xfrm flipH="1">
              <a:off x="2627784" y="2551013"/>
              <a:ext cx="240880" cy="0"/>
            </a:xfrm>
            <a:prstGeom prst="straightConnector1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Rak pil 14"/>
            <p:cNvCxnSpPr>
              <a:stCxn id="11" idx="1"/>
            </p:cNvCxnSpPr>
            <p:nvPr/>
          </p:nvCxnSpPr>
          <p:spPr bwMode="auto">
            <a:xfrm flipH="1">
              <a:off x="2627784" y="3255240"/>
              <a:ext cx="286846" cy="0"/>
            </a:xfrm>
            <a:prstGeom prst="straightConnector1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 30"/>
          <p:cNvGrpSpPr/>
          <p:nvPr/>
        </p:nvGrpSpPr>
        <p:grpSpPr>
          <a:xfrm>
            <a:off x="4128957" y="2741293"/>
            <a:ext cx="4644972" cy="2886496"/>
            <a:chOff x="4128957" y="2741293"/>
            <a:chExt cx="4644972" cy="2886496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957" y="2741293"/>
              <a:ext cx="4629826" cy="2886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1" name="Rak pil 20"/>
            <p:cNvCxnSpPr/>
            <p:nvPr/>
          </p:nvCxnSpPr>
          <p:spPr bwMode="auto">
            <a:xfrm>
              <a:off x="5724128" y="3098479"/>
              <a:ext cx="864096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Rak pil 26"/>
            <p:cNvCxnSpPr/>
            <p:nvPr/>
          </p:nvCxnSpPr>
          <p:spPr bwMode="auto">
            <a:xfrm flipH="1">
              <a:off x="5436096" y="4735784"/>
              <a:ext cx="55961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Rak pil 22"/>
            <p:cNvCxnSpPr/>
            <p:nvPr/>
          </p:nvCxnSpPr>
          <p:spPr bwMode="auto">
            <a:xfrm>
              <a:off x="7956376" y="3501008"/>
              <a:ext cx="0" cy="187220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ruta 23"/>
            <p:cNvSpPr txBox="1"/>
            <p:nvPr/>
          </p:nvSpPr>
          <p:spPr>
            <a:xfrm>
              <a:off x="7840258" y="4195239"/>
              <a:ext cx="33214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H</a:t>
              </a: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558650" y="4437112"/>
              <a:ext cx="3145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ym typeface="Symbol"/>
                </a:rPr>
                <a:t></a:t>
              </a:r>
              <a:endParaRPr lang="sv-SE" sz="1600" dirty="0" smtClean="0"/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8020197" y="5203939"/>
              <a:ext cx="7537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Ämne</a:t>
              </a:r>
            </a:p>
          </p:txBody>
        </p:sp>
        <p:sp>
          <p:nvSpPr>
            <p:cNvPr id="19" name="textruta 18"/>
            <p:cNvSpPr txBox="1"/>
            <p:nvPr/>
          </p:nvSpPr>
          <p:spPr>
            <a:xfrm>
              <a:off x="5995715" y="2929202"/>
              <a:ext cx="32092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E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4283968" y="4178938"/>
              <a:ext cx="9267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Träffyta</a:t>
              </a: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948263" y="3835787"/>
              <a:ext cx="7649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Dysor</a:t>
              </a:r>
            </a:p>
          </p:txBody>
        </p:sp>
      </p:grpSp>
      <p:sp>
        <p:nvSpPr>
          <p:cNvPr id="4" name="textruta 3"/>
          <p:cNvSpPr txBox="1"/>
          <p:nvPr/>
        </p:nvSpPr>
        <p:spPr>
          <a:xfrm>
            <a:off x="4747332" y="3340345"/>
            <a:ext cx="880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TRYCK</a:t>
            </a:r>
          </a:p>
        </p:txBody>
      </p:sp>
    </p:spTree>
    <p:extLst>
      <p:ext uri="{BB962C8B-B14F-4D97-AF65-F5344CB8AC3E}">
        <p14:creationId xmlns:p14="http://schemas.microsoft.com/office/powerpoint/2010/main" val="36136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ohmall">
  <a:themeElements>
    <a:clrScheme name="">
      <a:dk1>
        <a:srgbClr val="000000"/>
      </a:dk1>
      <a:lt1>
        <a:srgbClr val="FFFFFF"/>
      </a:lt1>
      <a:dk2>
        <a:srgbClr val="333399"/>
      </a:dk2>
      <a:lt2>
        <a:srgbClr val="808080"/>
      </a:lt2>
      <a:accent1>
        <a:srgbClr val="A5002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FAAAB"/>
      </a:accent5>
      <a:accent6>
        <a:srgbClr val="2D2D8A"/>
      </a:accent6>
      <a:hlink>
        <a:srgbClr val="3333FF"/>
      </a:hlink>
      <a:folHlink>
        <a:srgbClr val="3333FF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jkohmall</Template>
  <TotalTime>13918</TotalTime>
  <Words>880</Words>
  <Application>Microsoft Office PowerPoint</Application>
  <PresentationFormat>Bildspel på skärmen (4:3)</PresentationFormat>
  <Paragraphs>547</Paragraphs>
  <Slides>41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6" baseType="lpstr">
      <vt:lpstr>Arial</vt:lpstr>
      <vt:lpstr>Symbol</vt:lpstr>
      <vt:lpstr>Times New Roman</vt:lpstr>
      <vt:lpstr>Wingdings</vt:lpstr>
      <vt:lpstr>jkohmall</vt:lpstr>
      <vt:lpstr>Bearbetning Platta Produkter</vt:lpstr>
      <vt:lpstr>Varför bearbetning ?</vt:lpstr>
      <vt:lpstr>Ämnesframställning</vt:lpstr>
      <vt:lpstr>Ämneskrav – Slabs</vt:lpstr>
      <vt:lpstr>Ämnesbehandling</vt:lpstr>
      <vt:lpstr>Ämnesslipning</vt:lpstr>
      <vt:lpstr>Värmning</vt:lpstr>
      <vt:lpstr>Värmningsprinciper</vt:lpstr>
      <vt:lpstr>Glödskalsrensning</vt:lpstr>
      <vt:lpstr>Värmning – inverkan på ämnet</vt:lpstr>
      <vt:lpstr>Bearbetning</vt:lpstr>
      <vt:lpstr>Varmvalsning - Kallvalsning</vt:lpstr>
      <vt:lpstr>Duktilitet - Bearbetbarhet</vt:lpstr>
      <vt:lpstr>Valsning - principer</vt:lpstr>
      <vt:lpstr>Valsverkstyper</vt:lpstr>
      <vt:lpstr>Valspaketets deformation</vt:lpstr>
      <vt:lpstr>Planhetsfel</vt:lpstr>
      <vt:lpstr>Profil / planhetsstyrmedel</vt:lpstr>
      <vt:lpstr>Valsningsterminologi</vt:lpstr>
      <vt:lpstr>Valsslitage</vt:lpstr>
      <vt:lpstr>Plåtvalsning</vt:lpstr>
      <vt:lpstr>Plåtvalsning</vt:lpstr>
      <vt:lpstr>Form- och tjockleksmätning på plåt</vt:lpstr>
      <vt:lpstr>Varmbandverk</vt:lpstr>
      <vt:lpstr>Temperaturstyrning</vt:lpstr>
      <vt:lpstr>Valsningskampanj</vt:lpstr>
      <vt:lpstr>Olika typer av kallvalsverk</vt:lpstr>
      <vt:lpstr>Tjockleksreglering</vt:lpstr>
      <vt:lpstr>Smörjning vid kallvalsning</vt:lpstr>
      <vt:lpstr>Betning</vt:lpstr>
      <vt:lpstr>Trimvalsning</vt:lpstr>
      <vt:lpstr>Riktning</vt:lpstr>
      <vt:lpstr>Riktning – planhetsriktning Rullriktning</vt:lpstr>
      <vt:lpstr>Värmebehandling</vt:lpstr>
      <vt:lpstr>Glödgning</vt:lpstr>
      <vt:lpstr>Produktformer</vt:lpstr>
      <vt:lpstr>Produktegenskaper</vt:lpstr>
      <vt:lpstr>Produktionsekonomi</vt:lpstr>
      <vt:lpstr>Utbyte vid tillverkning</vt:lpstr>
      <vt:lpstr>Processimulering</vt:lpstr>
      <vt:lpstr>Processtyrning</vt:lpstr>
    </vt:vector>
  </TitlesOfParts>
  <Company>Svenskt Naringsliv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Bearbetning Långa Produkter</dc:title>
  <dc:creator>Pettersson, Rachel</dc:creator>
  <cp:lastModifiedBy>Pettersson, Rachel</cp:lastModifiedBy>
  <cp:revision>114</cp:revision>
  <dcterms:created xsi:type="dcterms:W3CDTF">2014-10-21T18:21:57Z</dcterms:created>
  <dcterms:modified xsi:type="dcterms:W3CDTF">2015-07-22T12:41:54Z</dcterms:modified>
</cp:coreProperties>
</file>