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301" r:id="rId19"/>
    <p:sldId id="277" r:id="rId20"/>
    <p:sldId id="278" r:id="rId21"/>
    <p:sldId id="279" r:id="rId22"/>
    <p:sldId id="281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</p:sldIdLst>
  <p:sldSz cx="9144000" cy="6858000" type="screen4x3"/>
  <p:notesSz cx="6708775" cy="983615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2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0" autoAdjust="0"/>
    <p:restoredTop sz="90929"/>
  </p:normalViewPr>
  <p:slideViewPr>
    <p:cSldViewPr>
      <p:cViewPr varScale="1">
        <p:scale>
          <a:sx n="64" d="100"/>
          <a:sy n="64" d="100"/>
        </p:scale>
        <p:origin x="1584" y="66"/>
      </p:cViewPr>
      <p:guideLst>
        <p:guide orient="horz" pos="3792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67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6" charset="0"/>
              </a:defRPr>
            </a:lvl1pPr>
          </a:lstStyle>
          <a:p>
            <a:endParaRPr lang="sv-SE" altLang="sv-S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2063" y="0"/>
            <a:ext cx="290671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6" charset="0"/>
              </a:defRPr>
            </a:lvl1pPr>
          </a:lstStyle>
          <a:p>
            <a:endParaRPr lang="sv-SE" altLang="sv-S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8188"/>
            <a:ext cx="4916487" cy="3687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672013"/>
            <a:ext cx="492125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4025"/>
            <a:ext cx="29067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6" charset="0"/>
              </a:defRPr>
            </a:lvl1pPr>
          </a:lstStyle>
          <a:p>
            <a:endParaRPr lang="sv-SE" altLang="sv-S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2063" y="9344025"/>
            <a:ext cx="290671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6" charset="0"/>
              </a:defRPr>
            </a:lvl1pPr>
          </a:lstStyle>
          <a:p>
            <a:fld id="{8D4D51EC-A801-4737-A4E8-67C5E0FB0CA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59415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D51EC-A801-4737-A4E8-67C5E0FB0CAE}" type="slidenum">
              <a:rPr lang="sv-SE" altLang="sv-SE" smtClean="0"/>
              <a:pPr/>
              <a:t>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32101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/>
          <a:lstStyle>
            <a:lvl1pPr>
              <a:defRPr sz="3700"/>
            </a:lvl1pPr>
          </a:lstStyle>
          <a:p>
            <a:pPr lvl="0"/>
            <a:r>
              <a:rPr lang="sv-SE" altLang="sv-SE" noProof="0" smtClean="0"/>
              <a:t>Klicka här för att ändra format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v-SE" altLang="sv-SE" noProof="0" smtClean="0"/>
              <a:t>Klicka här för att ändra format på underrubrik i bakgrunden</a:t>
            </a:r>
          </a:p>
        </p:txBody>
      </p:sp>
      <p:pic>
        <p:nvPicPr>
          <p:cNvPr id="6148" name="Picture 4" descr="C:\ANNAS dokument\jkdok\JKprofil\JERNKONTORETCG11PC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6118225"/>
            <a:ext cx="239871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ANNAS dokument\jkdok\JKprofil\JKSIGILLPC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870575"/>
            <a:ext cx="790575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Times New Roman" pitchFamily="16" charset="0"/>
              </a:defRPr>
            </a:lvl1pPr>
          </a:lstStyle>
          <a:p>
            <a:endParaRPr lang="sv-SE" altLang="sv-SE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5925" y="6445250"/>
            <a:ext cx="1282700" cy="187325"/>
          </a:xfrm>
        </p:spPr>
        <p:txBody>
          <a:bodyPr/>
          <a:lstStyle>
            <a:lvl1pPr>
              <a:defRPr/>
            </a:lvl1pPr>
          </a:lstStyle>
          <a:p>
            <a:fld id="{654B03EA-454F-4DAA-9D40-DD6E91A8219E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BED7A-3EF3-40A2-B231-7DC2371B737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5541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48450" y="152400"/>
            <a:ext cx="2076450" cy="56388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19100" y="152400"/>
            <a:ext cx="6076950" cy="56388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717DC-F14A-44F6-8E72-E64C84C16E8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4671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40B24-B956-40F0-B8E7-62AAEC7F117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9907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8F2EE-E7DD-4E4C-9806-7D95F4590DD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9774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9100" y="1371600"/>
            <a:ext cx="4076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76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1E1BA-B0CE-4863-AA50-2420139378E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54898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B07F4-8DBA-4627-A726-EAA8E034970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88924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78A9-7F46-4420-A2AA-26B6263CDD3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425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64B17-5812-4E1E-AE84-65DBDA04BDA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8067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65873-E945-457E-81FC-C3161A1867C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2171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B2113-1502-4517-A604-42A6FDA3204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2064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52400"/>
            <a:ext cx="830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 smtClean="0"/>
              <a:t>Klicka här för att ändra format på bakgrundsrubriken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371600"/>
            <a:ext cx="8305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 smtClean="0"/>
              <a:t>Klicka här för att ändra format på bakgrundstexten</a:t>
            </a:r>
          </a:p>
          <a:p>
            <a:pPr lvl="1"/>
            <a:r>
              <a:rPr lang="en-GB" altLang="sv-SE" smtClean="0"/>
              <a:t>Nivå två</a:t>
            </a:r>
          </a:p>
          <a:p>
            <a:pPr lvl="2"/>
            <a:r>
              <a:rPr lang="en-GB" altLang="sv-SE" smtClean="0"/>
              <a:t>Nivå tre</a:t>
            </a:r>
          </a:p>
          <a:p>
            <a:pPr lvl="3"/>
            <a:r>
              <a:rPr lang="en-GB" altLang="sv-SE" smtClean="0"/>
              <a:t>Nivå fyra</a:t>
            </a:r>
          </a:p>
          <a:p>
            <a:pPr lvl="4"/>
            <a:r>
              <a:rPr lang="en-GB" altLang="sv-SE" smtClean="0"/>
              <a:t>Nivå fem</a:t>
            </a:r>
          </a:p>
        </p:txBody>
      </p:sp>
      <p:pic>
        <p:nvPicPr>
          <p:cNvPr id="3076" name="Picture 4" descr="C:\ANNAS dokument\jkdok\JKprofil\JERNKONTORETCG11PC.T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6118225"/>
            <a:ext cx="239871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ANNAS dokument\jkdok\JKprofil\JKSIGILLPC.T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870575"/>
            <a:ext cx="790575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2275" y="6248400"/>
            <a:ext cx="1447800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 b="0"/>
            </a:lvl1pPr>
          </a:lstStyle>
          <a:p>
            <a:endParaRPr lang="sv-SE" altLang="sv-S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0688" y="6019800"/>
            <a:ext cx="41862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 b="0"/>
            </a:lvl1pPr>
          </a:lstStyle>
          <a:p>
            <a:endParaRPr lang="sv-SE" altLang="sv-SE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5925" y="6443663"/>
            <a:ext cx="12827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 b="0"/>
            </a:lvl1pPr>
          </a:lstStyle>
          <a:p>
            <a:fld id="{9166E8DB-173F-49A0-A44A-E1C1EAD1B86B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12000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6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&gt;"/>
        <a:defRPr sz="22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&gt;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&gt;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&gt;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&gt;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&gt;"/>
        <a:defRPr b="1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"/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"/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"/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if"/><Relationship Id="rId5" Type="http://schemas.openxmlformats.org/officeDocument/2006/relationships/image" Target="../media/image30.tif"/><Relationship Id="rId4" Type="http://schemas.openxmlformats.org/officeDocument/2006/relationships/image" Target="../media/image29.t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"/><Relationship Id="rId7" Type="http://schemas.openxmlformats.org/officeDocument/2006/relationships/image" Target="../media/image37.tif"/><Relationship Id="rId2" Type="http://schemas.openxmlformats.org/officeDocument/2006/relationships/image" Target="../media/image32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tif"/><Relationship Id="rId5" Type="http://schemas.openxmlformats.org/officeDocument/2006/relationships/image" Target="../media/image35.tif"/><Relationship Id="rId4" Type="http://schemas.openxmlformats.org/officeDocument/2006/relationships/image" Target="../media/image34.t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"/><Relationship Id="rId2" Type="http://schemas.openxmlformats.org/officeDocument/2006/relationships/image" Target="../media/image38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"/><Relationship Id="rId2" Type="http://schemas.openxmlformats.org/officeDocument/2006/relationships/image" Target="../media/image40.t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"/><Relationship Id="rId2" Type="http://schemas.openxmlformats.org/officeDocument/2006/relationships/image" Target="../media/image42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tif"/><Relationship Id="rId5" Type="http://schemas.openxmlformats.org/officeDocument/2006/relationships/image" Target="../media/image45.tif"/><Relationship Id="rId4" Type="http://schemas.openxmlformats.org/officeDocument/2006/relationships/image" Target="../media/image44.t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"/><Relationship Id="rId2" Type="http://schemas.openxmlformats.org/officeDocument/2006/relationships/image" Target="../media/image47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tif"/><Relationship Id="rId4" Type="http://schemas.openxmlformats.org/officeDocument/2006/relationships/image" Target="../media/image49.t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if"/><Relationship Id="rId2" Type="http://schemas.openxmlformats.org/officeDocument/2006/relationships/image" Target="../media/image55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t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58.t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if"/><Relationship Id="rId2" Type="http://schemas.openxmlformats.org/officeDocument/2006/relationships/image" Target="../media/image59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tif"/><Relationship Id="rId4" Type="http://schemas.openxmlformats.org/officeDocument/2006/relationships/image" Target="../media/image61.t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t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tif"/><Relationship Id="rId2" Type="http://schemas.openxmlformats.org/officeDocument/2006/relationships/image" Target="../media/image65.t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if"/><Relationship Id="rId2" Type="http://schemas.openxmlformats.org/officeDocument/2006/relationships/image" Target="../media/image67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t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tif"/><Relationship Id="rId2" Type="http://schemas.openxmlformats.org/officeDocument/2006/relationships/image" Target="../media/image70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t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tif"/><Relationship Id="rId2" Type="http://schemas.openxmlformats.org/officeDocument/2006/relationships/image" Target="../media/image73.t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tif"/><Relationship Id="rId2" Type="http://schemas.openxmlformats.org/officeDocument/2006/relationships/image" Target="../media/image75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if"/><Relationship Id="rId2" Type="http://schemas.openxmlformats.org/officeDocument/2006/relationships/image" Target="../media/image78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tif"/><Relationship Id="rId4" Type="http://schemas.openxmlformats.org/officeDocument/2006/relationships/image" Target="../media/image80.t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tif"/><Relationship Id="rId2" Type="http://schemas.openxmlformats.org/officeDocument/2006/relationships/image" Target="../media/image82.t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tif"/><Relationship Id="rId2" Type="http://schemas.openxmlformats.org/officeDocument/2006/relationships/image" Target="../media/image84.t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t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tif"/><Relationship Id="rId2" Type="http://schemas.openxmlformats.org/officeDocument/2006/relationships/image" Target="../media/image87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tif"/><Relationship Id="rId4" Type="http://schemas.openxmlformats.org/officeDocument/2006/relationships/image" Target="../media/image89.t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tif"/><Relationship Id="rId2" Type="http://schemas.openxmlformats.org/officeDocument/2006/relationships/image" Target="../media/image91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t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t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t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t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t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 smtClean="0"/>
              <a:t>Bearbetning Långa Produkter</a:t>
            </a:r>
            <a:endParaRPr lang="sv-SE" altLang="sv-S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4048" y="1628800"/>
            <a:ext cx="3720852" cy="3312368"/>
          </a:xfrm>
        </p:spPr>
        <p:txBody>
          <a:bodyPr/>
          <a:lstStyle/>
          <a:p>
            <a:r>
              <a:rPr lang="sv-SE" altLang="sv-SE" dirty="0" smtClean="0"/>
              <a:t>Valsning</a:t>
            </a:r>
          </a:p>
          <a:p>
            <a:r>
              <a:rPr lang="sv-SE" altLang="sv-SE" dirty="0" smtClean="0"/>
              <a:t>Smide</a:t>
            </a:r>
            <a:endParaRPr lang="sv-SE" altLang="sv-SE" dirty="0" smtClean="0"/>
          </a:p>
          <a:p>
            <a:r>
              <a:rPr lang="sv-SE" altLang="sv-SE" dirty="0" smtClean="0"/>
              <a:t>Riktning</a:t>
            </a:r>
          </a:p>
          <a:p>
            <a:r>
              <a:rPr lang="sv-SE" altLang="sv-SE" dirty="0" smtClean="0"/>
              <a:t>Dragning</a:t>
            </a:r>
            <a:endParaRPr lang="sv-SE" alt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75832"/>
            <a:ext cx="3467100" cy="44577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Värmning – inverkan på ämnet</a:t>
            </a:r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27063"/>
            <a:ext cx="2333625" cy="378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ruta 7"/>
          <p:cNvSpPr txBox="1"/>
          <p:nvPr/>
        </p:nvSpPr>
        <p:spPr>
          <a:xfrm>
            <a:off x="1017997" y="3153260"/>
            <a:ext cx="1816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Förlängning</a:t>
            </a:r>
          </a:p>
          <a:p>
            <a:r>
              <a:rPr lang="sv-SE" sz="1600" dirty="0" smtClean="0"/>
              <a:t>Risk för sprickor</a:t>
            </a:r>
          </a:p>
          <a:p>
            <a:endParaRPr lang="sv-SE" sz="1600" dirty="0" smtClean="0"/>
          </a:p>
        </p:txBody>
      </p:sp>
      <p:sp>
        <p:nvSpPr>
          <p:cNvPr id="9" name="textruta 8"/>
          <p:cNvSpPr txBox="1"/>
          <p:nvPr/>
        </p:nvSpPr>
        <p:spPr>
          <a:xfrm>
            <a:off x="867824" y="1588498"/>
            <a:ext cx="195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2Fe + O</a:t>
            </a:r>
            <a:r>
              <a:rPr lang="sv-SE" sz="1600" baseline="-25000" dirty="0" smtClean="0"/>
              <a:t>2</a:t>
            </a:r>
            <a:r>
              <a:rPr lang="sv-SE" sz="1600" dirty="0" smtClean="0"/>
              <a:t> </a:t>
            </a:r>
            <a:r>
              <a:rPr lang="sv-SE" sz="1600" dirty="0" smtClean="0">
                <a:sym typeface="Wingdings"/>
              </a:rPr>
              <a:t> 2FeO</a:t>
            </a:r>
            <a:r>
              <a:rPr lang="sv-SE" sz="1600" dirty="0" smtClean="0"/>
              <a:t> 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490" y="1441351"/>
            <a:ext cx="2343150" cy="379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ruta 10"/>
          <p:cNvSpPr txBox="1"/>
          <p:nvPr/>
        </p:nvSpPr>
        <p:spPr>
          <a:xfrm>
            <a:off x="3707904" y="1588498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 smtClean="0"/>
              <a:t>fcc</a:t>
            </a:r>
            <a:r>
              <a:rPr lang="sv-SE" sz="1600" dirty="0" smtClean="0"/>
              <a:t> </a:t>
            </a:r>
            <a:r>
              <a:rPr lang="sv-SE" sz="1600" dirty="0" err="1" smtClean="0"/>
              <a:t>austenit</a:t>
            </a:r>
            <a:endParaRPr lang="sv-SE" sz="1600" dirty="0" smtClean="0"/>
          </a:p>
        </p:txBody>
      </p:sp>
      <p:sp>
        <p:nvSpPr>
          <p:cNvPr id="12" name="textruta 11"/>
          <p:cNvSpPr txBox="1"/>
          <p:nvPr/>
        </p:nvSpPr>
        <p:spPr>
          <a:xfrm>
            <a:off x="3707904" y="3290430"/>
            <a:ext cx="1087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bcc ferrit</a:t>
            </a:r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42966"/>
            <a:ext cx="2362200" cy="381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Rak pil 15"/>
          <p:cNvCxnSpPr/>
          <p:nvPr/>
        </p:nvCxnSpPr>
        <p:spPr bwMode="auto">
          <a:xfrm flipV="1">
            <a:off x="6156176" y="1757775"/>
            <a:ext cx="0" cy="325540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Rak pil 17"/>
          <p:cNvCxnSpPr/>
          <p:nvPr/>
        </p:nvCxnSpPr>
        <p:spPr bwMode="auto">
          <a:xfrm>
            <a:off x="6156176" y="4977172"/>
            <a:ext cx="2088232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ruta 24"/>
          <p:cNvSpPr txBox="1"/>
          <p:nvPr/>
        </p:nvSpPr>
        <p:spPr>
          <a:xfrm>
            <a:off x="6023317" y="1484784"/>
            <a:ext cx="773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Temp.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6410186" y="1927050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grovkornig </a:t>
            </a:r>
          </a:p>
          <a:p>
            <a:r>
              <a:rPr lang="sv-SE" sz="1200" dirty="0" smtClean="0"/>
              <a:t>struktur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7088366" y="4077072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finkornig </a:t>
            </a:r>
          </a:p>
          <a:p>
            <a:r>
              <a:rPr lang="sv-SE" sz="1200" dirty="0" smtClean="0"/>
              <a:t>struktur</a:t>
            </a:r>
          </a:p>
        </p:txBody>
      </p:sp>
      <p:cxnSp>
        <p:nvCxnSpPr>
          <p:cNvPr id="29" name="Rak pil 28"/>
          <p:cNvCxnSpPr/>
          <p:nvPr/>
        </p:nvCxnSpPr>
        <p:spPr bwMode="auto">
          <a:xfrm flipV="1">
            <a:off x="7236296" y="2708920"/>
            <a:ext cx="296262" cy="360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ruta 29"/>
          <p:cNvSpPr txBox="1"/>
          <p:nvPr/>
        </p:nvSpPr>
        <p:spPr>
          <a:xfrm>
            <a:off x="6363699" y="2573179"/>
            <a:ext cx="10791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b="0" i="1" dirty="0" smtClean="0"/>
              <a:t>uppvärmnings-</a:t>
            </a:r>
            <a:br>
              <a:rPr lang="sv-SE" sz="1050" b="0" i="1" dirty="0" smtClean="0"/>
            </a:br>
            <a:r>
              <a:rPr lang="sv-SE" sz="1050" b="0" i="1" dirty="0" smtClean="0"/>
              <a:t>kurva</a:t>
            </a:r>
          </a:p>
        </p:txBody>
      </p:sp>
    </p:spTree>
    <p:extLst>
      <p:ext uri="{BB962C8B-B14F-4D97-AF65-F5344CB8AC3E}">
        <p14:creationId xmlns:p14="http://schemas.microsoft.com/office/powerpoint/2010/main" val="29586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Bearbetning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6" y="4921342"/>
            <a:ext cx="3261370" cy="1568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748" y="1340769"/>
            <a:ext cx="3077209" cy="4364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ruta 5"/>
          <p:cNvSpPr txBox="1"/>
          <p:nvPr/>
        </p:nvSpPr>
        <p:spPr>
          <a:xfrm>
            <a:off x="1187624" y="733765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smtClean="0"/>
              <a:t>Deformation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220072" y="807274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smtClean="0"/>
              <a:t>Formändring i metaller</a:t>
            </a:r>
          </a:p>
        </p:txBody>
      </p:sp>
      <p:grpSp>
        <p:nvGrpSpPr>
          <p:cNvPr id="27" name="Grupp 26"/>
          <p:cNvGrpSpPr/>
          <p:nvPr/>
        </p:nvGrpSpPr>
        <p:grpSpPr>
          <a:xfrm>
            <a:off x="806574" y="1340768"/>
            <a:ext cx="3189362" cy="2736304"/>
            <a:chOff x="806574" y="1340768"/>
            <a:chExt cx="3189362" cy="2736304"/>
          </a:xfrm>
        </p:grpSpPr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74" y="1340768"/>
              <a:ext cx="3189362" cy="2736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0" name="Rak pil 9"/>
            <p:cNvCxnSpPr/>
            <p:nvPr/>
          </p:nvCxnSpPr>
          <p:spPr bwMode="auto">
            <a:xfrm flipV="1">
              <a:off x="1187624" y="1772816"/>
              <a:ext cx="0" cy="1944216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Rak pil 10"/>
            <p:cNvCxnSpPr/>
            <p:nvPr/>
          </p:nvCxnSpPr>
          <p:spPr bwMode="auto">
            <a:xfrm>
              <a:off x="1187624" y="3714819"/>
              <a:ext cx="1656184" cy="2213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Rak 14"/>
            <p:cNvCxnSpPr/>
            <p:nvPr/>
          </p:nvCxnSpPr>
          <p:spPr bwMode="auto">
            <a:xfrm flipV="1">
              <a:off x="1192252" y="2480098"/>
              <a:ext cx="432048" cy="1221923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Rak 16"/>
            <p:cNvCxnSpPr/>
            <p:nvPr/>
          </p:nvCxnSpPr>
          <p:spPr bwMode="auto">
            <a:xfrm flipV="1">
              <a:off x="1624300" y="2060848"/>
              <a:ext cx="776955" cy="41925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Rak 18"/>
            <p:cNvCxnSpPr/>
            <p:nvPr/>
          </p:nvCxnSpPr>
          <p:spPr bwMode="auto">
            <a:xfrm flipH="1">
              <a:off x="1835696" y="2060848"/>
              <a:ext cx="565559" cy="165618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ruta 19"/>
            <p:cNvSpPr txBox="1"/>
            <p:nvPr/>
          </p:nvSpPr>
          <p:spPr>
            <a:xfrm>
              <a:off x="2843808" y="3532744"/>
              <a:ext cx="925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Töjning</a:t>
              </a:r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860270" y="1447262"/>
              <a:ext cx="6639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Kraft</a:t>
              </a:r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948612" y="354775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0</a:t>
              </a:r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1358163" y="2155705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A</a:t>
              </a:r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2401255" y="1891571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B</a:t>
              </a:r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1963488" y="3363467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C</a:t>
              </a:r>
            </a:p>
          </p:txBody>
        </p:sp>
      </p:grpSp>
      <p:sp>
        <p:nvSpPr>
          <p:cNvPr id="28" name="textruta 27"/>
          <p:cNvSpPr txBox="1"/>
          <p:nvPr/>
        </p:nvSpPr>
        <p:spPr>
          <a:xfrm>
            <a:off x="490425" y="4293095"/>
            <a:ext cx="1662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Elastisk </a:t>
            </a:r>
          </a:p>
          <a:p>
            <a:r>
              <a:rPr lang="sv-SE" sz="1600" dirty="0" smtClean="0"/>
              <a:t>= återfjädrande</a:t>
            </a:r>
          </a:p>
        </p:txBody>
      </p:sp>
      <p:sp>
        <p:nvSpPr>
          <p:cNvPr id="29" name="textruta 28"/>
          <p:cNvSpPr txBox="1"/>
          <p:nvPr/>
        </p:nvSpPr>
        <p:spPr>
          <a:xfrm>
            <a:off x="2730600" y="4293096"/>
            <a:ext cx="1500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Plastisk</a:t>
            </a:r>
          </a:p>
          <a:p>
            <a:r>
              <a:rPr lang="sv-SE" sz="1600" dirty="0" smtClean="0"/>
              <a:t>=kvarstående</a:t>
            </a:r>
          </a:p>
        </p:txBody>
      </p:sp>
    </p:spTree>
    <p:extLst>
      <p:ext uri="{BB962C8B-B14F-4D97-AF65-F5344CB8AC3E}">
        <p14:creationId xmlns:p14="http://schemas.microsoft.com/office/powerpoint/2010/main" val="54102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Varmvalsning - Kallvalsning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33853"/>
            <a:ext cx="356235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49" y="1973597"/>
            <a:ext cx="3689134" cy="289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ruta 5"/>
          <p:cNvSpPr txBox="1"/>
          <p:nvPr/>
        </p:nvSpPr>
        <p:spPr>
          <a:xfrm>
            <a:off x="1043608" y="407707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err="1" smtClean="0"/>
              <a:t>Rekristallisation</a:t>
            </a:r>
            <a:r>
              <a:rPr lang="sv-SE" sz="1600" dirty="0" smtClean="0"/>
              <a:t> vid varmvalsning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932040" y="410303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/>
              <a:t>Ingen </a:t>
            </a:r>
            <a:r>
              <a:rPr lang="sv-SE" sz="1600" dirty="0" err="1" smtClean="0"/>
              <a:t>rekristallisation</a:t>
            </a:r>
            <a:r>
              <a:rPr lang="sv-SE" sz="1600" dirty="0" smtClean="0"/>
              <a:t> vid kallvalsning</a:t>
            </a:r>
          </a:p>
        </p:txBody>
      </p:sp>
    </p:spTree>
    <p:extLst>
      <p:ext uri="{BB962C8B-B14F-4D97-AF65-F5344CB8AC3E}">
        <p14:creationId xmlns:p14="http://schemas.microsoft.com/office/powerpoint/2010/main" val="30584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Duktilitet</a:t>
            </a:r>
            <a:r>
              <a:rPr lang="sv-SE" dirty="0" smtClean="0"/>
              <a:t> - Bearbetbarhet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04" y="912726"/>
            <a:ext cx="2200275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390" y="912726"/>
            <a:ext cx="2171700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922641"/>
            <a:ext cx="2171700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55526"/>
            <a:ext cx="2571750" cy="298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708" y="3140968"/>
            <a:ext cx="3181350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ruta 8"/>
          <p:cNvSpPr txBox="1"/>
          <p:nvPr/>
        </p:nvSpPr>
        <p:spPr>
          <a:xfrm>
            <a:off x="1019595" y="908720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Deformation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731440" y="1230841"/>
            <a:ext cx="5906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 smtClean="0"/>
              <a:t>Tryck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2547092" y="912726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 smtClean="0"/>
              <a:t>Drag</a:t>
            </a:r>
          </a:p>
        </p:txBody>
      </p:sp>
      <p:cxnSp>
        <p:nvCxnSpPr>
          <p:cNvPr id="15" name="Rak pil 14"/>
          <p:cNvCxnSpPr/>
          <p:nvPr/>
        </p:nvCxnSpPr>
        <p:spPr bwMode="auto">
          <a:xfrm>
            <a:off x="2051720" y="1473576"/>
            <a:ext cx="0" cy="4432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Rak pil 15"/>
          <p:cNvCxnSpPr/>
          <p:nvPr/>
        </p:nvCxnSpPr>
        <p:spPr bwMode="auto">
          <a:xfrm flipV="1">
            <a:off x="2771800" y="1181187"/>
            <a:ext cx="0" cy="2132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ruta 17"/>
          <p:cNvSpPr txBox="1"/>
          <p:nvPr/>
        </p:nvSpPr>
        <p:spPr>
          <a:xfrm>
            <a:off x="3668390" y="908720"/>
            <a:ext cx="1372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Gjutstruktur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5077088" y="1230841"/>
            <a:ext cx="791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i="1" dirty="0" smtClean="0"/>
              <a:t>Porig, grov struktur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4354636" y="2321652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 smtClean="0"/>
              <a:t>Brister lätt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6444208" y="918387"/>
            <a:ext cx="2020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Bearbetad struktur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7956376" y="1369054"/>
            <a:ext cx="791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i="1" dirty="0" smtClean="0"/>
              <a:t>Porfri finkornig struktur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7053805" y="2333040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 err="1" smtClean="0"/>
              <a:t>Duktil</a:t>
            </a:r>
            <a:endParaRPr lang="sv-SE" sz="1200" i="1" dirty="0" smtClean="0"/>
          </a:p>
        </p:txBody>
      </p:sp>
      <p:sp>
        <p:nvSpPr>
          <p:cNvPr id="26" name="textruta 25"/>
          <p:cNvSpPr txBox="1"/>
          <p:nvPr/>
        </p:nvSpPr>
        <p:spPr>
          <a:xfrm>
            <a:off x="1601575" y="2971691"/>
            <a:ext cx="1297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Temperatur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1744736" y="5790887"/>
            <a:ext cx="1154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Temperatur, °C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1277069" y="5646440"/>
            <a:ext cx="4866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900</a:t>
            </a:r>
          </a:p>
        </p:txBody>
      </p:sp>
      <p:sp>
        <p:nvSpPr>
          <p:cNvPr id="29" name="textruta 28"/>
          <p:cNvSpPr txBox="1"/>
          <p:nvPr/>
        </p:nvSpPr>
        <p:spPr>
          <a:xfrm>
            <a:off x="1643720" y="5656932"/>
            <a:ext cx="4866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1000</a:t>
            </a:r>
          </a:p>
        </p:txBody>
      </p:sp>
      <p:sp>
        <p:nvSpPr>
          <p:cNvPr id="30" name="textruta 29"/>
          <p:cNvSpPr txBox="1"/>
          <p:nvPr/>
        </p:nvSpPr>
        <p:spPr>
          <a:xfrm>
            <a:off x="2051720" y="5646440"/>
            <a:ext cx="4866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1100</a:t>
            </a:r>
          </a:p>
        </p:txBody>
      </p:sp>
      <p:sp>
        <p:nvSpPr>
          <p:cNvPr id="31" name="textruta 30"/>
          <p:cNvSpPr txBox="1"/>
          <p:nvPr/>
        </p:nvSpPr>
        <p:spPr>
          <a:xfrm>
            <a:off x="2856902" y="5646440"/>
            <a:ext cx="4866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1300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2429197" y="5646440"/>
            <a:ext cx="4866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1200</a:t>
            </a:r>
          </a:p>
        </p:txBody>
      </p:sp>
      <p:sp>
        <p:nvSpPr>
          <p:cNvPr id="33" name="textruta 32"/>
          <p:cNvSpPr txBox="1"/>
          <p:nvPr/>
        </p:nvSpPr>
        <p:spPr>
          <a:xfrm rot="16200000">
            <a:off x="431273" y="4423077"/>
            <a:ext cx="1446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Areakontraktion, %</a:t>
            </a:r>
          </a:p>
        </p:txBody>
      </p:sp>
      <p:sp>
        <p:nvSpPr>
          <p:cNvPr id="34" name="textruta 33"/>
          <p:cNvSpPr txBox="1"/>
          <p:nvPr/>
        </p:nvSpPr>
        <p:spPr>
          <a:xfrm>
            <a:off x="1718047" y="3317514"/>
            <a:ext cx="412292" cy="196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 smtClean="0"/>
              <a:t>%C</a:t>
            </a:r>
          </a:p>
        </p:txBody>
      </p:sp>
      <p:sp>
        <p:nvSpPr>
          <p:cNvPr id="35" name="textruta 34"/>
          <p:cNvSpPr txBox="1"/>
          <p:nvPr/>
        </p:nvSpPr>
        <p:spPr>
          <a:xfrm>
            <a:off x="1695209" y="3469914"/>
            <a:ext cx="4068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 smtClean="0"/>
              <a:t>0.20</a:t>
            </a:r>
          </a:p>
        </p:txBody>
      </p:sp>
      <p:sp>
        <p:nvSpPr>
          <p:cNvPr id="36" name="textruta 35"/>
          <p:cNvSpPr txBox="1"/>
          <p:nvPr/>
        </p:nvSpPr>
        <p:spPr>
          <a:xfrm>
            <a:off x="1702189" y="3622472"/>
            <a:ext cx="4475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 smtClean="0"/>
              <a:t>0.40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1695123" y="3904630"/>
            <a:ext cx="4475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 smtClean="0"/>
              <a:t>0.94</a:t>
            </a:r>
          </a:p>
        </p:txBody>
      </p:sp>
      <p:sp>
        <p:nvSpPr>
          <p:cNvPr id="38" name="textruta 37"/>
          <p:cNvSpPr txBox="1"/>
          <p:nvPr/>
        </p:nvSpPr>
        <p:spPr>
          <a:xfrm>
            <a:off x="1700401" y="3754464"/>
            <a:ext cx="4475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 smtClean="0"/>
              <a:t>0.73</a:t>
            </a:r>
          </a:p>
        </p:txBody>
      </p:sp>
      <p:sp>
        <p:nvSpPr>
          <p:cNvPr id="39" name="textruta 38"/>
          <p:cNvSpPr txBox="1"/>
          <p:nvPr/>
        </p:nvSpPr>
        <p:spPr>
          <a:xfrm>
            <a:off x="5580112" y="5410711"/>
            <a:ext cx="1154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Temperatur, °C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5004048" y="5214392"/>
            <a:ext cx="4866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900</a:t>
            </a:r>
          </a:p>
        </p:txBody>
      </p:sp>
      <p:sp>
        <p:nvSpPr>
          <p:cNvPr id="41" name="textruta 40"/>
          <p:cNvSpPr txBox="1"/>
          <p:nvPr/>
        </p:nvSpPr>
        <p:spPr>
          <a:xfrm>
            <a:off x="5436096" y="5214392"/>
            <a:ext cx="4866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1000</a:t>
            </a:r>
          </a:p>
        </p:txBody>
      </p:sp>
      <p:sp>
        <p:nvSpPr>
          <p:cNvPr id="42" name="textruta 41"/>
          <p:cNvSpPr txBox="1"/>
          <p:nvPr/>
        </p:nvSpPr>
        <p:spPr>
          <a:xfrm>
            <a:off x="5887096" y="5214392"/>
            <a:ext cx="4866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1100</a:t>
            </a:r>
          </a:p>
        </p:txBody>
      </p:sp>
      <p:sp>
        <p:nvSpPr>
          <p:cNvPr id="43" name="textruta 42"/>
          <p:cNvSpPr txBox="1"/>
          <p:nvPr/>
        </p:nvSpPr>
        <p:spPr>
          <a:xfrm>
            <a:off x="6749677" y="5214392"/>
            <a:ext cx="4866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1300</a:t>
            </a:r>
          </a:p>
        </p:txBody>
      </p:sp>
      <p:sp>
        <p:nvSpPr>
          <p:cNvPr id="44" name="textruta 43"/>
          <p:cNvSpPr txBox="1"/>
          <p:nvPr/>
        </p:nvSpPr>
        <p:spPr>
          <a:xfrm>
            <a:off x="6317629" y="5214392"/>
            <a:ext cx="4866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1200</a:t>
            </a:r>
          </a:p>
        </p:txBody>
      </p:sp>
      <p:sp>
        <p:nvSpPr>
          <p:cNvPr id="45" name="textruta 44"/>
          <p:cNvSpPr txBox="1"/>
          <p:nvPr/>
        </p:nvSpPr>
        <p:spPr>
          <a:xfrm>
            <a:off x="4524647" y="3202901"/>
            <a:ext cx="1154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err="1" smtClean="0"/>
              <a:t>Varmduktilitet</a:t>
            </a:r>
            <a:endParaRPr lang="sv-SE" sz="1000" dirty="0" smtClean="0"/>
          </a:p>
        </p:txBody>
      </p:sp>
      <p:sp>
        <p:nvSpPr>
          <p:cNvPr id="46" name="textruta 45"/>
          <p:cNvSpPr txBox="1"/>
          <p:nvPr/>
        </p:nvSpPr>
        <p:spPr>
          <a:xfrm>
            <a:off x="6146800" y="4396982"/>
            <a:ext cx="1154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Gjutet</a:t>
            </a:r>
          </a:p>
        </p:txBody>
      </p:sp>
      <p:sp>
        <p:nvSpPr>
          <p:cNvPr id="47" name="textruta 46"/>
          <p:cNvSpPr txBox="1"/>
          <p:nvPr/>
        </p:nvSpPr>
        <p:spPr>
          <a:xfrm>
            <a:off x="6081538" y="3699884"/>
            <a:ext cx="1154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Bearbetat</a:t>
            </a:r>
          </a:p>
        </p:txBody>
      </p:sp>
    </p:spTree>
    <p:extLst>
      <p:ext uri="{BB962C8B-B14F-4D97-AF65-F5344CB8AC3E}">
        <p14:creationId xmlns:p14="http://schemas.microsoft.com/office/powerpoint/2010/main" val="202734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Valsning - principer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56" y="2091158"/>
            <a:ext cx="1066800" cy="723900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20" y="1521420"/>
            <a:ext cx="1085850" cy="160972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81"/>
          <a:stretch/>
        </p:blipFill>
        <p:spPr>
          <a:xfrm>
            <a:off x="67993" y="4743662"/>
            <a:ext cx="1276350" cy="58200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43" y="4302383"/>
            <a:ext cx="1162050" cy="123825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97" y="1521420"/>
            <a:ext cx="6083052" cy="1529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ruta 9"/>
          <p:cNvSpPr txBox="1"/>
          <p:nvPr/>
        </p:nvSpPr>
        <p:spPr>
          <a:xfrm>
            <a:off x="1533696" y="1050043"/>
            <a:ext cx="1758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Platta produkter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1344344" y="3522702"/>
            <a:ext cx="1802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Långa produkter</a:t>
            </a: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44" y="4024677"/>
            <a:ext cx="6204106" cy="1496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ruta 12"/>
          <p:cNvSpPr txBox="1"/>
          <p:nvPr/>
        </p:nvSpPr>
        <p:spPr>
          <a:xfrm>
            <a:off x="1625671" y="1521420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Stegbalksugn </a:t>
            </a:r>
          </a:p>
          <a:p>
            <a:r>
              <a:rPr lang="sv-SE" sz="1200" dirty="0" smtClean="0"/>
              <a:t>alt. genom-</a:t>
            </a:r>
          </a:p>
          <a:p>
            <a:r>
              <a:rPr lang="sv-SE" sz="1200" dirty="0" smtClean="0"/>
              <a:t>skjutningsugn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3491880" y="1926322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Förpar</a:t>
            </a:r>
            <a:endParaRPr lang="sv-SE" sz="1200" dirty="0" smtClean="0"/>
          </a:p>
        </p:txBody>
      </p:sp>
      <p:sp>
        <p:nvSpPr>
          <p:cNvPr id="15" name="textruta 14"/>
          <p:cNvSpPr txBox="1"/>
          <p:nvPr/>
        </p:nvSpPr>
        <p:spPr>
          <a:xfrm>
            <a:off x="4644008" y="1926323"/>
            <a:ext cx="1191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Färdigsträcka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6084167" y="1926323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Kylsträcka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6924576" y="214774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Haspel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7814719" y="4178405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Profiler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7867487" y="4638042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Stång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7889094" y="4973533"/>
            <a:ext cx="509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Tråd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1344344" y="4328248"/>
            <a:ext cx="1194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Stegbalksugn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2653799" y="4466663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Förpar</a:t>
            </a:r>
            <a:endParaRPr lang="sv-SE" sz="1200" dirty="0" smtClean="0"/>
          </a:p>
        </p:txBody>
      </p:sp>
      <p:sp>
        <p:nvSpPr>
          <p:cNvPr id="23" name="textruta 22"/>
          <p:cNvSpPr txBox="1"/>
          <p:nvPr/>
        </p:nvSpPr>
        <p:spPr>
          <a:xfrm>
            <a:off x="6053691" y="4328248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Färdig-</a:t>
            </a:r>
          </a:p>
          <a:p>
            <a:r>
              <a:rPr lang="sv-SE" sz="1200" dirty="0" smtClean="0"/>
              <a:t>sträcka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4293630" y="4455404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Mellanpar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6654813" y="4334801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 smtClean="0"/>
              <a:t>(Svalbädd)</a:t>
            </a:r>
          </a:p>
          <a:p>
            <a:pPr algn="ctr"/>
            <a:r>
              <a:rPr lang="sv-SE" sz="1200" dirty="0" smtClean="0"/>
              <a:t>Haspel</a:t>
            </a:r>
          </a:p>
        </p:txBody>
      </p:sp>
    </p:spTree>
    <p:extLst>
      <p:ext uri="{BB962C8B-B14F-4D97-AF65-F5344CB8AC3E}">
        <p14:creationId xmlns:p14="http://schemas.microsoft.com/office/powerpoint/2010/main" val="269331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Valsverk - layouter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305800" cy="2029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6" y="3614638"/>
            <a:ext cx="8305200" cy="1898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ruta 6"/>
          <p:cNvSpPr txBox="1"/>
          <p:nvPr/>
        </p:nvSpPr>
        <p:spPr>
          <a:xfrm>
            <a:off x="1227555" y="1245517"/>
            <a:ext cx="6256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Reversibel valsning i öppen trän. Grov stång, balk och profiler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3821864" y="2316474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Förvalsning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4355976" y="1942480"/>
            <a:ext cx="1643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Färdigvalsning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6865722" y="2108502"/>
            <a:ext cx="109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Svalbädd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1227555" y="3654313"/>
            <a:ext cx="6037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Reversibel och kontinuerlig valsning för klen stång och tråd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1763688" y="4905730"/>
            <a:ext cx="1279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Reversibel </a:t>
            </a:r>
          </a:p>
          <a:p>
            <a:r>
              <a:rPr lang="sv-SE" sz="1600" dirty="0" smtClean="0"/>
              <a:t>förvalsning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3491880" y="5129317"/>
            <a:ext cx="3025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Färdigvalsning i kontisträcka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6936810" y="5198118"/>
            <a:ext cx="109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Svalbädd</a:t>
            </a:r>
          </a:p>
        </p:txBody>
      </p:sp>
    </p:spTree>
    <p:extLst>
      <p:ext uri="{BB962C8B-B14F-4D97-AF65-F5344CB8AC3E}">
        <p14:creationId xmlns:p14="http://schemas.microsoft.com/office/powerpoint/2010/main" val="118553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Valsverk - indelning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48" y="1029980"/>
            <a:ext cx="6000750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ruta 5"/>
          <p:cNvSpPr txBox="1"/>
          <p:nvPr/>
        </p:nvSpPr>
        <p:spPr>
          <a:xfrm>
            <a:off x="683568" y="685281"/>
            <a:ext cx="2888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Valsverk för olika produkter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64904"/>
            <a:ext cx="6001200" cy="3391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Rak pil 8"/>
          <p:cNvCxnSpPr/>
          <p:nvPr/>
        </p:nvCxnSpPr>
        <p:spPr bwMode="auto">
          <a:xfrm flipH="1">
            <a:off x="4139952" y="2363480"/>
            <a:ext cx="432050" cy="34544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Rak pil 9"/>
          <p:cNvCxnSpPr/>
          <p:nvPr/>
        </p:nvCxnSpPr>
        <p:spPr bwMode="auto">
          <a:xfrm>
            <a:off x="4572000" y="2363480"/>
            <a:ext cx="576064" cy="34544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9675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Olika valsverkstyper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39" y="1130643"/>
            <a:ext cx="2724150" cy="112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819142"/>
            <a:ext cx="2733675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66" y="5150383"/>
            <a:ext cx="2733675" cy="110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449" y="1238698"/>
            <a:ext cx="2630372" cy="1706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449" y="3622193"/>
            <a:ext cx="2630372" cy="2081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ruta 9"/>
          <p:cNvSpPr txBox="1"/>
          <p:nvPr/>
        </p:nvSpPr>
        <p:spPr>
          <a:xfrm>
            <a:off x="1185861" y="743036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Reversibel duo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5163797" y="802015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Kontinuerlig valsning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5299386" y="3058279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Universalverk för valsning av balk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1147910" y="4565608"/>
            <a:ext cx="2808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Universalverk för valsning </a:t>
            </a:r>
          </a:p>
          <a:p>
            <a:r>
              <a:rPr lang="sv-SE" sz="1600" dirty="0" smtClean="0"/>
              <a:t>av universalstång 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147910" y="2590762"/>
            <a:ext cx="2773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Triovalsverk med vickbord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5838299" y="1290246"/>
            <a:ext cx="1790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V</a:t>
            </a:r>
            <a:r>
              <a:rPr lang="sv-SE" sz="1600" baseline="-25000" dirty="0" smtClean="0"/>
              <a:t>1</a:t>
            </a:r>
            <a:r>
              <a:rPr lang="sv-SE" sz="1600" dirty="0" smtClean="0"/>
              <a:t>   &lt;   V</a:t>
            </a:r>
            <a:r>
              <a:rPr lang="sv-SE" sz="1600" baseline="-25000" dirty="0" smtClean="0"/>
              <a:t>2</a:t>
            </a:r>
            <a:r>
              <a:rPr lang="sv-SE" sz="1600" dirty="0" smtClean="0"/>
              <a:t>   &lt;   V</a:t>
            </a:r>
            <a:r>
              <a:rPr lang="sv-SE" sz="1600" baseline="-25000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762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Vals och </a:t>
            </a:r>
            <a:r>
              <a:rPr lang="sv-SE" dirty="0" err="1" smtClean="0"/>
              <a:t>valspar</a:t>
            </a:r>
            <a:r>
              <a:rPr lang="sv-SE" dirty="0" smtClean="0"/>
              <a:t> - uppbyggnad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8562"/>
            <a:ext cx="2171700" cy="326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55" y="1212749"/>
            <a:ext cx="1901680" cy="2546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49" y="1246013"/>
            <a:ext cx="1825077" cy="2513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336" y="4002237"/>
            <a:ext cx="3114675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ruta 7"/>
          <p:cNvSpPr txBox="1"/>
          <p:nvPr/>
        </p:nvSpPr>
        <p:spPr>
          <a:xfrm>
            <a:off x="788276" y="183546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Konventionellt </a:t>
            </a:r>
            <a:r>
              <a:rPr lang="sv-SE" sz="1600" dirty="0" err="1" smtClean="0"/>
              <a:t>valspar</a:t>
            </a:r>
            <a:endParaRPr lang="sv-SE" sz="1600" dirty="0" smtClean="0"/>
          </a:p>
        </p:txBody>
      </p:sp>
      <p:sp>
        <p:nvSpPr>
          <p:cNvPr id="9" name="textruta 8"/>
          <p:cNvSpPr txBox="1"/>
          <p:nvPr/>
        </p:nvSpPr>
        <p:spPr>
          <a:xfrm>
            <a:off x="3427755" y="1200336"/>
            <a:ext cx="1713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Stollöst </a:t>
            </a:r>
            <a:r>
              <a:rPr lang="sv-SE" sz="1600" dirty="0" err="1" smtClean="0"/>
              <a:t>valspar</a:t>
            </a:r>
            <a:endParaRPr lang="sv-SE" sz="1600" dirty="0" smtClean="0"/>
          </a:p>
        </p:txBody>
      </p:sp>
      <p:sp>
        <p:nvSpPr>
          <p:cNvPr id="10" name="textruta 9"/>
          <p:cNvSpPr txBox="1"/>
          <p:nvPr/>
        </p:nvSpPr>
        <p:spPr>
          <a:xfrm>
            <a:off x="5779385" y="1218238"/>
            <a:ext cx="195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 smtClean="0"/>
              <a:t>Cantilever</a:t>
            </a:r>
            <a:r>
              <a:rPr lang="sv-SE" sz="1600" dirty="0" smtClean="0"/>
              <a:t> </a:t>
            </a:r>
            <a:r>
              <a:rPr lang="sv-SE" sz="1600" dirty="0" err="1" smtClean="0"/>
              <a:t>valspar</a:t>
            </a:r>
            <a:endParaRPr lang="sv-SE" sz="1600" dirty="0" smtClean="0"/>
          </a:p>
        </p:txBody>
      </p:sp>
      <p:sp>
        <p:nvSpPr>
          <p:cNvPr id="11" name="textruta 10"/>
          <p:cNvSpPr txBox="1"/>
          <p:nvPr/>
        </p:nvSpPr>
        <p:spPr>
          <a:xfrm>
            <a:off x="3898336" y="4002237"/>
            <a:ext cx="960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Slätvals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5980356" y="4195066"/>
            <a:ext cx="1032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Koppeltapp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4175637" y="4409298"/>
            <a:ext cx="541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Tapp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5175788" y="4228657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Bana</a:t>
            </a:r>
          </a:p>
        </p:txBody>
      </p:sp>
      <p:cxnSp>
        <p:nvCxnSpPr>
          <p:cNvPr id="16" name="Rak pil 15"/>
          <p:cNvCxnSpPr/>
          <p:nvPr/>
        </p:nvCxnSpPr>
        <p:spPr bwMode="auto">
          <a:xfrm>
            <a:off x="6769388" y="4539703"/>
            <a:ext cx="0" cy="45313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Rak pil 16"/>
          <p:cNvCxnSpPr/>
          <p:nvPr/>
        </p:nvCxnSpPr>
        <p:spPr bwMode="auto">
          <a:xfrm>
            <a:off x="5455672" y="4451635"/>
            <a:ext cx="1" cy="36506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Rak pil 18"/>
          <p:cNvCxnSpPr/>
          <p:nvPr/>
        </p:nvCxnSpPr>
        <p:spPr bwMode="auto">
          <a:xfrm>
            <a:off x="4559728" y="4692103"/>
            <a:ext cx="0" cy="30073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ak pil 20"/>
          <p:cNvCxnSpPr/>
          <p:nvPr/>
        </p:nvCxnSpPr>
        <p:spPr bwMode="auto">
          <a:xfrm>
            <a:off x="6921788" y="4692103"/>
            <a:ext cx="0" cy="45313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87583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EDC Siden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56" t="-12366" r="-50339" b="31641"/>
          <a:stretch/>
        </p:blipFill>
        <p:spPr bwMode="auto">
          <a:xfrm>
            <a:off x="4868675" y="3439166"/>
            <a:ext cx="3711923" cy="22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23" t="-17301" r="-62472" b="5174"/>
          <a:stretch/>
        </p:blipFill>
        <p:spPr>
          <a:xfrm>
            <a:off x="623008" y="3461713"/>
            <a:ext cx="3853742" cy="2272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88" t="-23975" r="-56665" b="-508"/>
          <a:stretch/>
        </p:blipFill>
        <p:spPr>
          <a:xfrm>
            <a:off x="4855065" y="1268760"/>
            <a:ext cx="3695700" cy="1793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084" t="14584" r="-24348" b="9035"/>
          <a:stretch/>
        </p:blipFill>
        <p:spPr>
          <a:xfrm>
            <a:off x="611560" y="1268760"/>
            <a:ext cx="3853741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sv-SE" dirty="0" smtClean="0"/>
              <a:t>Valsverk - utrustning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611560" y="1275618"/>
            <a:ext cx="1119217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sv-SE" sz="1600" dirty="0" err="1" smtClean="0"/>
              <a:t>Rulledare</a:t>
            </a:r>
            <a:endParaRPr lang="sv-SE" sz="1600" dirty="0" smtClean="0"/>
          </a:p>
        </p:txBody>
      </p:sp>
      <p:sp>
        <p:nvSpPr>
          <p:cNvPr id="9" name="textruta 8"/>
          <p:cNvSpPr txBox="1"/>
          <p:nvPr/>
        </p:nvSpPr>
        <p:spPr>
          <a:xfrm>
            <a:off x="4883778" y="1275618"/>
            <a:ext cx="145103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sv-SE" sz="1600" dirty="0" err="1" smtClean="0"/>
              <a:t>Garrethaspel</a:t>
            </a:r>
            <a:endParaRPr lang="sv-SE" sz="1600" dirty="0" smtClean="0"/>
          </a:p>
        </p:txBody>
      </p:sp>
      <p:sp>
        <p:nvSpPr>
          <p:cNvPr id="10" name="textruta 9"/>
          <p:cNvSpPr txBox="1"/>
          <p:nvPr/>
        </p:nvSpPr>
        <p:spPr>
          <a:xfrm>
            <a:off x="605918" y="3438525"/>
            <a:ext cx="203132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sv-SE" sz="1600" dirty="0" smtClean="0"/>
              <a:t>Svalbädd för stång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4868675" y="3441046"/>
            <a:ext cx="1861407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sv-SE" sz="1600" dirty="0" smtClean="0"/>
              <a:t>Svalbana för tråd</a:t>
            </a:r>
          </a:p>
        </p:txBody>
      </p:sp>
      <p:sp>
        <p:nvSpPr>
          <p:cNvPr id="5" name="Rektangel 4"/>
          <p:cNvSpPr/>
          <p:nvPr/>
        </p:nvSpPr>
        <p:spPr bwMode="auto">
          <a:xfrm>
            <a:off x="251520" y="6165304"/>
            <a:ext cx="167580" cy="14401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8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871105"/>
            <a:ext cx="8305800" cy="3420590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Varför bearbetning ?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755576" y="1340768"/>
            <a:ext cx="7619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/>
              <a:t>Dimension          Form            Struktur      Mekaniska          Ytor</a:t>
            </a:r>
          </a:p>
          <a:p>
            <a:r>
              <a:rPr lang="sv-SE" sz="2000" dirty="0"/>
              <a:t> </a:t>
            </a:r>
            <a:r>
              <a:rPr lang="sv-SE" sz="2000" dirty="0" smtClean="0"/>
              <a:t>                                                                     egenskaper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18909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Spårserier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52736"/>
            <a:ext cx="3638550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84984"/>
            <a:ext cx="72771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39" y="908720"/>
            <a:ext cx="3343275" cy="206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ruta 6"/>
          <p:cNvSpPr txBox="1"/>
          <p:nvPr/>
        </p:nvSpPr>
        <p:spPr>
          <a:xfrm>
            <a:off x="771439" y="90304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err="1" smtClean="0"/>
              <a:t>Boxspår</a:t>
            </a:r>
            <a:r>
              <a:rPr lang="sv-SE" sz="1600" dirty="0" smtClean="0"/>
              <a:t> för </a:t>
            </a:r>
            <a:r>
              <a:rPr lang="sv-SE" sz="1600" dirty="0" err="1" smtClean="0"/>
              <a:t>nervalsning</a:t>
            </a:r>
            <a:r>
              <a:rPr lang="sv-SE" sz="1600" dirty="0" smtClean="0"/>
              <a:t> av ämnen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4572001" y="1041363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Spår för färdigvalsning av vinkelprofil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403648" y="328229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Box-box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6372200" y="3277918"/>
            <a:ext cx="938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Rund-oval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5220072" y="3291720"/>
            <a:ext cx="95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Fyrkant-oval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4049321" y="3284984"/>
            <a:ext cx="1039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Spetskant-fyrkant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2453784" y="3291720"/>
            <a:ext cx="1211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Box-plattoval</a:t>
            </a:r>
          </a:p>
        </p:txBody>
      </p:sp>
    </p:spTree>
    <p:extLst>
      <p:ext uri="{BB962C8B-B14F-4D97-AF65-F5344CB8AC3E}">
        <p14:creationId xmlns:p14="http://schemas.microsoft.com/office/powerpoint/2010/main" val="16078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Valsningsterminologi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4336559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1496771"/>
            <a:ext cx="2606045" cy="4380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ruta 6"/>
          <p:cNvSpPr txBox="1"/>
          <p:nvPr/>
        </p:nvSpPr>
        <p:spPr>
          <a:xfrm>
            <a:off x="5695001" y="1794195"/>
            <a:ext cx="22322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V = Hastighet</a:t>
            </a:r>
          </a:p>
          <a:p>
            <a:r>
              <a:rPr lang="sv-SE" sz="1600" dirty="0" smtClean="0"/>
              <a:t>R = Valsradie</a:t>
            </a:r>
          </a:p>
          <a:p>
            <a:r>
              <a:rPr lang="el-GR" sz="1600" dirty="0" smtClean="0"/>
              <a:t>α</a:t>
            </a:r>
            <a:r>
              <a:rPr lang="sv-SE" sz="1600" dirty="0" smtClean="0"/>
              <a:t> = Gripvinkel</a:t>
            </a:r>
          </a:p>
          <a:p>
            <a:r>
              <a:rPr lang="sv-SE" sz="1600" dirty="0" smtClean="0"/>
              <a:t>L = Kontaktlängd</a:t>
            </a:r>
          </a:p>
          <a:p>
            <a:r>
              <a:rPr lang="sv-SE" sz="1600" dirty="0" smtClean="0"/>
              <a:t>h = Tjocklek</a:t>
            </a:r>
          </a:p>
          <a:p>
            <a:endParaRPr lang="sv-SE" sz="1600" dirty="0"/>
          </a:p>
          <a:p>
            <a:r>
              <a:rPr lang="sv-SE" sz="1600" dirty="0" smtClean="0"/>
              <a:t>Försprång, %</a:t>
            </a:r>
          </a:p>
          <a:p>
            <a:r>
              <a:rPr lang="sv-SE" sz="1600" u="sng" dirty="0" smtClean="0"/>
              <a:t>V</a:t>
            </a:r>
            <a:r>
              <a:rPr lang="sv-SE" sz="1100" u="sng" dirty="0" smtClean="0"/>
              <a:t>1</a:t>
            </a:r>
            <a:r>
              <a:rPr lang="sv-SE" sz="1600" u="sng" dirty="0" smtClean="0"/>
              <a:t> – </a:t>
            </a:r>
            <a:r>
              <a:rPr lang="sv-SE" sz="1600" u="sng" dirty="0" err="1" smtClean="0"/>
              <a:t>V</a:t>
            </a:r>
            <a:r>
              <a:rPr lang="sv-SE" sz="1200" u="sng" dirty="0" err="1" smtClean="0"/>
              <a:t>v</a:t>
            </a:r>
            <a:r>
              <a:rPr lang="sv-SE" sz="1600" u="sng" dirty="0" smtClean="0"/>
              <a:t>  </a:t>
            </a:r>
            <a:r>
              <a:rPr lang="sv-SE" sz="1600" dirty="0" smtClean="0"/>
              <a:t>. 100</a:t>
            </a:r>
          </a:p>
          <a:p>
            <a:r>
              <a:rPr lang="sv-SE" sz="1600" dirty="0" smtClean="0"/>
              <a:t>    </a:t>
            </a:r>
            <a:r>
              <a:rPr lang="sv-SE" sz="1600" dirty="0" err="1" smtClean="0"/>
              <a:t>V</a:t>
            </a:r>
            <a:r>
              <a:rPr lang="sv-SE" sz="1200" dirty="0" err="1" smtClean="0"/>
              <a:t>v</a:t>
            </a:r>
            <a:endParaRPr lang="sv-SE" sz="1200" dirty="0"/>
          </a:p>
          <a:p>
            <a:endParaRPr lang="sv-SE" sz="1600" dirty="0" smtClean="0"/>
          </a:p>
          <a:p>
            <a:r>
              <a:rPr lang="sv-SE" sz="1600" dirty="0" smtClean="0"/>
              <a:t>Areareduktion, %</a:t>
            </a:r>
            <a:endParaRPr lang="sv-SE" sz="1600" dirty="0"/>
          </a:p>
          <a:p>
            <a:r>
              <a:rPr lang="sv-SE" sz="1600" u="sng" dirty="0" smtClean="0"/>
              <a:t>A</a:t>
            </a:r>
            <a:r>
              <a:rPr lang="sv-SE" sz="1100" u="sng" dirty="0" smtClean="0"/>
              <a:t>0</a:t>
            </a:r>
            <a:r>
              <a:rPr lang="sv-SE" sz="1600" u="sng" dirty="0" smtClean="0"/>
              <a:t> </a:t>
            </a:r>
            <a:r>
              <a:rPr lang="sv-SE" sz="1600" u="sng" dirty="0"/>
              <a:t>– </a:t>
            </a:r>
            <a:r>
              <a:rPr lang="sv-SE" sz="1600" u="sng" dirty="0" smtClean="0"/>
              <a:t>A</a:t>
            </a:r>
            <a:r>
              <a:rPr lang="sv-SE" sz="1200" u="sng" dirty="0" smtClean="0"/>
              <a:t>1</a:t>
            </a:r>
            <a:r>
              <a:rPr lang="sv-SE" sz="1600" u="sng" dirty="0" smtClean="0"/>
              <a:t>  </a:t>
            </a:r>
            <a:r>
              <a:rPr lang="sv-SE" sz="1600" dirty="0"/>
              <a:t>. 100</a:t>
            </a:r>
          </a:p>
          <a:p>
            <a:r>
              <a:rPr lang="sv-SE" sz="1600" dirty="0"/>
              <a:t>    </a:t>
            </a:r>
            <a:r>
              <a:rPr lang="sv-SE" sz="1600" dirty="0" smtClean="0"/>
              <a:t>A</a:t>
            </a:r>
            <a:r>
              <a:rPr lang="sv-SE" sz="1200" dirty="0" smtClean="0"/>
              <a:t>0</a:t>
            </a:r>
            <a:endParaRPr lang="sv-SE" sz="1200" dirty="0"/>
          </a:p>
          <a:p>
            <a:endParaRPr lang="sv-SE" sz="1600" dirty="0" smtClean="0"/>
          </a:p>
          <a:p>
            <a:r>
              <a:rPr lang="sv-SE" sz="1600" dirty="0" smtClean="0"/>
              <a:t>Förlängning A</a:t>
            </a:r>
            <a:r>
              <a:rPr lang="sv-SE" sz="1100" dirty="0" smtClean="0"/>
              <a:t>0</a:t>
            </a:r>
            <a:r>
              <a:rPr lang="sv-SE" sz="1600" dirty="0" smtClean="0"/>
              <a:t>/A</a:t>
            </a:r>
            <a:r>
              <a:rPr lang="sv-SE" sz="1100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9822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Spårfyllnad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94" y="1041276"/>
            <a:ext cx="3676650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09576"/>
            <a:ext cx="3657600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24706"/>
            <a:ext cx="3714750" cy="219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24706"/>
            <a:ext cx="3629025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ruta 7"/>
          <p:cNvSpPr txBox="1"/>
          <p:nvPr/>
        </p:nvSpPr>
        <p:spPr>
          <a:xfrm>
            <a:off x="1585563" y="1009576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Underfyllnad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5868144" y="1009576"/>
            <a:ext cx="1314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Överfyllnad</a:t>
            </a:r>
          </a:p>
        </p:txBody>
      </p:sp>
    </p:spTree>
    <p:extLst>
      <p:ext uri="{BB962C8B-B14F-4D97-AF65-F5344CB8AC3E}">
        <p14:creationId xmlns:p14="http://schemas.microsoft.com/office/powerpoint/2010/main" val="31514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Dimensionsmätning</a:t>
            </a:r>
            <a:endParaRPr lang="sv-SE" dirty="0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124744"/>
            <a:ext cx="7648575" cy="37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ruta 8"/>
          <p:cNvSpPr txBox="1"/>
          <p:nvPr/>
        </p:nvSpPr>
        <p:spPr>
          <a:xfrm>
            <a:off x="551309" y="3424805"/>
            <a:ext cx="675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Ljus-</a:t>
            </a:r>
            <a:br>
              <a:rPr lang="sv-SE" sz="1600" dirty="0" smtClean="0"/>
            </a:br>
            <a:r>
              <a:rPr lang="sv-SE" sz="1600" dirty="0" smtClean="0"/>
              <a:t>källa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847453" y="1942093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Lins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6455965" y="2265110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Lins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4583757" y="1926556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Lins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3359621" y="3255528"/>
            <a:ext cx="973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Varmt</a:t>
            </a:r>
            <a:br>
              <a:rPr lang="sv-SE" sz="1600" dirty="0" smtClean="0"/>
            </a:br>
            <a:r>
              <a:rPr lang="sv-SE" sz="1600" dirty="0" smtClean="0"/>
              <a:t>material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7050316" y="3833675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Detektor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312003" y="5303275"/>
            <a:ext cx="6471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Lasertriangulering för 2D mätningar och detektering av defekter 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527145" y="124330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smtClean="0"/>
              <a:t>Princip</a:t>
            </a:r>
          </a:p>
        </p:txBody>
      </p:sp>
    </p:spTree>
    <p:extLst>
      <p:ext uri="{BB962C8B-B14F-4D97-AF65-F5344CB8AC3E}">
        <p14:creationId xmlns:p14="http://schemas.microsoft.com/office/powerpoint/2010/main" val="20187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Valsade produkter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44" y="1371600"/>
            <a:ext cx="7372112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ruta 4"/>
          <p:cNvSpPr txBox="1"/>
          <p:nvPr/>
        </p:nvSpPr>
        <p:spPr>
          <a:xfrm>
            <a:off x="1194661" y="2366493"/>
            <a:ext cx="1176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Plattstång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2747898" y="4932119"/>
            <a:ext cx="1540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Bredflänsbalk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467347" y="4941168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Räls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7144919" y="2377816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Rör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5724128" y="2366493"/>
            <a:ext cx="617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Tråd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2747898" y="2377816"/>
            <a:ext cx="1253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Rundstång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4427984" y="2377816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Fyrkant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7099394" y="4896354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dirty="0" smtClean="0"/>
              <a:t>Bulb-</a:t>
            </a:r>
            <a:br>
              <a:rPr lang="sv-SE" sz="1600" dirty="0" smtClean="0"/>
            </a:br>
            <a:r>
              <a:rPr lang="sv-SE" sz="1600" dirty="0" smtClean="0"/>
              <a:t>plattstång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5675523" y="4962654"/>
            <a:ext cx="1331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Vinkelstång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4473639" y="4932383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U-stång</a:t>
            </a:r>
          </a:p>
        </p:txBody>
      </p:sp>
    </p:spTree>
    <p:extLst>
      <p:ext uri="{BB962C8B-B14F-4D97-AF65-F5344CB8AC3E}">
        <p14:creationId xmlns:p14="http://schemas.microsoft.com/office/powerpoint/2010/main" val="191018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Valsslitage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63595"/>
            <a:ext cx="3209925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052736"/>
            <a:ext cx="4695825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ruta 6"/>
          <p:cNvSpPr txBox="1"/>
          <p:nvPr/>
        </p:nvSpPr>
        <p:spPr>
          <a:xfrm>
            <a:off x="4283968" y="1139944"/>
            <a:ext cx="1631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Temperatur, °C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300978" y="4867053"/>
            <a:ext cx="2390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Avstånd från ytan, mm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4268649" y="439146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0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4494393" y="4592560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-1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7020272" y="458761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0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5645719" y="4587616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-0,5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8244408" y="458112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5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4116207" y="3645024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300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4147835" y="280114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600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4116165" y="2132856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800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4008155" y="1348864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1200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5167864" y="1969839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0,01 </a:t>
            </a:r>
            <a:r>
              <a:rPr lang="sv-SE" sz="1200" dirty="0" err="1" smtClean="0"/>
              <a:t>ms</a:t>
            </a:r>
            <a:endParaRPr lang="sv-SE" sz="1200" dirty="0" smtClean="0"/>
          </a:p>
        </p:txBody>
      </p:sp>
      <p:sp>
        <p:nvSpPr>
          <p:cNvPr id="20" name="textruta 19"/>
          <p:cNvSpPr txBox="1"/>
          <p:nvPr/>
        </p:nvSpPr>
        <p:spPr>
          <a:xfrm>
            <a:off x="5336401" y="1753203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1 </a:t>
            </a:r>
            <a:r>
              <a:rPr lang="sv-SE" sz="1200" dirty="0" err="1" smtClean="0"/>
              <a:t>ms</a:t>
            </a:r>
            <a:endParaRPr lang="sv-SE" sz="1200" dirty="0" smtClean="0"/>
          </a:p>
        </p:txBody>
      </p:sp>
      <p:sp>
        <p:nvSpPr>
          <p:cNvPr id="21" name="textruta 20"/>
          <p:cNvSpPr txBox="1"/>
          <p:nvPr/>
        </p:nvSpPr>
        <p:spPr>
          <a:xfrm>
            <a:off x="5251442" y="1532189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10 </a:t>
            </a:r>
            <a:r>
              <a:rPr lang="sv-SE" sz="1200" dirty="0" err="1" smtClean="0"/>
              <a:t>ms</a:t>
            </a:r>
            <a:endParaRPr lang="sv-SE" sz="1200" dirty="0" smtClean="0"/>
          </a:p>
        </p:txBody>
      </p:sp>
      <p:sp>
        <p:nvSpPr>
          <p:cNvPr id="22" name="textruta 21"/>
          <p:cNvSpPr txBox="1"/>
          <p:nvPr/>
        </p:nvSpPr>
        <p:spPr>
          <a:xfrm>
            <a:off x="6194608" y="2486072"/>
            <a:ext cx="594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Vals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7318752" y="2474669"/>
            <a:ext cx="96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Material</a:t>
            </a:r>
          </a:p>
        </p:txBody>
      </p:sp>
    </p:spTree>
    <p:extLst>
      <p:ext uri="{BB962C8B-B14F-4D97-AF65-F5344CB8AC3E}">
        <p14:creationId xmlns:p14="http://schemas.microsoft.com/office/powerpoint/2010/main" val="33770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Smide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53319"/>
            <a:ext cx="2609850" cy="437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5" y="1124744"/>
            <a:ext cx="2562225" cy="439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24744"/>
            <a:ext cx="2552700" cy="440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ruta 6"/>
          <p:cNvSpPr txBox="1"/>
          <p:nvPr/>
        </p:nvSpPr>
        <p:spPr>
          <a:xfrm>
            <a:off x="861258" y="4814598"/>
            <a:ext cx="1417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dirty="0" smtClean="0"/>
              <a:t>Ämnen</a:t>
            </a:r>
            <a:br>
              <a:rPr lang="sv-SE" sz="1600" dirty="0" smtClean="0"/>
            </a:br>
            <a:r>
              <a:rPr lang="sv-SE" sz="1600" dirty="0" smtClean="0"/>
              <a:t>göt - </a:t>
            </a:r>
            <a:r>
              <a:rPr lang="sv-SE" sz="1600" dirty="0" err="1" smtClean="0"/>
              <a:t>blooms</a:t>
            </a:r>
            <a:endParaRPr lang="sv-SE" sz="1600" dirty="0" smtClean="0"/>
          </a:p>
        </p:txBody>
      </p:sp>
      <p:sp>
        <p:nvSpPr>
          <p:cNvPr id="9" name="textruta 8"/>
          <p:cNvSpPr txBox="1"/>
          <p:nvPr/>
        </p:nvSpPr>
        <p:spPr>
          <a:xfrm>
            <a:off x="6856086" y="5005578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Produkter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3213490" y="4193071"/>
            <a:ext cx="26869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sv-SE" sz="1600" dirty="0" smtClean="0"/>
              <a:t>Grova produkter</a:t>
            </a:r>
          </a:p>
          <a:p>
            <a:pPr marL="285750" indent="-28575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sv-SE" sz="1600" dirty="0" smtClean="0"/>
              <a:t>Svårbearbetat material</a:t>
            </a:r>
          </a:p>
          <a:p>
            <a:pPr marL="285750" indent="-28575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sv-SE" sz="1600" dirty="0" smtClean="0"/>
              <a:t>Produktens form</a:t>
            </a:r>
          </a:p>
          <a:p>
            <a:pPr marL="285750" indent="-28575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sv-SE" sz="1600" dirty="0" smtClean="0"/>
              <a:t>Små serier</a:t>
            </a:r>
          </a:p>
        </p:txBody>
      </p:sp>
    </p:spTree>
    <p:extLst>
      <p:ext uri="{BB962C8B-B14F-4D97-AF65-F5344CB8AC3E}">
        <p14:creationId xmlns:p14="http://schemas.microsoft.com/office/powerpoint/2010/main" val="35602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Smidesmetoder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2552700" cy="436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872453"/>
            <a:ext cx="2562225" cy="441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414" y="908720"/>
            <a:ext cx="2571750" cy="440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ruta 6"/>
          <p:cNvSpPr txBox="1"/>
          <p:nvPr/>
        </p:nvSpPr>
        <p:spPr>
          <a:xfrm>
            <a:off x="6444208" y="1019149"/>
            <a:ext cx="1585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DSP-smidning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755576" y="2759442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Plana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835696" y="2770441"/>
            <a:ext cx="1188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V-formade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542538" y="4440728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Rundsänke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1920655" y="4440728"/>
            <a:ext cx="1018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dirty="0" smtClean="0"/>
              <a:t>V-format</a:t>
            </a:r>
            <a:br>
              <a:rPr lang="sv-SE" sz="1600" dirty="0" smtClean="0"/>
            </a:br>
            <a:r>
              <a:rPr lang="sv-SE" sz="1600" dirty="0" smtClean="0"/>
              <a:t>städ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3954205" y="1020220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Stukning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3779912" y="3108995"/>
            <a:ext cx="1585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Räcksmidning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7462330" y="2467635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90°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7462330" y="2908213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90°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7452320" y="3285016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90°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7462330" y="3666510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45°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7452320" y="4005064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90°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539552" y="5672851"/>
            <a:ext cx="3757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Även varianter med 3 eller 4 verktyg</a:t>
            </a:r>
          </a:p>
        </p:txBody>
      </p:sp>
    </p:spTree>
    <p:extLst>
      <p:ext uri="{BB962C8B-B14F-4D97-AF65-F5344CB8AC3E}">
        <p14:creationId xmlns:p14="http://schemas.microsoft.com/office/powerpoint/2010/main" val="29710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Smidesparametrar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2973514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087626"/>
            <a:ext cx="4819650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ruta 5"/>
          <p:cNvSpPr txBox="1"/>
          <p:nvPr/>
        </p:nvSpPr>
        <p:spPr>
          <a:xfrm>
            <a:off x="1835696" y="1484784"/>
            <a:ext cx="17043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dirty="0" smtClean="0"/>
              <a:t>Mindre korn</a:t>
            </a:r>
            <a:br>
              <a:rPr lang="sv-SE" sz="1600" dirty="0" smtClean="0"/>
            </a:br>
            <a:r>
              <a:rPr lang="sv-SE" sz="1600" dirty="0" smtClean="0"/>
              <a:t>genom </a:t>
            </a:r>
            <a:br>
              <a:rPr lang="sv-SE" sz="1600" dirty="0" smtClean="0"/>
            </a:br>
            <a:r>
              <a:rPr lang="sv-SE" sz="1600" dirty="0" err="1" smtClean="0"/>
              <a:t>rekristallisation</a:t>
            </a:r>
            <a:endParaRPr lang="sv-SE" sz="1600" dirty="0" smtClean="0"/>
          </a:p>
        </p:txBody>
      </p:sp>
      <p:sp>
        <p:nvSpPr>
          <p:cNvPr id="7" name="textruta 6"/>
          <p:cNvSpPr txBox="1"/>
          <p:nvPr/>
        </p:nvSpPr>
        <p:spPr>
          <a:xfrm>
            <a:off x="1835696" y="4445149"/>
            <a:ext cx="172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Porförslutning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4139952" y="3861048"/>
            <a:ext cx="363753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Höjdreduktion	</a:t>
            </a:r>
            <a:r>
              <a:rPr lang="sv-SE" sz="1600" u="sng" dirty="0" smtClean="0"/>
              <a:t>H</a:t>
            </a:r>
            <a:r>
              <a:rPr lang="sv-SE" sz="1200" u="sng" dirty="0" smtClean="0"/>
              <a:t>0</a:t>
            </a:r>
            <a:r>
              <a:rPr lang="sv-SE" sz="1600" u="sng" dirty="0" smtClean="0"/>
              <a:t>-H</a:t>
            </a:r>
            <a:r>
              <a:rPr lang="sv-SE" sz="1200" u="sng" dirty="0" smtClean="0"/>
              <a:t>1</a:t>
            </a:r>
            <a:r>
              <a:rPr lang="sv-SE" sz="1600" dirty="0" smtClean="0"/>
              <a:t>   * 100%</a:t>
            </a:r>
            <a:br>
              <a:rPr lang="sv-SE" sz="1600" dirty="0" smtClean="0"/>
            </a:br>
            <a:r>
              <a:rPr lang="sv-SE" sz="1600" dirty="0" smtClean="0"/>
              <a:t>	         	   H</a:t>
            </a:r>
            <a:r>
              <a:rPr lang="sv-SE" sz="1200" dirty="0" smtClean="0"/>
              <a:t>0</a:t>
            </a:r>
          </a:p>
          <a:p>
            <a:endParaRPr lang="sv-SE" sz="1600" dirty="0" smtClean="0"/>
          </a:p>
          <a:p>
            <a:r>
              <a:rPr lang="sv-SE" sz="1600" dirty="0" smtClean="0"/>
              <a:t>Matningssteg		Sb</a:t>
            </a:r>
          </a:p>
          <a:p>
            <a:r>
              <a:rPr lang="sv-SE" sz="1600" dirty="0" smtClean="0"/>
              <a:t>Relativt matningssteg	Sb/H</a:t>
            </a:r>
            <a:r>
              <a:rPr lang="sv-SE" sz="1200" dirty="0" smtClean="0"/>
              <a:t>0</a:t>
            </a:r>
          </a:p>
          <a:p>
            <a:endParaRPr lang="sv-SE" sz="1600" dirty="0"/>
          </a:p>
          <a:p>
            <a:r>
              <a:rPr lang="sv-SE" sz="1600" dirty="0" smtClean="0"/>
              <a:t>Bredning</a:t>
            </a:r>
            <a:r>
              <a:rPr lang="sv-SE" sz="2000" dirty="0" smtClean="0"/>
              <a:t> 	</a:t>
            </a:r>
            <a:r>
              <a:rPr lang="sv-SE" sz="1600" u="sng" dirty="0" smtClean="0"/>
              <a:t>W</a:t>
            </a:r>
            <a:r>
              <a:rPr lang="sv-SE" sz="1200" u="sng" dirty="0" smtClean="0"/>
              <a:t>1</a:t>
            </a:r>
            <a:r>
              <a:rPr lang="sv-SE" sz="1600" u="sng" dirty="0" smtClean="0"/>
              <a:t>-W</a:t>
            </a:r>
            <a:r>
              <a:rPr lang="sv-SE" sz="1200" u="sng" dirty="0" smtClean="0"/>
              <a:t>0</a:t>
            </a:r>
            <a:r>
              <a:rPr lang="sv-SE" sz="1600" dirty="0" smtClean="0"/>
              <a:t>   </a:t>
            </a:r>
            <a:r>
              <a:rPr lang="sv-SE" sz="1600" dirty="0"/>
              <a:t>* 100%</a:t>
            </a:r>
            <a:br>
              <a:rPr lang="sv-SE" sz="1600" dirty="0"/>
            </a:br>
            <a:r>
              <a:rPr lang="sv-SE" sz="1600" dirty="0"/>
              <a:t>	         	   </a:t>
            </a:r>
            <a:r>
              <a:rPr lang="sv-SE" sz="1600" dirty="0" smtClean="0"/>
              <a:t>W</a:t>
            </a:r>
            <a:r>
              <a:rPr lang="sv-SE" sz="1200" dirty="0" smtClean="0"/>
              <a:t>0</a:t>
            </a:r>
            <a:endParaRPr lang="sv-SE" sz="1200" dirty="0"/>
          </a:p>
          <a:p>
            <a:endParaRPr lang="sv-SE" sz="2800" dirty="0" smtClean="0"/>
          </a:p>
        </p:txBody>
      </p:sp>
    </p:spTree>
    <p:extLst>
      <p:ext uri="{BB962C8B-B14F-4D97-AF65-F5344CB8AC3E}">
        <p14:creationId xmlns:p14="http://schemas.microsoft.com/office/powerpoint/2010/main" val="21905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Varmbearbetning av rör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65902"/>
            <a:ext cx="3705225" cy="235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30" y="1052736"/>
            <a:ext cx="3686175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06" y="3645024"/>
            <a:ext cx="3676650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ruta 7"/>
          <p:cNvSpPr txBox="1"/>
          <p:nvPr/>
        </p:nvSpPr>
        <p:spPr>
          <a:xfrm>
            <a:off x="611560" y="105273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err="1" smtClean="0"/>
              <a:t>Hålning</a:t>
            </a:r>
            <a:endParaRPr lang="sv-SE" sz="1800" dirty="0" smtClean="0"/>
          </a:p>
        </p:txBody>
      </p:sp>
      <p:sp>
        <p:nvSpPr>
          <p:cNvPr id="9" name="textruta 8"/>
          <p:cNvSpPr txBox="1"/>
          <p:nvPr/>
        </p:nvSpPr>
        <p:spPr>
          <a:xfrm>
            <a:off x="4644008" y="1065902"/>
            <a:ext cx="2586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smtClean="0"/>
              <a:t>Reduktion i Asselverk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2699792" y="1373678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Dorn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3635896" y="2132856"/>
            <a:ext cx="6783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Arbets-</a:t>
            </a:r>
            <a:br>
              <a:rPr lang="sv-SE" sz="1100" dirty="0" smtClean="0"/>
            </a:br>
            <a:r>
              <a:rPr lang="sv-SE" sz="1100" dirty="0" smtClean="0"/>
              <a:t>valsar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3030972" y="2924944"/>
            <a:ext cx="6848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Linjaler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2300032" y="364502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err="1" smtClean="0"/>
              <a:t>Extrusion</a:t>
            </a:r>
            <a:endParaRPr lang="sv-SE" sz="1800" dirty="0" smtClean="0"/>
          </a:p>
        </p:txBody>
      </p:sp>
      <p:sp>
        <p:nvSpPr>
          <p:cNvPr id="15" name="textruta 14"/>
          <p:cNvSpPr txBox="1"/>
          <p:nvPr/>
        </p:nvSpPr>
        <p:spPr>
          <a:xfrm>
            <a:off x="3030972" y="3983578"/>
            <a:ext cx="670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Bolster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3605443" y="3920534"/>
            <a:ext cx="6447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Matris-</a:t>
            </a:r>
            <a:br>
              <a:rPr lang="sv-SE" sz="1100" dirty="0" smtClean="0"/>
            </a:br>
            <a:r>
              <a:rPr lang="sv-SE" sz="1100" dirty="0" smtClean="0"/>
              <a:t>hållare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4005553" y="4387646"/>
            <a:ext cx="489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Glas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3531920" y="5396626"/>
            <a:ext cx="5982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Matris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4250171" y="5396626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Dorn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4765056" y="5096544"/>
            <a:ext cx="6078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Tryck-</a:t>
            </a:r>
            <a:br>
              <a:rPr lang="sv-SE" sz="1100" dirty="0" smtClean="0"/>
            </a:br>
            <a:r>
              <a:rPr lang="sv-SE" sz="1100" dirty="0" smtClean="0"/>
              <a:t>skiva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5007110" y="4157573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Ämne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4591845" y="3920534"/>
            <a:ext cx="843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Container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4851619" y="4419183"/>
            <a:ext cx="7328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Stämpel</a:t>
            </a:r>
          </a:p>
        </p:txBody>
      </p:sp>
    </p:spTree>
    <p:extLst>
      <p:ext uri="{BB962C8B-B14F-4D97-AF65-F5344CB8AC3E}">
        <p14:creationId xmlns:p14="http://schemas.microsoft.com/office/powerpoint/2010/main" val="274986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Ämnesframställning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37" y="1844824"/>
            <a:ext cx="2113409" cy="3950381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79671"/>
            <a:ext cx="3324225" cy="3228975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4356095" y="494116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err="1" smtClean="0"/>
              <a:t>Slabs</a:t>
            </a:r>
            <a:endParaRPr lang="sv-SE" sz="1800" dirty="0"/>
          </a:p>
        </p:txBody>
      </p:sp>
      <p:sp>
        <p:nvSpPr>
          <p:cNvPr id="7" name="textruta 6"/>
          <p:cNvSpPr txBox="1"/>
          <p:nvPr/>
        </p:nvSpPr>
        <p:spPr>
          <a:xfrm>
            <a:off x="5361498" y="494116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smtClean="0"/>
              <a:t>Blooms</a:t>
            </a:r>
            <a:endParaRPr lang="sv-SE" sz="1800" dirty="0"/>
          </a:p>
        </p:txBody>
      </p:sp>
      <p:sp>
        <p:nvSpPr>
          <p:cNvPr id="8" name="textruta 7"/>
          <p:cNvSpPr txBox="1"/>
          <p:nvPr/>
        </p:nvSpPr>
        <p:spPr>
          <a:xfrm>
            <a:off x="6674798" y="49411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err="1" smtClean="0"/>
              <a:t>Billets</a:t>
            </a:r>
            <a:endParaRPr lang="sv-SE" sz="1800" dirty="0"/>
          </a:p>
        </p:txBody>
      </p:sp>
      <p:sp>
        <p:nvSpPr>
          <p:cNvPr id="9" name="textruta 8"/>
          <p:cNvSpPr txBox="1"/>
          <p:nvPr/>
        </p:nvSpPr>
        <p:spPr>
          <a:xfrm>
            <a:off x="1115616" y="1196752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Götgjutning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5070482" y="1196752"/>
            <a:ext cx="236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Stränggjutning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2273947" y="2204864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Stiggjutning</a:t>
            </a:r>
            <a:endParaRPr lang="sv-SE" sz="1600" dirty="0"/>
          </a:p>
        </p:txBody>
      </p:sp>
      <p:sp>
        <p:nvSpPr>
          <p:cNvPr id="13" name="textruta 12"/>
          <p:cNvSpPr txBox="1"/>
          <p:nvPr/>
        </p:nvSpPr>
        <p:spPr>
          <a:xfrm>
            <a:off x="4050883" y="2251030"/>
            <a:ext cx="1770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Vertikalgjutning</a:t>
            </a:r>
          </a:p>
          <a:p>
            <a:r>
              <a:rPr lang="sv-SE" sz="1600" dirty="0" smtClean="0"/>
              <a:t>med böjd sträng</a:t>
            </a:r>
            <a:endParaRPr lang="sv-SE" sz="1600" dirty="0"/>
          </a:p>
        </p:txBody>
      </p:sp>
      <p:sp>
        <p:nvSpPr>
          <p:cNvPr id="14" name="textruta 13"/>
          <p:cNvSpPr txBox="1"/>
          <p:nvPr/>
        </p:nvSpPr>
        <p:spPr>
          <a:xfrm>
            <a:off x="6757352" y="1774775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Skänk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6757352" y="2050975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Gjutlåda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6757352" y="2329135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Kokill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6759158" y="2636912"/>
            <a:ext cx="1346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Vattenkylning</a:t>
            </a:r>
          </a:p>
        </p:txBody>
      </p:sp>
    </p:spTree>
    <p:extLst>
      <p:ext uri="{BB962C8B-B14F-4D97-AF65-F5344CB8AC3E}">
        <p14:creationId xmlns:p14="http://schemas.microsoft.com/office/powerpoint/2010/main" val="2887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Kallbearbetning av rör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0711"/>
            <a:ext cx="4067175" cy="172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92" y="908720"/>
            <a:ext cx="3638550" cy="153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67" y="2636912"/>
            <a:ext cx="3609975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467" y="4365104"/>
            <a:ext cx="3648075" cy="15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ruta 8"/>
          <p:cNvSpPr txBox="1"/>
          <p:nvPr/>
        </p:nvSpPr>
        <p:spPr>
          <a:xfrm>
            <a:off x="179512" y="259478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smtClean="0"/>
              <a:t>Stegvalsning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4517016" y="926261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smtClean="0"/>
              <a:t>Pluggdragning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4587709" y="2636912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smtClean="0"/>
              <a:t>Stångdragning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4548992" y="4361911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smtClean="0"/>
              <a:t>Lösdragning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5137170" y="1793721"/>
            <a:ext cx="8178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Dragstång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5176807" y="1933031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Dragplugg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5209147" y="2083685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Dragskiva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7092280" y="2083685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err="1" smtClean="0"/>
              <a:t>Ihäktarvagn</a:t>
            </a:r>
            <a:endParaRPr lang="sv-SE" sz="1000" dirty="0" smtClean="0"/>
          </a:p>
        </p:txBody>
      </p:sp>
      <p:sp>
        <p:nvSpPr>
          <p:cNvPr id="17" name="textruta 16"/>
          <p:cNvSpPr txBox="1"/>
          <p:nvPr/>
        </p:nvSpPr>
        <p:spPr>
          <a:xfrm>
            <a:off x="5050976" y="3645024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Dornstång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5209737" y="3861048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Dragskiva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5253709" y="5517232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Dragskiva</a:t>
            </a:r>
          </a:p>
        </p:txBody>
      </p:sp>
    </p:spTree>
    <p:extLst>
      <p:ext uri="{BB962C8B-B14F-4D97-AF65-F5344CB8AC3E}">
        <p14:creationId xmlns:p14="http://schemas.microsoft.com/office/powerpoint/2010/main" val="3524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Svetsade rör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3743325" cy="267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3657600" cy="269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ruta 6"/>
          <p:cNvSpPr txBox="1"/>
          <p:nvPr/>
        </p:nvSpPr>
        <p:spPr>
          <a:xfrm>
            <a:off x="395536" y="1794302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smtClean="0"/>
              <a:t>Spiralsvetsade rör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4644008" y="1785819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err="1" smtClean="0"/>
              <a:t>Längssvetsade</a:t>
            </a:r>
            <a:r>
              <a:rPr lang="sv-SE" sz="1800" dirty="0" smtClean="0"/>
              <a:t> rör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6588224" y="2063085"/>
            <a:ext cx="8162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Elektroder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7236296" y="3789040"/>
            <a:ext cx="8435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Tryckrullar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2699792" y="4869160"/>
            <a:ext cx="33810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sz="1600" dirty="0" smtClean="0"/>
              <a:t>Elektrisk motståndssvetsning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sz="1600" dirty="0" smtClean="0"/>
              <a:t>Induktiv svetsning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sz="1600" dirty="0" smtClean="0"/>
              <a:t>Bågsvetsning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sz="1600" dirty="0" smtClean="0"/>
              <a:t>Lasersvetsning</a:t>
            </a:r>
          </a:p>
        </p:txBody>
      </p:sp>
    </p:spTree>
    <p:extLst>
      <p:ext uri="{BB962C8B-B14F-4D97-AF65-F5344CB8AC3E}">
        <p14:creationId xmlns:p14="http://schemas.microsoft.com/office/powerpoint/2010/main" val="33786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Tråddragning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8" y="908720"/>
            <a:ext cx="8305800" cy="1858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8" y="3140967"/>
            <a:ext cx="7848600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ruta 6"/>
          <p:cNvSpPr txBox="1"/>
          <p:nvPr/>
        </p:nvSpPr>
        <p:spPr>
          <a:xfrm>
            <a:off x="467544" y="2060848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Varmvalsad </a:t>
            </a:r>
            <a:br>
              <a:rPr lang="sv-SE" sz="1200" dirty="0" smtClean="0"/>
            </a:br>
            <a:r>
              <a:rPr lang="sv-SE" sz="1200" dirty="0" smtClean="0"/>
              <a:t>tråd Ø5.5-6.5</a:t>
            </a:r>
            <a:br>
              <a:rPr lang="sv-SE" sz="1200" dirty="0" smtClean="0"/>
            </a:br>
            <a:r>
              <a:rPr lang="sv-SE" sz="1200" dirty="0" smtClean="0"/>
              <a:t>alt. grövre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763688" y="2210874"/>
            <a:ext cx="75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Betning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843808" y="2210873"/>
            <a:ext cx="1009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Avhaspling</a:t>
            </a:r>
            <a:endParaRPr lang="sv-SE" sz="1200" dirty="0" smtClean="0"/>
          </a:p>
        </p:txBody>
      </p:sp>
      <p:sp>
        <p:nvSpPr>
          <p:cNvPr id="10" name="textruta 9"/>
          <p:cNvSpPr txBox="1"/>
          <p:nvPr/>
        </p:nvSpPr>
        <p:spPr>
          <a:xfrm>
            <a:off x="5436096" y="2224773"/>
            <a:ext cx="861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Dragning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7740352" y="2210872"/>
            <a:ext cx="1007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Påhaspling</a:t>
            </a:r>
            <a:endParaRPr lang="sv-SE" sz="1200" dirty="0" smtClean="0"/>
          </a:p>
        </p:txBody>
      </p:sp>
      <p:sp>
        <p:nvSpPr>
          <p:cNvPr id="12" name="textruta 11"/>
          <p:cNvSpPr txBox="1"/>
          <p:nvPr/>
        </p:nvSpPr>
        <p:spPr>
          <a:xfrm>
            <a:off x="6804248" y="3429000"/>
            <a:ext cx="1168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 smtClean="0"/>
              <a:t>Färdigdragen</a:t>
            </a:r>
            <a:br>
              <a:rPr lang="sv-SE" sz="1200" dirty="0" smtClean="0"/>
            </a:br>
            <a:r>
              <a:rPr lang="sv-SE" sz="1200" dirty="0" smtClean="0"/>
              <a:t>tråd</a:t>
            </a:r>
            <a:br>
              <a:rPr lang="sv-SE" sz="1200" dirty="0" smtClean="0"/>
            </a:br>
            <a:r>
              <a:rPr lang="sv-SE" sz="1200" dirty="0" smtClean="0"/>
              <a:t>Dimensioner</a:t>
            </a:r>
            <a:br>
              <a:rPr lang="sv-SE" sz="1200" dirty="0" smtClean="0"/>
            </a:br>
            <a:r>
              <a:rPr lang="sv-SE" sz="1200" dirty="0" smtClean="0"/>
              <a:t>0.01 – 10 mm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783209" y="4777768"/>
            <a:ext cx="1358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Efterbehandling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2163997" y="5236718"/>
            <a:ext cx="75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Betning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4499992" y="5236717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Glödgning</a:t>
            </a:r>
          </a:p>
        </p:txBody>
      </p:sp>
      <p:cxnSp>
        <p:nvCxnSpPr>
          <p:cNvPr id="18" name="Rak pil 17"/>
          <p:cNvCxnSpPr/>
          <p:nvPr/>
        </p:nvCxnSpPr>
        <p:spPr bwMode="auto">
          <a:xfrm>
            <a:off x="7388703" y="4259997"/>
            <a:ext cx="0" cy="51777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46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Tråddragningsprocessen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1423987"/>
            <a:ext cx="6457950" cy="431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ruta 5"/>
          <p:cNvSpPr txBox="1"/>
          <p:nvPr/>
        </p:nvSpPr>
        <p:spPr>
          <a:xfrm>
            <a:off x="2123728" y="4581128"/>
            <a:ext cx="2448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 smtClean="0"/>
              <a:t>F</a:t>
            </a:r>
            <a:r>
              <a:rPr lang="sv-SE" sz="1600" baseline="-25000" dirty="0" err="1" smtClean="0"/>
              <a:t>d</a:t>
            </a:r>
            <a:r>
              <a:rPr lang="sv-SE" sz="1600" dirty="0" smtClean="0"/>
              <a:t> = dragkraft</a:t>
            </a:r>
          </a:p>
          <a:p>
            <a:r>
              <a:rPr lang="sv-SE" sz="1600" dirty="0" smtClean="0"/>
              <a:t>A</a:t>
            </a:r>
            <a:r>
              <a:rPr lang="sv-SE" sz="1600" baseline="-25000" dirty="0" smtClean="0"/>
              <a:t>0</a:t>
            </a:r>
            <a:r>
              <a:rPr lang="sv-SE" sz="1600" dirty="0" smtClean="0"/>
              <a:t> = ingående trådarea</a:t>
            </a:r>
          </a:p>
          <a:p>
            <a:r>
              <a:rPr lang="sv-SE" sz="1600" dirty="0" smtClean="0"/>
              <a:t>A</a:t>
            </a:r>
            <a:r>
              <a:rPr lang="sv-SE" sz="1600" baseline="-25000" dirty="0" smtClean="0"/>
              <a:t>1</a:t>
            </a:r>
            <a:r>
              <a:rPr lang="sv-SE" sz="1600" dirty="0" smtClean="0"/>
              <a:t> = utgående trådarea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794828" y="4581128"/>
            <a:ext cx="1593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F</a:t>
            </a:r>
            <a:r>
              <a:rPr lang="sv-SE" sz="1600" baseline="-25000" dirty="0" smtClean="0"/>
              <a:t>µ</a:t>
            </a:r>
            <a:r>
              <a:rPr lang="sv-SE" sz="1600" dirty="0" smtClean="0"/>
              <a:t> = friktion</a:t>
            </a:r>
          </a:p>
          <a:p>
            <a:r>
              <a:rPr lang="el-GR" sz="1600" dirty="0" smtClean="0"/>
              <a:t>Α</a:t>
            </a:r>
            <a:r>
              <a:rPr lang="sv-SE" sz="1600" dirty="0" smtClean="0"/>
              <a:t> = dragvinkel</a:t>
            </a:r>
          </a:p>
        </p:txBody>
      </p:sp>
    </p:spTree>
    <p:extLst>
      <p:ext uri="{BB962C8B-B14F-4D97-AF65-F5344CB8AC3E}">
        <p14:creationId xmlns:p14="http://schemas.microsoft.com/office/powerpoint/2010/main" val="1725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Riktning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7" y="908720"/>
            <a:ext cx="2695575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2724150" cy="366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036" y="1074222"/>
            <a:ext cx="4690652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96952"/>
            <a:ext cx="4676775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ruta 7"/>
          <p:cNvSpPr txBox="1"/>
          <p:nvPr/>
        </p:nvSpPr>
        <p:spPr>
          <a:xfrm>
            <a:off x="323528" y="93020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 smtClean="0"/>
              <a:t>Värming</a:t>
            </a:r>
            <a:endParaRPr lang="sv-SE" sz="1600" dirty="0" smtClean="0"/>
          </a:p>
        </p:txBody>
      </p:sp>
      <p:sp>
        <p:nvSpPr>
          <p:cNvPr id="9" name="textruta 8"/>
          <p:cNvSpPr txBox="1"/>
          <p:nvPr/>
        </p:nvSpPr>
        <p:spPr>
          <a:xfrm>
            <a:off x="3815630" y="1074222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Sträckning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390854" y="4917446"/>
            <a:ext cx="938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Press-</a:t>
            </a:r>
            <a:br>
              <a:rPr lang="sv-SE" sz="1600" dirty="0" smtClean="0"/>
            </a:br>
            <a:r>
              <a:rPr lang="sv-SE" sz="1600" dirty="0" smtClean="0"/>
              <a:t>riktning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3815630" y="3018438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Rullriktning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3944482" y="3705211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Pressning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242124" y="3590745"/>
            <a:ext cx="750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Delning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5868144" y="4917446"/>
            <a:ext cx="1973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Förskjutning av rullaxlar</a:t>
            </a:r>
          </a:p>
        </p:txBody>
      </p:sp>
    </p:spTree>
    <p:extLst>
      <p:ext uri="{BB962C8B-B14F-4D97-AF65-F5344CB8AC3E}">
        <p14:creationId xmlns:p14="http://schemas.microsoft.com/office/powerpoint/2010/main" val="39990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sv-SE" dirty="0" smtClean="0"/>
              <a:t>Rullriktning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36712"/>
            <a:ext cx="2821310" cy="277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65824"/>
            <a:ext cx="2881817" cy="277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861048"/>
            <a:ext cx="4668147" cy="1942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ruta 8"/>
          <p:cNvSpPr txBox="1"/>
          <p:nvPr/>
        </p:nvSpPr>
        <p:spPr>
          <a:xfrm>
            <a:off x="1259631" y="865824"/>
            <a:ext cx="260520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sv-SE" sz="1600" dirty="0" smtClean="0"/>
              <a:t>Riktning i 2-valsars verk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4669049" y="880498"/>
            <a:ext cx="2803973" cy="3231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sv-SE" sz="1500" dirty="0" err="1" smtClean="0"/>
              <a:t>Riktpolering</a:t>
            </a:r>
            <a:r>
              <a:rPr lang="sv-SE" sz="1500" dirty="0" smtClean="0"/>
              <a:t> i 2-valsars verk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2252457" y="3888504"/>
            <a:ext cx="155363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sv-SE" sz="1600" dirty="0" smtClean="0"/>
              <a:t>5-valsars verk</a:t>
            </a:r>
          </a:p>
        </p:txBody>
      </p:sp>
    </p:spTree>
    <p:extLst>
      <p:ext uri="{BB962C8B-B14F-4D97-AF65-F5344CB8AC3E}">
        <p14:creationId xmlns:p14="http://schemas.microsoft.com/office/powerpoint/2010/main" val="316021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Värmebehandling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75981"/>
            <a:ext cx="4732421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ruta 5"/>
          <p:cNvSpPr txBox="1"/>
          <p:nvPr/>
        </p:nvSpPr>
        <p:spPr>
          <a:xfrm>
            <a:off x="2138194" y="1160898"/>
            <a:ext cx="1267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Temperatur, °C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792035" y="5301208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Kolhalt i viktprocent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2531049" y="510211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0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3667564" y="5127638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0,5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5063779" y="5122963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1,0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6002107" y="5122963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1,5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2250195" y="4672472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600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2173700" y="1437897"/>
            <a:ext cx="516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1100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2185683" y="208125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1000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2250195" y="274729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900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2250195" y="3440631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800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2250195" y="4025469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296077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Produkter - egenskaper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83" y="1196752"/>
            <a:ext cx="626506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ruta 5"/>
          <p:cNvSpPr txBox="1"/>
          <p:nvPr/>
        </p:nvSpPr>
        <p:spPr>
          <a:xfrm>
            <a:off x="1486369" y="1356683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Sammansättning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3328238" y="2570366"/>
            <a:ext cx="1343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Tillverknings-</a:t>
            </a:r>
            <a:br>
              <a:rPr lang="sv-SE" sz="1400" dirty="0" smtClean="0"/>
            </a:br>
            <a:r>
              <a:rPr lang="sv-SE" sz="1400" dirty="0" smtClean="0"/>
              <a:t>process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3055663" y="1967771"/>
            <a:ext cx="161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Legeringsämnen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6570962" y="3346989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Profiler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5230785" y="267808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Produkter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6607321" y="4118248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Stång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607320" y="4838328"/>
            <a:ext cx="562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Tråd</a:t>
            </a:r>
          </a:p>
        </p:txBody>
      </p:sp>
    </p:spTree>
    <p:extLst>
      <p:ext uri="{BB962C8B-B14F-4D97-AF65-F5344CB8AC3E}">
        <p14:creationId xmlns:p14="http://schemas.microsoft.com/office/powerpoint/2010/main" val="327860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Produkter med olika egenskaper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052736"/>
            <a:ext cx="5254863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ruta 5"/>
          <p:cNvSpPr txBox="1"/>
          <p:nvPr/>
        </p:nvSpPr>
        <p:spPr>
          <a:xfrm>
            <a:off x="539552" y="1556792"/>
            <a:ext cx="1941557" cy="3266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sz="2000" dirty="0" smtClean="0"/>
              <a:t>Dimension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sz="2000" dirty="0" smtClean="0"/>
              <a:t>Form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sz="2000" dirty="0" smtClean="0"/>
              <a:t>Ytor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sz="2000" dirty="0" smtClean="0"/>
              <a:t>Hållfasthet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sz="2000" dirty="0" smtClean="0"/>
              <a:t>Svetsbarhet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sz="2000" dirty="0" smtClean="0"/>
              <a:t>Hårdhet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sz="2000" dirty="0" smtClean="0"/>
              <a:t>Skärbarhet</a:t>
            </a:r>
          </a:p>
        </p:txBody>
      </p:sp>
    </p:spTree>
    <p:extLst>
      <p:ext uri="{BB962C8B-B14F-4D97-AF65-F5344CB8AC3E}">
        <p14:creationId xmlns:p14="http://schemas.microsoft.com/office/powerpoint/2010/main" val="27098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07448"/>
            <a:ext cx="7139345" cy="453432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Produktionsekonomi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6372200" y="3212976"/>
            <a:ext cx="1529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Produkter ton</a:t>
            </a:r>
          </a:p>
          <a:p>
            <a:r>
              <a:rPr lang="sv-SE" sz="1600" dirty="0" smtClean="0"/>
              <a:t>Försäljning kr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331640" y="1888376"/>
            <a:ext cx="13308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dirty="0" smtClean="0"/>
              <a:t>Tillförd </a:t>
            </a:r>
            <a:br>
              <a:rPr lang="sv-SE" sz="1400" dirty="0" smtClean="0"/>
            </a:br>
            <a:r>
              <a:rPr lang="sv-SE" sz="1400" dirty="0" smtClean="0"/>
              <a:t>arbetsmängd</a:t>
            </a:r>
          </a:p>
          <a:p>
            <a:r>
              <a:rPr lang="sv-SE" sz="1100" dirty="0" smtClean="0"/>
              <a:t>- mantimmar</a:t>
            </a:r>
            <a:br>
              <a:rPr lang="sv-SE" sz="1100" dirty="0" smtClean="0"/>
            </a:br>
            <a:r>
              <a:rPr lang="sv-SE" sz="1100" dirty="0" smtClean="0"/>
              <a:t>- lönekostnader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438240" y="2974449"/>
            <a:ext cx="111761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dirty="0" smtClean="0"/>
              <a:t>Energi</a:t>
            </a:r>
          </a:p>
          <a:p>
            <a:pPr algn="ctr"/>
            <a:r>
              <a:rPr lang="sv-SE" sz="1100" dirty="0" smtClean="0"/>
              <a:t>Olja   Gas    El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585626" y="3765318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dirty="0" smtClean="0"/>
              <a:t>Råvaror</a:t>
            </a:r>
          </a:p>
          <a:p>
            <a:pPr algn="ctr"/>
            <a:r>
              <a:rPr lang="sv-SE" sz="1400" dirty="0" smtClean="0"/>
              <a:t>Ämnen</a:t>
            </a:r>
            <a:endParaRPr lang="sv-SE" sz="1100" dirty="0" smtClean="0"/>
          </a:p>
        </p:txBody>
      </p:sp>
      <p:sp>
        <p:nvSpPr>
          <p:cNvPr id="10" name="textruta 9"/>
          <p:cNvSpPr txBox="1"/>
          <p:nvPr/>
        </p:nvSpPr>
        <p:spPr>
          <a:xfrm>
            <a:off x="1298781" y="4489956"/>
            <a:ext cx="139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dirty="0" smtClean="0"/>
              <a:t>Förbruknings-</a:t>
            </a:r>
            <a:br>
              <a:rPr lang="sv-SE" sz="1400" dirty="0" smtClean="0"/>
            </a:br>
            <a:r>
              <a:rPr lang="sv-SE" sz="1400" dirty="0" smtClean="0"/>
              <a:t>material</a:t>
            </a:r>
            <a:endParaRPr lang="sv-SE" sz="1100" dirty="0" smtClean="0"/>
          </a:p>
        </p:txBody>
      </p:sp>
      <p:sp>
        <p:nvSpPr>
          <p:cNvPr id="11" name="textruta 10"/>
          <p:cNvSpPr txBox="1"/>
          <p:nvPr/>
        </p:nvSpPr>
        <p:spPr>
          <a:xfrm>
            <a:off x="1323535" y="5289649"/>
            <a:ext cx="1386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dirty="0" smtClean="0"/>
              <a:t>Köpta tjänster</a:t>
            </a:r>
            <a:endParaRPr lang="sv-SE" sz="1100" dirty="0" smtClean="0"/>
          </a:p>
        </p:txBody>
      </p:sp>
      <p:sp>
        <p:nvSpPr>
          <p:cNvPr id="12" name="textruta 11"/>
          <p:cNvSpPr txBox="1"/>
          <p:nvPr/>
        </p:nvSpPr>
        <p:spPr>
          <a:xfrm>
            <a:off x="3059832" y="3036004"/>
            <a:ext cx="1996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Bundet kapital</a:t>
            </a:r>
            <a:br>
              <a:rPr lang="sv-SE" sz="1600" dirty="0" smtClean="0"/>
            </a:br>
            <a:r>
              <a:rPr lang="sv-SE" sz="1600" dirty="0" smtClean="0"/>
              <a:t>Processutrustning</a:t>
            </a:r>
            <a:br>
              <a:rPr lang="sv-SE" sz="1600" dirty="0" smtClean="0"/>
            </a:br>
            <a:r>
              <a:rPr lang="sv-SE" sz="1600" dirty="0" smtClean="0"/>
              <a:t>byggnader, lager</a:t>
            </a:r>
          </a:p>
        </p:txBody>
      </p:sp>
    </p:spTree>
    <p:extLst>
      <p:ext uri="{BB962C8B-B14F-4D97-AF65-F5344CB8AC3E}">
        <p14:creationId xmlns:p14="http://schemas.microsoft.com/office/powerpoint/2010/main" val="362925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Ämneskrav – Blooms, </a:t>
            </a:r>
            <a:r>
              <a:rPr lang="sv-SE" dirty="0" err="1" smtClean="0"/>
              <a:t>Billets</a:t>
            </a:r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96" y="1371600"/>
            <a:ext cx="7606408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608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Utbyte vid tillverkning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24744"/>
            <a:ext cx="4100110" cy="4419600"/>
          </a:xfrm>
        </p:spPr>
      </p:pic>
      <p:sp>
        <p:nvSpPr>
          <p:cNvPr id="6" name="textruta 5"/>
          <p:cNvSpPr txBox="1"/>
          <p:nvPr/>
        </p:nvSpPr>
        <p:spPr>
          <a:xfrm>
            <a:off x="5652120" y="1412776"/>
            <a:ext cx="27799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Exempel</a:t>
            </a:r>
          </a:p>
          <a:p>
            <a:r>
              <a:rPr lang="sv-SE" sz="1400" dirty="0" smtClean="0"/>
              <a:t>- Förlust vid ämnesslipning</a:t>
            </a:r>
          </a:p>
          <a:p>
            <a:r>
              <a:rPr lang="sv-SE" sz="1400" dirty="0" smtClean="0"/>
              <a:t>- Glödskal vid ämnesvärmning</a:t>
            </a:r>
          </a:p>
          <a:p>
            <a:r>
              <a:rPr lang="sv-SE" sz="1400" dirty="0" smtClean="0"/>
              <a:t>- Förlust vid betning</a:t>
            </a:r>
          </a:p>
          <a:p>
            <a:r>
              <a:rPr lang="sv-SE" sz="1400" dirty="0" smtClean="0"/>
              <a:t>- Ändklipp i valsverk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364088" y="2924944"/>
            <a:ext cx="2534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Exempel</a:t>
            </a:r>
          </a:p>
          <a:p>
            <a:r>
              <a:rPr lang="sv-SE" sz="1400" dirty="0" smtClean="0"/>
              <a:t>- Mekaniska egenskaper</a:t>
            </a:r>
          </a:p>
          <a:p>
            <a:r>
              <a:rPr lang="sv-SE" sz="1400" dirty="0" smtClean="0"/>
              <a:t>- </a:t>
            </a:r>
            <a:r>
              <a:rPr lang="sv-SE" sz="1400" dirty="0" err="1" smtClean="0"/>
              <a:t>Ytfel</a:t>
            </a:r>
            <a:r>
              <a:rPr lang="sv-SE" sz="1400" dirty="0" smtClean="0"/>
              <a:t>, kassation vid syning</a:t>
            </a:r>
          </a:p>
          <a:p>
            <a:r>
              <a:rPr lang="sv-SE" sz="1400" dirty="0" smtClean="0"/>
              <a:t>- Dimensionsfel</a:t>
            </a:r>
          </a:p>
          <a:p>
            <a:r>
              <a:rPr lang="sv-SE" sz="1400" dirty="0" smtClean="0"/>
              <a:t>- Formfel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4535379" y="4581128"/>
            <a:ext cx="3493005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sv-SE" sz="1600" dirty="0" smtClean="0"/>
          </a:p>
          <a:p>
            <a:r>
              <a:rPr lang="sv-SE" sz="1600" dirty="0" smtClean="0"/>
              <a:t>Utbyte =                             * 100%</a:t>
            </a:r>
          </a:p>
          <a:p>
            <a:endParaRPr lang="sv-SE" sz="1600" dirty="0" smtClean="0"/>
          </a:p>
        </p:txBody>
      </p:sp>
      <p:sp>
        <p:nvSpPr>
          <p:cNvPr id="9" name="textruta 8"/>
          <p:cNvSpPr txBox="1"/>
          <p:nvPr/>
        </p:nvSpPr>
        <p:spPr>
          <a:xfrm>
            <a:off x="5489122" y="4971365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insatsämnen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5440363" y="4652840"/>
            <a:ext cx="1601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prima material</a:t>
            </a:r>
          </a:p>
        </p:txBody>
      </p:sp>
      <p:cxnSp>
        <p:nvCxnSpPr>
          <p:cNvPr id="12" name="Rak 11"/>
          <p:cNvCxnSpPr/>
          <p:nvPr/>
        </p:nvCxnSpPr>
        <p:spPr bwMode="auto">
          <a:xfrm>
            <a:off x="5652120" y="4996626"/>
            <a:ext cx="1275216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367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2776273" cy="218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23851"/>
            <a:ext cx="2747854" cy="217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Processimulering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1259632" y="1133900"/>
            <a:ext cx="29466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/>
              <a:t>Program för analys av </a:t>
            </a:r>
            <a:br>
              <a:rPr lang="sv-SE" sz="2000" dirty="0" smtClean="0"/>
            </a:br>
            <a:r>
              <a:rPr lang="sv-SE" sz="2000" dirty="0" smtClean="0"/>
              <a:t>stång, tråd och profil-</a:t>
            </a:r>
            <a:br>
              <a:rPr lang="sv-SE" sz="2000" dirty="0" smtClean="0"/>
            </a:br>
            <a:r>
              <a:rPr lang="sv-SE" sz="2000" dirty="0" smtClean="0"/>
              <a:t>valsning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427984" y="980013"/>
            <a:ext cx="21645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4000" indent="-34290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sv-SE" sz="2000" dirty="0" smtClean="0"/>
              <a:t>Temperaturer</a:t>
            </a:r>
          </a:p>
          <a:p>
            <a:pPr marL="144000" indent="-34290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sv-SE" sz="2000" dirty="0" smtClean="0"/>
              <a:t>Stickschema</a:t>
            </a:r>
          </a:p>
          <a:p>
            <a:pPr marL="144000" indent="-34290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sv-SE" sz="2000" dirty="0" smtClean="0"/>
              <a:t>Deformation</a:t>
            </a:r>
          </a:p>
          <a:p>
            <a:pPr marL="144000" indent="-34290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sv-SE" sz="2000" dirty="0" smtClean="0"/>
              <a:t>Form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220072" y="2476549"/>
            <a:ext cx="3722494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Med FEM kan bl.a. följande studeras</a:t>
            </a:r>
            <a:br>
              <a:rPr lang="sv-SE" sz="1600" dirty="0" smtClean="0"/>
            </a:br>
            <a:r>
              <a:rPr lang="sv-SE" sz="1600" dirty="0" smtClean="0"/>
              <a:t>vid olika bearbetningsprocesser:</a:t>
            </a:r>
          </a:p>
          <a:p>
            <a:endParaRPr lang="sv-SE" sz="1600" dirty="0" smtClean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1400" dirty="0" smtClean="0"/>
              <a:t>Bredning, deformation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1400" dirty="0" smtClean="0"/>
              <a:t>Form, t.ex. rakhet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1400" dirty="0" smtClean="0"/>
              <a:t>Temperaturfördelning vid bearbetning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1400" dirty="0" smtClean="0">
                <a:solidFill>
                  <a:srgbClr val="C00000"/>
                </a:solidFill>
              </a:rPr>
              <a:t>Spänning och töjning under och </a:t>
            </a:r>
            <a:br>
              <a:rPr lang="sv-SE" sz="1400" dirty="0" smtClean="0">
                <a:solidFill>
                  <a:srgbClr val="C00000"/>
                </a:solidFill>
              </a:rPr>
            </a:br>
            <a:r>
              <a:rPr lang="sv-SE" sz="1400" dirty="0" smtClean="0">
                <a:solidFill>
                  <a:srgbClr val="C00000"/>
                </a:solidFill>
              </a:rPr>
              <a:t>efter bearbetning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1400" dirty="0" smtClean="0"/>
              <a:t>Vals- och smideskrafter, moment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1400" dirty="0" smtClean="0"/>
              <a:t>Restspänningar hos produkten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1400" dirty="0" smtClean="0"/>
              <a:t>Inre och yttre defekter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1400" dirty="0" smtClean="0"/>
              <a:t>Inflytande av yttre spänningar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1400" dirty="0" smtClean="0"/>
              <a:t>Materialegenskaper</a:t>
            </a:r>
          </a:p>
        </p:txBody>
      </p:sp>
      <p:cxnSp>
        <p:nvCxnSpPr>
          <p:cNvPr id="4" name="Rak pil 3"/>
          <p:cNvCxnSpPr/>
          <p:nvPr/>
        </p:nvCxnSpPr>
        <p:spPr bwMode="auto">
          <a:xfrm flipH="1">
            <a:off x="4903974" y="4149080"/>
            <a:ext cx="606293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652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Processtyrning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5070286" cy="4419600"/>
          </a:xfrm>
        </p:spPr>
      </p:pic>
      <p:sp>
        <p:nvSpPr>
          <p:cNvPr id="6" name="textruta 5"/>
          <p:cNvSpPr txBox="1"/>
          <p:nvPr/>
        </p:nvSpPr>
        <p:spPr>
          <a:xfrm>
            <a:off x="6690185" y="1531531"/>
            <a:ext cx="1920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Order, fakturering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725019" y="2634285"/>
            <a:ext cx="2190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Produktionsstyrning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690185" y="3717031"/>
            <a:ext cx="2497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Bränsleoptimering</a:t>
            </a:r>
            <a:br>
              <a:rPr lang="sv-SE" sz="1600" dirty="0" smtClean="0"/>
            </a:br>
            <a:r>
              <a:rPr lang="sv-SE" sz="1600" dirty="0" smtClean="0"/>
              <a:t>Stickschemagenerering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6704619" y="4681207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Brännarreglering</a:t>
            </a:r>
            <a:br>
              <a:rPr lang="sv-SE" sz="1600" dirty="0" smtClean="0"/>
            </a:br>
            <a:r>
              <a:rPr lang="sv-SE" sz="1600" dirty="0" smtClean="0"/>
              <a:t>Rullbana</a:t>
            </a:r>
          </a:p>
        </p:txBody>
      </p:sp>
      <p:sp>
        <p:nvSpPr>
          <p:cNvPr id="10" name="Vänster 9"/>
          <p:cNvSpPr/>
          <p:nvPr/>
        </p:nvSpPr>
        <p:spPr bwMode="auto">
          <a:xfrm>
            <a:off x="6228184" y="1531531"/>
            <a:ext cx="432048" cy="338554"/>
          </a:xfrm>
          <a:prstGeom prst="lef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Vänster 10"/>
          <p:cNvSpPr/>
          <p:nvPr/>
        </p:nvSpPr>
        <p:spPr bwMode="auto">
          <a:xfrm>
            <a:off x="6228184" y="2639528"/>
            <a:ext cx="432048" cy="338554"/>
          </a:xfrm>
          <a:prstGeom prst="lef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Vänster 11"/>
          <p:cNvSpPr/>
          <p:nvPr/>
        </p:nvSpPr>
        <p:spPr bwMode="auto">
          <a:xfrm>
            <a:off x="6228184" y="3840142"/>
            <a:ext cx="432048" cy="338554"/>
          </a:xfrm>
          <a:prstGeom prst="lef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Vänster 12"/>
          <p:cNvSpPr/>
          <p:nvPr/>
        </p:nvSpPr>
        <p:spPr bwMode="auto">
          <a:xfrm>
            <a:off x="6228184" y="4804317"/>
            <a:ext cx="432048" cy="338554"/>
          </a:xfrm>
          <a:prstGeom prst="lef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Ämnesbehandling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277225" cy="4067175"/>
          </a:xfrm>
        </p:spPr>
      </p:pic>
      <p:sp>
        <p:nvSpPr>
          <p:cNvPr id="5" name="textruta 4"/>
          <p:cNvSpPr txBox="1"/>
          <p:nvPr/>
        </p:nvSpPr>
        <p:spPr>
          <a:xfrm>
            <a:off x="755576" y="1124744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dirty="0" smtClean="0"/>
              <a:t>Stränggjutna ämnen</a:t>
            </a:r>
          </a:p>
          <a:p>
            <a:pPr algn="ctr"/>
            <a:r>
              <a:rPr lang="sv-SE" sz="1600" dirty="0" smtClean="0"/>
              <a:t>Göt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3851920" y="1135875"/>
            <a:ext cx="1814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Ytkonditionering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444208" y="875710"/>
            <a:ext cx="2188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Behandlande ämnen</a:t>
            </a:r>
          </a:p>
          <a:p>
            <a:r>
              <a:rPr lang="sv-SE" sz="1600" dirty="0" smtClean="0"/>
              <a:t>Felfria ämnen för </a:t>
            </a:r>
          </a:p>
          <a:p>
            <a:r>
              <a:rPr lang="sv-SE" sz="1600" dirty="0" smtClean="0"/>
              <a:t>vidare bearbetning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58861" y="3789040"/>
            <a:ext cx="2664296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Ytdefekter: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sz="1600" dirty="0" smtClean="0"/>
              <a:t>Kantsprickor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sz="1600" dirty="0" smtClean="0"/>
              <a:t>Längsgående sprickor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sz="1600" dirty="0" err="1" smtClean="0"/>
              <a:t>Slagger</a:t>
            </a:r>
            <a:endParaRPr lang="sv-SE" sz="16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sz="1600" dirty="0" smtClean="0"/>
              <a:t>Ytoxider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sz="1600" dirty="0" smtClean="0"/>
              <a:t>Oscillationsmärken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sz="1600" dirty="0" smtClean="0"/>
              <a:t>Porositer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3398879" y="3457534"/>
            <a:ext cx="27210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Avverkning av materialets</a:t>
            </a:r>
            <a:br>
              <a:rPr lang="sv-SE" sz="1600" dirty="0" smtClean="0"/>
            </a:br>
            <a:r>
              <a:rPr lang="sv-SE" sz="1600" dirty="0" smtClean="0"/>
              <a:t>ytskikt till rätt ytfinhet</a:t>
            </a:r>
            <a:br>
              <a:rPr lang="sv-SE" sz="1600" dirty="0" smtClean="0"/>
            </a:br>
            <a:r>
              <a:rPr lang="sv-SE" sz="1600" dirty="0" smtClean="0"/>
              <a:t>och totalt lägsta kostnad</a:t>
            </a:r>
          </a:p>
          <a:p>
            <a:endParaRPr lang="sv-SE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1600" dirty="0" smtClean="0"/>
              <a:t>Ämnesslipning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1600" dirty="0" smtClean="0"/>
              <a:t>Gashyvling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1600" dirty="0" smtClean="0"/>
              <a:t>Svarvning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6804248" y="1706707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 smtClean="0"/>
              <a:t>Billets</a:t>
            </a:r>
            <a:endParaRPr lang="sv-SE" sz="1600" dirty="0" smtClean="0"/>
          </a:p>
        </p:txBody>
      </p:sp>
      <p:sp>
        <p:nvSpPr>
          <p:cNvPr id="12" name="textruta 11"/>
          <p:cNvSpPr txBox="1"/>
          <p:nvPr/>
        </p:nvSpPr>
        <p:spPr>
          <a:xfrm>
            <a:off x="6721445" y="2564904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Blooms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490904" y="3619763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 smtClean="0"/>
              <a:t>Slabs</a:t>
            </a:r>
            <a:endParaRPr lang="sv-SE" sz="1600" dirty="0" smtClean="0"/>
          </a:p>
        </p:txBody>
      </p:sp>
      <p:sp>
        <p:nvSpPr>
          <p:cNvPr id="14" name="textruta 13"/>
          <p:cNvSpPr txBox="1"/>
          <p:nvPr/>
        </p:nvSpPr>
        <p:spPr>
          <a:xfrm>
            <a:off x="6643304" y="4941168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Stång</a:t>
            </a:r>
          </a:p>
        </p:txBody>
      </p:sp>
    </p:spTree>
    <p:extLst>
      <p:ext uri="{BB962C8B-B14F-4D97-AF65-F5344CB8AC3E}">
        <p14:creationId xmlns:p14="http://schemas.microsoft.com/office/powerpoint/2010/main" val="259946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Ämnesslipning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3800475" cy="3086100"/>
          </a:xfrm>
          <a:prstGeom prst="rect">
            <a:avLst/>
          </a:prstGeom>
          <a:ln w="127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075" y="992485"/>
            <a:ext cx="2124075" cy="3876675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6125592" y="1865511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Helslipning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092152" y="3256578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Fläckslipning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6066924" y="4745831"/>
            <a:ext cx="21595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Varmslipning ex.</a:t>
            </a:r>
            <a:br>
              <a:rPr lang="sv-SE" sz="1600" dirty="0" smtClean="0"/>
            </a:br>
            <a:r>
              <a:rPr lang="sv-SE" sz="1600" dirty="0" smtClean="0"/>
              <a:t>sprickkänsliga stål</a:t>
            </a:r>
          </a:p>
          <a:p>
            <a:endParaRPr lang="sv-SE" sz="1600" dirty="0"/>
          </a:p>
          <a:p>
            <a:r>
              <a:rPr lang="sv-SE" sz="1600" dirty="0"/>
              <a:t>Kallslipning normalt</a:t>
            </a:r>
          </a:p>
          <a:p>
            <a:endParaRPr lang="sv-SE" sz="1600" dirty="0" smtClean="0"/>
          </a:p>
        </p:txBody>
      </p:sp>
      <p:sp>
        <p:nvSpPr>
          <p:cNvPr id="11" name="textruta 10"/>
          <p:cNvSpPr txBox="1"/>
          <p:nvPr/>
        </p:nvSpPr>
        <p:spPr>
          <a:xfrm>
            <a:off x="1043608" y="4869160"/>
            <a:ext cx="22910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V</a:t>
            </a:r>
            <a:r>
              <a:rPr lang="sv-SE" sz="1600" baseline="-25000" dirty="0" smtClean="0"/>
              <a:t>s</a:t>
            </a:r>
            <a:r>
              <a:rPr lang="sv-SE" sz="1600" dirty="0" smtClean="0"/>
              <a:t> = Periferihastighet</a:t>
            </a:r>
          </a:p>
          <a:p>
            <a:r>
              <a:rPr lang="sv-SE" sz="1600" dirty="0" err="1" smtClean="0"/>
              <a:t>V</a:t>
            </a:r>
            <a:r>
              <a:rPr lang="sv-SE" sz="1600" baseline="-25000" dirty="0" err="1" smtClean="0"/>
              <a:t>t</a:t>
            </a:r>
            <a:r>
              <a:rPr lang="sv-SE" sz="1600" dirty="0" smtClean="0"/>
              <a:t> = Bordhastighet</a:t>
            </a:r>
          </a:p>
          <a:p>
            <a:r>
              <a:rPr lang="sv-SE" sz="1600" dirty="0" smtClean="0"/>
              <a:t>S</a:t>
            </a:r>
            <a:r>
              <a:rPr lang="sv-SE" sz="1600" baseline="-25000" dirty="0" smtClean="0"/>
              <a:t>b</a:t>
            </a:r>
            <a:r>
              <a:rPr lang="sv-SE" sz="1600" dirty="0" smtClean="0"/>
              <a:t> = Tvärmatning</a:t>
            </a:r>
          </a:p>
          <a:p>
            <a:r>
              <a:rPr lang="sv-SE" sz="1600" dirty="0" smtClean="0"/>
              <a:t>F = Anliggningskraft</a:t>
            </a:r>
          </a:p>
        </p:txBody>
      </p:sp>
    </p:spTree>
    <p:extLst>
      <p:ext uri="{BB962C8B-B14F-4D97-AF65-F5344CB8AC3E}">
        <p14:creationId xmlns:p14="http://schemas.microsoft.com/office/powerpoint/2010/main" val="17340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44" y="904281"/>
            <a:ext cx="4141940" cy="5000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Värmning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4" y="1510133"/>
            <a:ext cx="3390900" cy="3543300"/>
          </a:xfrm>
        </p:spPr>
      </p:pic>
      <p:grpSp>
        <p:nvGrpSpPr>
          <p:cNvPr id="21" name="Grupp 20"/>
          <p:cNvGrpSpPr/>
          <p:nvPr/>
        </p:nvGrpSpPr>
        <p:grpSpPr>
          <a:xfrm>
            <a:off x="286044" y="904281"/>
            <a:ext cx="3843721" cy="5000754"/>
            <a:chOff x="805440" y="924925"/>
            <a:chExt cx="3843721" cy="5000754"/>
          </a:xfrm>
        </p:grpSpPr>
        <p:cxnSp>
          <p:nvCxnSpPr>
            <p:cNvPr id="7" name="Rak pil 6"/>
            <p:cNvCxnSpPr/>
            <p:nvPr/>
          </p:nvCxnSpPr>
          <p:spPr bwMode="auto">
            <a:xfrm flipV="1">
              <a:off x="1345177" y="1238728"/>
              <a:ext cx="0" cy="396044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Rak pil 7"/>
            <p:cNvCxnSpPr/>
            <p:nvPr/>
          </p:nvCxnSpPr>
          <p:spPr bwMode="auto">
            <a:xfrm>
              <a:off x="1345177" y="5204066"/>
              <a:ext cx="3303984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ruta 9"/>
            <p:cNvSpPr txBox="1"/>
            <p:nvPr/>
          </p:nvSpPr>
          <p:spPr>
            <a:xfrm>
              <a:off x="805440" y="924925"/>
              <a:ext cx="6639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Kraft</a:t>
              </a:r>
            </a:p>
          </p:txBody>
        </p:sp>
        <p:sp>
          <p:nvSpPr>
            <p:cNvPr id="11" name="textruta 10"/>
            <p:cNvSpPr txBox="1"/>
            <p:nvPr/>
          </p:nvSpPr>
          <p:spPr>
            <a:xfrm>
              <a:off x="2209273" y="5248571"/>
              <a:ext cx="13933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Deformation</a:t>
              </a:r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1283959" y="5587125"/>
              <a:ext cx="27302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/>
                <a:t>ἐ</a:t>
              </a:r>
              <a:r>
                <a:rPr lang="sv-SE" sz="1600" dirty="0" smtClean="0"/>
                <a:t> = deformationshastighet</a:t>
              </a:r>
            </a:p>
          </p:txBody>
        </p:sp>
        <p:sp>
          <p:nvSpPr>
            <p:cNvPr id="15" name="textruta 14"/>
            <p:cNvSpPr txBox="1"/>
            <p:nvPr/>
          </p:nvSpPr>
          <p:spPr>
            <a:xfrm>
              <a:off x="2046737" y="4335072"/>
              <a:ext cx="8691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1200°C</a:t>
              </a:r>
            </a:p>
          </p:txBody>
        </p:sp>
        <p:sp>
          <p:nvSpPr>
            <p:cNvPr id="16" name="textruta 15"/>
            <p:cNvSpPr txBox="1"/>
            <p:nvPr/>
          </p:nvSpPr>
          <p:spPr>
            <a:xfrm>
              <a:off x="2425297" y="3903024"/>
              <a:ext cx="8691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1000°C</a:t>
              </a:r>
            </a:p>
          </p:txBody>
        </p:sp>
        <p:sp>
          <p:nvSpPr>
            <p:cNvPr id="17" name="textruta 16"/>
            <p:cNvSpPr txBox="1"/>
            <p:nvPr/>
          </p:nvSpPr>
          <p:spPr>
            <a:xfrm>
              <a:off x="1839789" y="2102824"/>
              <a:ext cx="64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20°C</a:t>
              </a:r>
            </a:p>
          </p:txBody>
        </p:sp>
        <p:sp>
          <p:nvSpPr>
            <p:cNvPr id="18" name="textruta 17"/>
            <p:cNvSpPr txBox="1"/>
            <p:nvPr/>
          </p:nvSpPr>
          <p:spPr>
            <a:xfrm>
              <a:off x="2514173" y="1530777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/>
                <a:t>ἐ</a:t>
              </a:r>
              <a:r>
                <a:rPr lang="sv-SE" sz="1200" dirty="0" smtClean="0"/>
                <a:t> = 30</a:t>
              </a:r>
            </a:p>
            <a:p>
              <a:r>
                <a:rPr lang="sv-SE" sz="1200" dirty="0" smtClean="0"/>
                <a:t>ἐ = 0,2</a:t>
              </a:r>
            </a:p>
          </p:txBody>
        </p:sp>
        <p:sp>
          <p:nvSpPr>
            <p:cNvPr id="19" name="textruta 18"/>
            <p:cNvSpPr txBox="1"/>
            <p:nvPr/>
          </p:nvSpPr>
          <p:spPr>
            <a:xfrm>
              <a:off x="3937465" y="3915509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/>
                <a:t>ἐ</a:t>
              </a:r>
              <a:r>
                <a:rPr lang="sv-SE" sz="1200" dirty="0" smtClean="0"/>
                <a:t> = 30</a:t>
              </a:r>
            </a:p>
            <a:p>
              <a:r>
                <a:rPr lang="sv-SE" sz="1200" dirty="0" smtClean="0"/>
                <a:t>ἐ = 0,2</a:t>
              </a:r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4001227" y="4399273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/>
                <a:t>ἐ</a:t>
              </a:r>
              <a:r>
                <a:rPr lang="sv-SE" sz="1200" dirty="0" smtClean="0"/>
                <a:t> = 30</a:t>
              </a:r>
            </a:p>
            <a:p>
              <a:r>
                <a:rPr lang="sv-SE" sz="1200" dirty="0" smtClean="0"/>
                <a:t>ἐ = 0,2</a:t>
              </a:r>
            </a:p>
          </p:txBody>
        </p:sp>
      </p:grpSp>
      <p:pic>
        <p:nvPicPr>
          <p:cNvPr id="23" name="Bildobjekt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407" y="1544772"/>
            <a:ext cx="3515527" cy="4056981"/>
          </a:xfrm>
          <a:prstGeom prst="rect">
            <a:avLst/>
          </a:prstGeom>
        </p:spPr>
      </p:pic>
      <p:cxnSp>
        <p:nvCxnSpPr>
          <p:cNvPr id="24" name="Rak pil 23"/>
          <p:cNvCxnSpPr/>
          <p:nvPr/>
        </p:nvCxnSpPr>
        <p:spPr bwMode="auto">
          <a:xfrm flipV="1">
            <a:off x="5434921" y="1741830"/>
            <a:ext cx="0" cy="231783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ruta 24"/>
          <p:cNvSpPr txBox="1"/>
          <p:nvPr/>
        </p:nvSpPr>
        <p:spPr>
          <a:xfrm>
            <a:off x="5183089" y="1424984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%P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6840171" y="1544772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Korngräns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7831719" y="2990079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Före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7837099" y="3721114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Efter</a:t>
            </a:r>
          </a:p>
        </p:txBody>
      </p:sp>
      <p:sp>
        <p:nvSpPr>
          <p:cNvPr id="29" name="textruta 28"/>
          <p:cNvSpPr txBox="1"/>
          <p:nvPr/>
        </p:nvSpPr>
        <p:spPr>
          <a:xfrm>
            <a:off x="5425535" y="912123"/>
            <a:ext cx="2465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Utjämning av </a:t>
            </a:r>
            <a:r>
              <a:rPr lang="sv-SE" sz="1600" dirty="0" err="1" smtClean="0"/>
              <a:t>segringar</a:t>
            </a:r>
            <a:endParaRPr lang="sv-SE" sz="1600" dirty="0" smtClean="0"/>
          </a:p>
        </p:txBody>
      </p:sp>
      <p:sp>
        <p:nvSpPr>
          <p:cNvPr id="30" name="textruta 29"/>
          <p:cNvSpPr txBox="1"/>
          <p:nvPr/>
        </p:nvSpPr>
        <p:spPr>
          <a:xfrm>
            <a:off x="5269960" y="4234242"/>
            <a:ext cx="2876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Upplösning av utskiljningar</a:t>
            </a:r>
          </a:p>
        </p:txBody>
      </p:sp>
    </p:spTree>
    <p:extLst>
      <p:ext uri="{BB962C8B-B14F-4D97-AF65-F5344CB8AC3E}">
        <p14:creationId xmlns:p14="http://schemas.microsoft.com/office/powerpoint/2010/main" val="18855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Värmningsprinciper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1115616" y="1069859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smtClean="0"/>
              <a:t>Förbränning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5940152" y="1069859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smtClean="0"/>
              <a:t>Induktiv värmning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3499914" y="1069859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smtClean="0"/>
              <a:t>Elugn - motstånd</a:t>
            </a:r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22" y="1483975"/>
            <a:ext cx="2362200" cy="380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188" y="1455400"/>
            <a:ext cx="2381250" cy="384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31" y="1474450"/>
            <a:ext cx="23622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ruta 15"/>
          <p:cNvSpPr txBox="1"/>
          <p:nvPr/>
        </p:nvSpPr>
        <p:spPr>
          <a:xfrm>
            <a:off x="6471903" y="1953245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El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6202712" y="3118306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Strålning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7150753" y="3402823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Konvektion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6723847" y="3986453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solidFill>
                  <a:schemeClr val="bg1"/>
                </a:solidFill>
              </a:rPr>
              <a:t>Ledning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4097267" y="4023367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solidFill>
                  <a:schemeClr val="bg1"/>
                </a:solidFill>
              </a:rPr>
              <a:t>Ledning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3576132" y="3000873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Strålning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3326041" y="1910322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El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680037" y="3300173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Konvektion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1893428" y="3009764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Strålning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1454044" y="4021878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solidFill>
                  <a:schemeClr val="bg1"/>
                </a:solidFill>
              </a:rPr>
              <a:t>Ledning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829319" y="1956488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Gas</a:t>
            </a:r>
          </a:p>
          <a:p>
            <a:r>
              <a:rPr lang="sv-SE" sz="1400" dirty="0" smtClean="0"/>
              <a:t>Olja</a:t>
            </a:r>
          </a:p>
        </p:txBody>
      </p:sp>
    </p:spTree>
    <p:extLst>
      <p:ext uri="{BB962C8B-B14F-4D97-AF65-F5344CB8AC3E}">
        <p14:creationId xmlns:p14="http://schemas.microsoft.com/office/powerpoint/2010/main" val="55250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Glödskalsrensning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395536" y="1086738"/>
            <a:ext cx="4029075" cy="2276475"/>
            <a:chOff x="-108520" y="1412776"/>
            <a:chExt cx="4029075" cy="2276475"/>
          </a:xfrm>
          <a:effectLst/>
        </p:grpSpPr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520" y="1412776"/>
              <a:ext cx="4029075" cy="22764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ruta 6"/>
            <p:cNvSpPr txBox="1"/>
            <p:nvPr/>
          </p:nvSpPr>
          <p:spPr>
            <a:xfrm>
              <a:off x="899592" y="1988840"/>
              <a:ext cx="80009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Vatten</a:t>
              </a:r>
            </a:p>
          </p:txBody>
        </p:sp>
        <p:cxnSp>
          <p:nvCxnSpPr>
            <p:cNvPr id="9" name="Rak pil 8"/>
            <p:cNvCxnSpPr/>
            <p:nvPr/>
          </p:nvCxnSpPr>
          <p:spPr bwMode="auto">
            <a:xfrm flipH="1">
              <a:off x="539552" y="2158117"/>
              <a:ext cx="360040" cy="0"/>
            </a:xfrm>
            <a:prstGeom prst="straightConnector1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ruta 9"/>
            <p:cNvSpPr txBox="1"/>
            <p:nvPr/>
          </p:nvSpPr>
          <p:spPr>
            <a:xfrm>
              <a:off x="2868664" y="2381736"/>
              <a:ext cx="105189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Glödskal</a:t>
              </a:r>
            </a:p>
          </p:txBody>
        </p:sp>
        <p:sp>
          <p:nvSpPr>
            <p:cNvPr id="11" name="textruta 10"/>
            <p:cNvSpPr txBox="1"/>
            <p:nvPr/>
          </p:nvSpPr>
          <p:spPr>
            <a:xfrm>
              <a:off x="2914630" y="3085963"/>
              <a:ext cx="56137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Stål</a:t>
              </a:r>
            </a:p>
          </p:txBody>
        </p:sp>
        <p:cxnSp>
          <p:nvCxnSpPr>
            <p:cNvPr id="13" name="Rak pil 12"/>
            <p:cNvCxnSpPr>
              <a:stCxn id="10" idx="1"/>
            </p:cNvCxnSpPr>
            <p:nvPr/>
          </p:nvCxnSpPr>
          <p:spPr bwMode="auto">
            <a:xfrm flipH="1">
              <a:off x="2627784" y="2551013"/>
              <a:ext cx="240880" cy="0"/>
            </a:xfrm>
            <a:prstGeom prst="straightConnector1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Rak pil 14"/>
            <p:cNvCxnSpPr>
              <a:stCxn id="11" idx="1"/>
            </p:cNvCxnSpPr>
            <p:nvPr/>
          </p:nvCxnSpPr>
          <p:spPr bwMode="auto">
            <a:xfrm flipH="1">
              <a:off x="2627784" y="3255240"/>
              <a:ext cx="286846" cy="0"/>
            </a:xfrm>
            <a:prstGeom prst="straightConnector1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Grupp 30"/>
          <p:cNvGrpSpPr/>
          <p:nvPr/>
        </p:nvGrpSpPr>
        <p:grpSpPr>
          <a:xfrm>
            <a:off x="4128957" y="2741293"/>
            <a:ext cx="4644972" cy="2886496"/>
            <a:chOff x="4128957" y="2741293"/>
            <a:chExt cx="4644972" cy="2886496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957" y="2741293"/>
              <a:ext cx="4629826" cy="28864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1" name="Rak pil 20"/>
            <p:cNvCxnSpPr/>
            <p:nvPr/>
          </p:nvCxnSpPr>
          <p:spPr bwMode="auto">
            <a:xfrm>
              <a:off x="5724128" y="3098479"/>
              <a:ext cx="864096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Rak pil 26"/>
            <p:cNvCxnSpPr/>
            <p:nvPr/>
          </p:nvCxnSpPr>
          <p:spPr bwMode="auto">
            <a:xfrm flipH="1">
              <a:off x="5436096" y="4735784"/>
              <a:ext cx="559619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Rak pil 22"/>
            <p:cNvCxnSpPr/>
            <p:nvPr/>
          </p:nvCxnSpPr>
          <p:spPr bwMode="auto">
            <a:xfrm>
              <a:off x="7956376" y="3501008"/>
              <a:ext cx="0" cy="187220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ruta 23"/>
            <p:cNvSpPr txBox="1"/>
            <p:nvPr/>
          </p:nvSpPr>
          <p:spPr>
            <a:xfrm>
              <a:off x="7840258" y="4195239"/>
              <a:ext cx="332142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H</a:t>
              </a:r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558650" y="4437112"/>
              <a:ext cx="314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v-SE" sz="1600" dirty="0" smtClean="0">
                  <a:sym typeface="Symbol"/>
                </a:rPr>
                <a:t></a:t>
              </a:r>
              <a:endParaRPr lang="sv-SE" sz="1600" dirty="0" smtClean="0"/>
            </a:p>
          </p:txBody>
        </p:sp>
        <p:sp>
          <p:nvSpPr>
            <p:cNvPr id="28" name="textruta 27"/>
            <p:cNvSpPr txBox="1"/>
            <p:nvPr/>
          </p:nvSpPr>
          <p:spPr>
            <a:xfrm>
              <a:off x="8020197" y="5203939"/>
              <a:ext cx="75373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Ämne</a:t>
              </a:r>
            </a:p>
          </p:txBody>
        </p:sp>
        <p:sp>
          <p:nvSpPr>
            <p:cNvPr id="19" name="textruta 18"/>
            <p:cNvSpPr txBox="1"/>
            <p:nvPr/>
          </p:nvSpPr>
          <p:spPr>
            <a:xfrm>
              <a:off x="5995715" y="2929202"/>
              <a:ext cx="320922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E</a:t>
              </a:r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4283968" y="4178938"/>
              <a:ext cx="92672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Träffyta</a:t>
              </a:r>
            </a:p>
          </p:txBody>
        </p:sp>
        <p:sp>
          <p:nvSpPr>
            <p:cNvPr id="30" name="textruta 29"/>
            <p:cNvSpPr txBox="1"/>
            <p:nvPr/>
          </p:nvSpPr>
          <p:spPr>
            <a:xfrm>
              <a:off x="6948263" y="3835787"/>
              <a:ext cx="76495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Dysor</a:t>
              </a:r>
            </a:p>
          </p:txBody>
        </p:sp>
      </p:grpSp>
      <p:sp>
        <p:nvSpPr>
          <p:cNvPr id="22" name="textruta 21"/>
          <p:cNvSpPr txBox="1"/>
          <p:nvPr/>
        </p:nvSpPr>
        <p:spPr>
          <a:xfrm>
            <a:off x="4770320" y="3331731"/>
            <a:ext cx="88075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sz="1600" dirty="0" smtClean="0"/>
              <a:t>TRYCK</a:t>
            </a:r>
          </a:p>
        </p:txBody>
      </p:sp>
    </p:spTree>
    <p:extLst>
      <p:ext uri="{BB962C8B-B14F-4D97-AF65-F5344CB8AC3E}">
        <p14:creationId xmlns:p14="http://schemas.microsoft.com/office/powerpoint/2010/main" val="36136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kohmall">
  <a:themeElements>
    <a:clrScheme name="">
      <a:dk1>
        <a:srgbClr val="000000"/>
      </a:dk1>
      <a:lt1>
        <a:srgbClr val="FFFFFF"/>
      </a:lt1>
      <a:dk2>
        <a:srgbClr val="333399"/>
      </a:dk2>
      <a:lt2>
        <a:srgbClr val="808080"/>
      </a:lt2>
      <a:accent1>
        <a:srgbClr val="A50021"/>
      </a:accent1>
      <a:accent2>
        <a:srgbClr val="333399"/>
      </a:accent2>
      <a:accent3>
        <a:srgbClr val="FFFFFF"/>
      </a:accent3>
      <a:accent4>
        <a:srgbClr val="000000"/>
      </a:accent4>
      <a:accent5>
        <a:srgbClr val="CFAAAB"/>
      </a:accent5>
      <a:accent6>
        <a:srgbClr val="2D2D8A"/>
      </a:accent6>
      <a:hlink>
        <a:srgbClr val="3333FF"/>
      </a:hlink>
      <a:folHlink>
        <a:srgbClr val="3333FF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dirty="0" smtClean="0"/>
        </a:defPPr>
      </a:lstStyle>
    </a:tx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jkohmall</Template>
  <TotalTime>11562</TotalTime>
  <Words>745</Words>
  <Application>Microsoft Office PowerPoint</Application>
  <PresentationFormat>Bildspel på skärmen (4:3)</PresentationFormat>
  <Paragraphs>452</Paragraphs>
  <Slides>42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42</vt:i4>
      </vt:variant>
    </vt:vector>
  </HeadingPairs>
  <TitlesOfParts>
    <vt:vector size="47" baseType="lpstr">
      <vt:lpstr>Arial</vt:lpstr>
      <vt:lpstr>Symbol</vt:lpstr>
      <vt:lpstr>Times New Roman</vt:lpstr>
      <vt:lpstr>Wingdings</vt:lpstr>
      <vt:lpstr>jkohmall</vt:lpstr>
      <vt:lpstr>Bearbetning Långa Produkter</vt:lpstr>
      <vt:lpstr>Varför bearbetning ?</vt:lpstr>
      <vt:lpstr>Ämnesframställning</vt:lpstr>
      <vt:lpstr>Ämneskrav – Blooms, Billets </vt:lpstr>
      <vt:lpstr>Ämnesbehandling</vt:lpstr>
      <vt:lpstr>Ämnesslipning</vt:lpstr>
      <vt:lpstr>Värmning</vt:lpstr>
      <vt:lpstr>Värmningsprinciper</vt:lpstr>
      <vt:lpstr>Glödskalsrensning</vt:lpstr>
      <vt:lpstr>Värmning – inverkan på ämnet</vt:lpstr>
      <vt:lpstr>Bearbetning</vt:lpstr>
      <vt:lpstr>Varmvalsning - Kallvalsning</vt:lpstr>
      <vt:lpstr>Duktilitet - Bearbetbarhet</vt:lpstr>
      <vt:lpstr>Valsning - principer</vt:lpstr>
      <vt:lpstr>Valsverk - layouter</vt:lpstr>
      <vt:lpstr>Valsverk - indelning</vt:lpstr>
      <vt:lpstr>Olika valsverkstyper</vt:lpstr>
      <vt:lpstr>Vals och valspar - uppbyggnad</vt:lpstr>
      <vt:lpstr>Valsverk - utrustning</vt:lpstr>
      <vt:lpstr>Spårserier</vt:lpstr>
      <vt:lpstr>Valsningsterminologi</vt:lpstr>
      <vt:lpstr>Spårfyllnad</vt:lpstr>
      <vt:lpstr>Dimensionsmätning</vt:lpstr>
      <vt:lpstr>Valsade produkter</vt:lpstr>
      <vt:lpstr>Valsslitage</vt:lpstr>
      <vt:lpstr>Smide</vt:lpstr>
      <vt:lpstr>Smidesmetoder</vt:lpstr>
      <vt:lpstr>Smidesparametrar</vt:lpstr>
      <vt:lpstr>Varmbearbetning av rör</vt:lpstr>
      <vt:lpstr>Kallbearbetning av rör</vt:lpstr>
      <vt:lpstr>Svetsade rör</vt:lpstr>
      <vt:lpstr>Tråddragning</vt:lpstr>
      <vt:lpstr>Tråddragningsprocessen</vt:lpstr>
      <vt:lpstr>Riktning</vt:lpstr>
      <vt:lpstr>Rullriktning</vt:lpstr>
      <vt:lpstr>Värmebehandling</vt:lpstr>
      <vt:lpstr>Produkter - egenskaper</vt:lpstr>
      <vt:lpstr>Produkter med olika egenskaper</vt:lpstr>
      <vt:lpstr>Produktionsekonomi</vt:lpstr>
      <vt:lpstr>Utbyte vid tillverkning</vt:lpstr>
      <vt:lpstr>Processimulering</vt:lpstr>
      <vt:lpstr>Processtyrning</vt:lpstr>
    </vt:vector>
  </TitlesOfParts>
  <Company>Svenskt Naringsliv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Bearbetning Långa Produkter</dc:title>
  <dc:creator>Pettersson, Rachel</dc:creator>
  <cp:lastModifiedBy>Pettersson, Rachel</cp:lastModifiedBy>
  <cp:revision>98</cp:revision>
  <dcterms:created xsi:type="dcterms:W3CDTF">2014-10-21T18:21:57Z</dcterms:created>
  <dcterms:modified xsi:type="dcterms:W3CDTF">2015-07-22T05:58:48Z</dcterms:modified>
</cp:coreProperties>
</file>