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8"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Lst>
  <p:sldSz cx="12195175"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orient="horz" pos="4133" userDrawn="1">
          <p15:clr>
            <a:srgbClr val="A4A3A4"/>
          </p15:clr>
        </p15:guide>
        <p15:guide id="3" orient="horz" pos="232" userDrawn="1">
          <p15:clr>
            <a:srgbClr val="A4A3A4"/>
          </p15:clr>
        </p15:guide>
        <p15:guide id="4" orient="horz" pos="618" userDrawn="1">
          <p15:clr>
            <a:srgbClr val="A4A3A4"/>
          </p15:clr>
        </p15:guide>
        <p15:guide id="5" orient="horz" pos="3770" userDrawn="1">
          <p15:clr>
            <a:srgbClr val="A4A3A4"/>
          </p15:clr>
        </p15:guide>
        <p15:guide id="6" pos="3841">
          <p15:clr>
            <a:srgbClr val="A4A3A4"/>
          </p15:clr>
        </p15:guide>
        <p15:guide id="7" pos="7476">
          <p15:clr>
            <a:srgbClr val="A4A3A4"/>
          </p15:clr>
        </p15:guide>
        <p15:guide id="8" pos="212" userDrawn="1">
          <p15:clr>
            <a:srgbClr val="A4A3A4"/>
          </p15:clr>
        </p15:guide>
        <p15:guide id="9" pos="41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45"/>
  </p:normalViewPr>
  <p:slideViewPr>
    <p:cSldViewPr snapToGrid="0" showGuides="1">
      <p:cViewPr varScale="1">
        <p:scale>
          <a:sx n="64" d="100"/>
          <a:sy n="64" d="100"/>
        </p:scale>
        <p:origin x="488" y="24"/>
      </p:cViewPr>
      <p:guideLst>
        <p:guide orient="horz" pos="2092"/>
        <p:guide orient="horz" pos="4133"/>
        <p:guide orient="horz" pos="232"/>
        <p:guide orient="horz" pos="618"/>
        <p:guide orient="horz" pos="3770"/>
        <p:guide pos="3841"/>
        <p:guide pos="7476"/>
        <p:guide pos="212"/>
        <p:guide pos="41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6C409F-77E3-48B1-A554-F049B5FE6619}" type="datetimeFigureOut">
              <a:rPr lang="sv-SE" smtClean="0"/>
              <a:t>2020-03-24</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7B59B6-F875-4C61-A35A-FDFD16BB875F}" type="slidenum">
              <a:rPr lang="sv-SE" smtClean="0"/>
              <a:t>‹#›</a:t>
            </a:fld>
            <a:endParaRPr lang="sv-SE"/>
          </a:p>
        </p:txBody>
      </p:sp>
    </p:spTree>
    <p:extLst>
      <p:ext uri="{BB962C8B-B14F-4D97-AF65-F5344CB8AC3E}">
        <p14:creationId xmlns:p14="http://schemas.microsoft.com/office/powerpoint/2010/main" val="13209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12195175" cy="6858000"/>
          </a:xfrm>
          <a:solidFill>
            <a:schemeClr val="accent2"/>
          </a:solidFill>
        </p:spPr>
        <p:txBody>
          <a:bodyPr tIns="1620000"/>
          <a:lstStyle>
            <a:lvl1pPr marL="0" indent="0" algn="ctr">
              <a:buFontTx/>
              <a:buNone/>
              <a:defRPr sz="1400"/>
            </a:lvl1pPr>
          </a:lstStyle>
          <a:p>
            <a:r>
              <a:rPr lang="sv-SE"/>
              <a:t>Klicka på ikonen för att lägga till en bild</a:t>
            </a:r>
          </a:p>
        </p:txBody>
      </p:sp>
      <p:sp>
        <p:nvSpPr>
          <p:cNvPr id="2" name="Rubrik 1"/>
          <p:cNvSpPr>
            <a:spLocks noGrp="1"/>
          </p:cNvSpPr>
          <p:nvPr>
            <p:ph type="ctrTitle"/>
          </p:nvPr>
        </p:nvSpPr>
        <p:spPr>
          <a:xfrm>
            <a:off x="262790" y="110808"/>
            <a:ext cx="10365899" cy="1470025"/>
          </a:xfrm>
        </p:spPr>
        <p:txBody>
          <a:bodyPr/>
          <a:lstStyle>
            <a:lvl1pPr>
              <a:lnSpc>
                <a:spcPct val="100000"/>
              </a:lnSpc>
              <a:defRPr sz="6000">
                <a:solidFill>
                  <a:schemeClr val="bg1"/>
                </a:solidFill>
              </a:defRPr>
            </a:lvl1pPr>
          </a:lstStyle>
          <a:p>
            <a:r>
              <a:rPr lang="sv-SE"/>
              <a:t>Klicka här för att ändra mall för rubrikformat</a:t>
            </a:r>
            <a:endParaRPr lang="sv-SE" dirty="0"/>
          </a:p>
        </p:txBody>
      </p:sp>
      <p:sp>
        <p:nvSpPr>
          <p:cNvPr id="3" name="Underrubrik 2"/>
          <p:cNvSpPr>
            <a:spLocks noGrp="1"/>
          </p:cNvSpPr>
          <p:nvPr>
            <p:ph type="subTitle" idx="1"/>
          </p:nvPr>
        </p:nvSpPr>
        <p:spPr>
          <a:xfrm>
            <a:off x="263025" y="2747606"/>
            <a:ext cx="5730369" cy="1255227"/>
          </a:xfrm>
        </p:spPr>
        <p:txBody>
          <a:bodyPr/>
          <a:lstStyle>
            <a:lvl1pPr marL="0" indent="0" algn="l">
              <a:lnSpc>
                <a:spcPct val="100000"/>
              </a:lnSpc>
              <a:buNone/>
              <a:defRPr sz="25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18" name="Platshållare för text 4"/>
          <p:cNvSpPr>
            <a:spLocks noGrp="1"/>
          </p:cNvSpPr>
          <p:nvPr>
            <p:ph type="body" sz="quarter" idx="18" hasCustomPrompt="1"/>
          </p:nvPr>
        </p:nvSpPr>
        <p:spPr>
          <a:xfrm>
            <a:off x="294009" y="6298236"/>
            <a:ext cx="1839592" cy="235184"/>
          </a:xfrm>
          <a:blipFill>
            <a:blip r:embed="rId2"/>
            <a:stretch>
              <a:fillRect/>
            </a:stretch>
          </a:blipFill>
        </p:spPr>
        <p:txBody>
          <a:bodyPr/>
          <a:lstStyle>
            <a:lvl1pPr marL="0" indent="0">
              <a:buFontTx/>
              <a:buNone/>
              <a:defRPr sz="100">
                <a:solidFill>
                  <a:schemeClr val="bg1"/>
                </a:solidFill>
              </a:defRPr>
            </a:lvl1pPr>
          </a:lstStyle>
          <a:p>
            <a:pPr lvl="0"/>
            <a:r>
              <a:rPr lang="sv-SE"/>
              <a:t>,</a:t>
            </a:r>
          </a:p>
        </p:txBody>
      </p:sp>
      <p:sp>
        <p:nvSpPr>
          <p:cNvPr id="9" name="Platshållare för text 8"/>
          <p:cNvSpPr>
            <a:spLocks noGrp="1"/>
          </p:cNvSpPr>
          <p:nvPr>
            <p:ph type="body" sz="quarter" idx="20" hasCustomPrompt="1"/>
          </p:nvPr>
        </p:nvSpPr>
        <p:spPr>
          <a:xfrm>
            <a:off x="6634163" y="5751993"/>
            <a:ext cx="5233987" cy="854140"/>
          </a:xfrm>
        </p:spPr>
        <p:txBody>
          <a:bodyPr anchor="b" anchorCtr="0"/>
          <a:lstStyle>
            <a:lvl1pPr marL="0" indent="0" algn="r">
              <a:buFontTx/>
              <a:buNone/>
              <a:defRPr sz="2500">
                <a:solidFill>
                  <a:schemeClr val="bg1"/>
                </a:solidFill>
              </a:defRPr>
            </a:lvl1pPr>
          </a:lstStyle>
          <a:p>
            <a:r>
              <a:rPr lang="sv-SE" dirty="0"/>
              <a:t>Stål formar en bättre framtid</a:t>
            </a:r>
          </a:p>
        </p:txBody>
      </p:sp>
    </p:spTree>
    <p:extLst>
      <p:ext uri="{BB962C8B-B14F-4D97-AF65-F5344CB8AC3E}">
        <p14:creationId xmlns:p14="http://schemas.microsoft.com/office/powerpoint/2010/main" val="2687207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jus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1" y="0"/>
            <a:ext cx="12195175" cy="6858000"/>
          </a:xfrm>
          <a:solidFill>
            <a:schemeClr val="accent2"/>
          </a:solidFill>
        </p:spPr>
        <p:txBody>
          <a:bodyPr tIns="1872000"/>
          <a:lstStyle>
            <a:lvl1pPr marL="0" indent="0" algn="ctr">
              <a:buFontTx/>
              <a:buNone/>
              <a:defRPr/>
            </a:lvl1pPr>
          </a:lstStyle>
          <a:p>
            <a:r>
              <a:rPr lang="sv-SE"/>
              <a:t>Klicka på ikonen för att lägga till en bild</a:t>
            </a:r>
          </a:p>
        </p:txBody>
      </p:sp>
      <p:sp>
        <p:nvSpPr>
          <p:cNvPr id="4" name="Platshållare för text 4"/>
          <p:cNvSpPr>
            <a:spLocks noGrp="1"/>
          </p:cNvSpPr>
          <p:nvPr>
            <p:ph type="body" sz="quarter" idx="18" hasCustomPrompt="1"/>
          </p:nvPr>
        </p:nvSpPr>
        <p:spPr>
          <a:xfrm>
            <a:off x="294009" y="6298236"/>
            <a:ext cx="1839592" cy="235184"/>
          </a:xfrm>
          <a:blipFill>
            <a:blip r:embed="rId2"/>
            <a:stretch>
              <a:fillRect/>
            </a:stretch>
          </a:blipFill>
        </p:spPr>
        <p:txBody>
          <a:bodyPr/>
          <a:lstStyle>
            <a:lvl1pPr marL="0" indent="0">
              <a:buFontTx/>
              <a:buNone/>
              <a:defRPr sz="100">
                <a:solidFill>
                  <a:schemeClr val="bg1"/>
                </a:solidFill>
              </a:defRPr>
            </a:lvl1pPr>
          </a:lstStyle>
          <a:p>
            <a:pPr lvl="0"/>
            <a:r>
              <a:rPr lang="sv-SE"/>
              <a:t>,</a:t>
            </a:r>
          </a:p>
        </p:txBody>
      </p:sp>
    </p:spTree>
    <p:extLst>
      <p:ext uri="{BB962C8B-B14F-4D97-AF65-F5344CB8AC3E}">
        <p14:creationId xmlns:p14="http://schemas.microsoft.com/office/powerpoint/2010/main" val="1816749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390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brödtext, 1 bild höger">
    <p:spTree>
      <p:nvGrpSpPr>
        <p:cNvPr id="1" name=""/>
        <p:cNvGrpSpPr/>
        <p:nvPr/>
      </p:nvGrpSpPr>
      <p:grpSpPr>
        <a:xfrm>
          <a:off x="0" y="0"/>
          <a:ext cx="0" cy="0"/>
          <a:chOff x="0" y="0"/>
          <a:chExt cx="0" cy="0"/>
        </a:xfrm>
      </p:grpSpPr>
      <p:sp>
        <p:nvSpPr>
          <p:cNvPr id="2" name="Rubrik 1"/>
          <p:cNvSpPr>
            <a:spLocks noGrp="1"/>
          </p:cNvSpPr>
          <p:nvPr>
            <p:ph type="title"/>
          </p:nvPr>
        </p:nvSpPr>
        <p:spPr>
          <a:xfrm>
            <a:off x="322598" y="253966"/>
            <a:ext cx="6238539" cy="512315"/>
          </a:xfrm>
        </p:spPr>
        <p:txBody>
          <a:bodyPr/>
          <a:lstStyle>
            <a:lvl1pPr>
              <a:lnSpc>
                <a:spcPct val="100000"/>
              </a:lnSpc>
              <a:defRPr sz="2500" b="1"/>
            </a:lvl1pPr>
          </a:lstStyle>
          <a:p>
            <a:r>
              <a:rPr lang="sv-SE"/>
              <a:t>Klicka här för att ändra mall för rubrikformat</a:t>
            </a:r>
          </a:p>
        </p:txBody>
      </p:sp>
      <p:sp>
        <p:nvSpPr>
          <p:cNvPr id="3" name="Platshållare för innehåll 2"/>
          <p:cNvSpPr>
            <a:spLocks noGrp="1"/>
          </p:cNvSpPr>
          <p:nvPr>
            <p:ph idx="1"/>
          </p:nvPr>
        </p:nvSpPr>
        <p:spPr>
          <a:xfrm>
            <a:off x="322594" y="1246188"/>
            <a:ext cx="6238544" cy="4765675"/>
          </a:xfrm>
        </p:spPr>
        <p:txBody>
          <a:bodyPr/>
          <a:lstStyle>
            <a:lvl1pPr marL="0" indent="0">
              <a:lnSpc>
                <a:spcPct val="100000"/>
              </a:lnSpc>
              <a:buFontTx/>
              <a:buNone/>
              <a:defRPr sz="2500"/>
            </a:lvl1pPr>
          </a:lstStyle>
          <a:p>
            <a:pPr lvl="0"/>
            <a:r>
              <a:rPr lang="sv-SE"/>
              <a:t>Redigera format för bakgrundstext</a:t>
            </a:r>
          </a:p>
        </p:txBody>
      </p:sp>
      <p:sp>
        <p:nvSpPr>
          <p:cNvPr id="9" name="Platshållare för bild 8"/>
          <p:cNvSpPr>
            <a:spLocks noGrp="1"/>
          </p:cNvSpPr>
          <p:nvPr>
            <p:ph type="pic" sz="quarter" idx="13"/>
          </p:nvPr>
        </p:nvSpPr>
        <p:spPr>
          <a:xfrm>
            <a:off x="7075488" y="320675"/>
            <a:ext cx="4792662" cy="5678909"/>
          </a:xfrm>
        </p:spPr>
        <p:txBody>
          <a:bodyPr tIns="1692000"/>
          <a:lstStyle>
            <a:lvl1pPr marL="0" indent="0" algn="ctr">
              <a:buFontTx/>
              <a:buNone/>
              <a:defRPr/>
            </a:lvl1pPr>
          </a:lstStyle>
          <a:p>
            <a:r>
              <a:rPr lang="sv-SE"/>
              <a:t>Klicka på ikonen för att lägga till en bild</a:t>
            </a:r>
          </a:p>
        </p:txBody>
      </p:sp>
    </p:spTree>
    <p:extLst>
      <p:ext uri="{BB962C8B-B14F-4D97-AF65-F5344CB8AC3E}">
        <p14:creationId xmlns:p14="http://schemas.microsoft.com/office/powerpoint/2010/main" val="1583810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brik, punktlista, diagram 1, grå">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7075487" y="331788"/>
            <a:ext cx="4792663" cy="5680075"/>
          </a:xfrm>
          <a:solidFill>
            <a:schemeClr val="bg1"/>
          </a:solidFill>
        </p:spPr>
        <p:txBody>
          <a:bodyPr tIns="1728000"/>
          <a:lstStyle>
            <a:lvl1pPr marL="0" indent="0" algn="ctr">
              <a:buFontTx/>
              <a:buNone/>
              <a:defRPr/>
            </a:lvl1pPr>
          </a:lstStyle>
          <a:p>
            <a:r>
              <a:rPr lang="sv-SE"/>
              <a:t>Klicka på ikonen för att lägga till ett diagram</a:t>
            </a:r>
          </a:p>
        </p:txBody>
      </p:sp>
      <p:sp>
        <p:nvSpPr>
          <p:cNvPr id="7" name="Rubrik 1"/>
          <p:cNvSpPr>
            <a:spLocks noGrp="1"/>
          </p:cNvSpPr>
          <p:nvPr>
            <p:ph type="title"/>
          </p:nvPr>
        </p:nvSpPr>
        <p:spPr>
          <a:xfrm>
            <a:off x="322597" y="253966"/>
            <a:ext cx="6238127" cy="512315"/>
          </a:xfrm>
        </p:spPr>
        <p:txBody>
          <a:bodyPr/>
          <a:lstStyle>
            <a:lvl1pPr>
              <a:lnSpc>
                <a:spcPct val="100000"/>
              </a:lnSpc>
              <a:defRPr sz="2500" b="1"/>
            </a:lvl1pPr>
          </a:lstStyle>
          <a:p>
            <a:r>
              <a:rPr lang="sv-SE"/>
              <a:t>Klicka här för att ändra mall för rubrikformat</a:t>
            </a:r>
          </a:p>
        </p:txBody>
      </p:sp>
      <p:sp>
        <p:nvSpPr>
          <p:cNvPr id="12" name="Platshållare för text 3"/>
          <p:cNvSpPr>
            <a:spLocks noGrp="1"/>
          </p:cNvSpPr>
          <p:nvPr>
            <p:ph type="body" sz="quarter" idx="15"/>
          </p:nvPr>
        </p:nvSpPr>
        <p:spPr>
          <a:xfrm>
            <a:off x="307974" y="1246188"/>
            <a:ext cx="6253163" cy="4765675"/>
          </a:xfrm>
        </p:spPr>
        <p:txBody>
          <a:bodyPr/>
          <a:lstStyle>
            <a:lvl1pPr>
              <a:defRPr sz="2500"/>
            </a:lvl1pPr>
            <a:lvl2pPr>
              <a:defRPr sz="2000"/>
            </a:lvl2pPr>
            <a:lvl3pPr>
              <a:defRPr sz="1800"/>
            </a:lvl3pPr>
            <a:lvl4pPr>
              <a:defRPr sz="1600"/>
            </a:lvl4pPr>
            <a:lvl5pPr>
              <a:defRPr sz="16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70952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brödtext, 2 bilder höger">
    <p:spTree>
      <p:nvGrpSpPr>
        <p:cNvPr id="1" name=""/>
        <p:cNvGrpSpPr/>
        <p:nvPr/>
      </p:nvGrpSpPr>
      <p:grpSpPr>
        <a:xfrm>
          <a:off x="0" y="0"/>
          <a:ext cx="0" cy="0"/>
          <a:chOff x="0" y="0"/>
          <a:chExt cx="0" cy="0"/>
        </a:xfrm>
      </p:grpSpPr>
      <p:sp>
        <p:nvSpPr>
          <p:cNvPr id="5" name="Rubrik 1"/>
          <p:cNvSpPr>
            <a:spLocks noGrp="1"/>
          </p:cNvSpPr>
          <p:nvPr>
            <p:ph type="title"/>
          </p:nvPr>
        </p:nvSpPr>
        <p:spPr>
          <a:xfrm>
            <a:off x="322598" y="253966"/>
            <a:ext cx="6238539" cy="512315"/>
          </a:xfrm>
        </p:spPr>
        <p:txBody>
          <a:bodyPr/>
          <a:lstStyle>
            <a:lvl1pPr>
              <a:lnSpc>
                <a:spcPct val="100000"/>
              </a:lnSpc>
              <a:defRPr sz="2500" b="1"/>
            </a:lvl1pPr>
          </a:lstStyle>
          <a:p>
            <a:r>
              <a:rPr lang="sv-SE"/>
              <a:t>Klicka här för att ändra mall för rubrikformat</a:t>
            </a:r>
          </a:p>
        </p:txBody>
      </p:sp>
      <p:sp>
        <p:nvSpPr>
          <p:cNvPr id="7" name="Platshållare för innehåll 2"/>
          <p:cNvSpPr>
            <a:spLocks noGrp="1"/>
          </p:cNvSpPr>
          <p:nvPr>
            <p:ph idx="1"/>
          </p:nvPr>
        </p:nvSpPr>
        <p:spPr>
          <a:xfrm>
            <a:off x="322594" y="1246188"/>
            <a:ext cx="6238544" cy="4765675"/>
          </a:xfrm>
        </p:spPr>
        <p:txBody>
          <a:bodyPr/>
          <a:lstStyle>
            <a:lvl1pPr marL="0" indent="0">
              <a:lnSpc>
                <a:spcPct val="100000"/>
              </a:lnSpc>
              <a:buFontTx/>
              <a:buNone/>
              <a:defRPr sz="2500"/>
            </a:lvl1pPr>
          </a:lstStyle>
          <a:p>
            <a:pPr lvl="0"/>
            <a:r>
              <a:rPr lang="sv-SE"/>
              <a:t>Redigera format för bakgrundstext</a:t>
            </a:r>
          </a:p>
        </p:txBody>
      </p:sp>
      <p:sp>
        <p:nvSpPr>
          <p:cNvPr id="8" name="Platshållare för bild 4"/>
          <p:cNvSpPr>
            <a:spLocks noGrp="1"/>
          </p:cNvSpPr>
          <p:nvPr>
            <p:ph type="pic" sz="quarter" idx="14"/>
          </p:nvPr>
        </p:nvSpPr>
        <p:spPr>
          <a:xfrm>
            <a:off x="7075488" y="331789"/>
            <a:ext cx="4792811" cy="2747313"/>
          </a:xfrm>
        </p:spPr>
        <p:txBody>
          <a:bodyPr tIns="1872000"/>
          <a:lstStyle>
            <a:lvl1pPr marL="0" indent="0" algn="ctr">
              <a:buFontTx/>
              <a:buNone/>
              <a:defRPr sz="1400"/>
            </a:lvl1pPr>
          </a:lstStyle>
          <a:p>
            <a:r>
              <a:rPr lang="sv-SE"/>
              <a:t>Klicka på ikonen för att lägga till en bild</a:t>
            </a:r>
          </a:p>
        </p:txBody>
      </p:sp>
      <p:sp>
        <p:nvSpPr>
          <p:cNvPr id="9" name="Platshållare för bild 4"/>
          <p:cNvSpPr>
            <a:spLocks noGrp="1"/>
          </p:cNvSpPr>
          <p:nvPr>
            <p:ph type="pic" sz="quarter" idx="15"/>
          </p:nvPr>
        </p:nvSpPr>
        <p:spPr>
          <a:xfrm>
            <a:off x="7075488" y="3240969"/>
            <a:ext cx="4792811" cy="2747313"/>
          </a:xfrm>
        </p:spPr>
        <p:txBody>
          <a:bodyPr tIns="1872000"/>
          <a:lstStyle>
            <a:lvl1pPr marL="0" indent="0" algn="ctr">
              <a:buFontTx/>
              <a:buNone/>
              <a:defRPr sz="1400"/>
            </a:lvl1pPr>
          </a:lstStyle>
          <a:p>
            <a:r>
              <a:rPr lang="sv-SE"/>
              <a:t>Klicka på ikonen för att lägga till en bild</a:t>
            </a:r>
          </a:p>
        </p:txBody>
      </p:sp>
    </p:spTree>
    <p:extLst>
      <p:ext uri="{BB962C8B-B14F-4D97-AF65-F5344CB8AC3E}">
        <p14:creationId xmlns:p14="http://schemas.microsoft.com/office/powerpoint/2010/main" val="2321037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stor bild">
    <p:spTree>
      <p:nvGrpSpPr>
        <p:cNvPr id="1" name=""/>
        <p:cNvGrpSpPr/>
        <p:nvPr/>
      </p:nvGrpSpPr>
      <p:grpSpPr>
        <a:xfrm>
          <a:off x="0" y="0"/>
          <a:ext cx="0" cy="0"/>
          <a:chOff x="0" y="0"/>
          <a:chExt cx="0" cy="0"/>
        </a:xfrm>
      </p:grpSpPr>
      <p:sp>
        <p:nvSpPr>
          <p:cNvPr id="9" name="Platshållare för bild 4"/>
          <p:cNvSpPr>
            <a:spLocks noGrp="1"/>
          </p:cNvSpPr>
          <p:nvPr>
            <p:ph type="pic" sz="quarter" idx="13"/>
          </p:nvPr>
        </p:nvSpPr>
        <p:spPr>
          <a:xfrm>
            <a:off x="326571" y="331788"/>
            <a:ext cx="11541579" cy="5680075"/>
          </a:xfrm>
        </p:spPr>
        <p:txBody>
          <a:bodyPr tIns="1872000"/>
          <a:lstStyle>
            <a:lvl1pPr marL="0" indent="0" algn="ctr">
              <a:buFontTx/>
              <a:buNone/>
              <a:defRPr/>
            </a:lvl1pPr>
          </a:lstStyle>
          <a:p>
            <a:r>
              <a:rPr lang="sv-SE"/>
              <a:t>Klicka på ikonen för att lägga till en bild</a:t>
            </a:r>
          </a:p>
        </p:txBody>
      </p:sp>
    </p:spTree>
    <p:extLst>
      <p:ext uri="{BB962C8B-B14F-4D97-AF65-F5344CB8AC3E}">
        <p14:creationId xmlns:p14="http://schemas.microsoft.com/office/powerpoint/2010/main" val="1100541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bilder">
    <p:spTree>
      <p:nvGrpSpPr>
        <p:cNvPr id="1" name=""/>
        <p:cNvGrpSpPr/>
        <p:nvPr/>
      </p:nvGrpSpPr>
      <p:grpSpPr>
        <a:xfrm>
          <a:off x="0" y="0"/>
          <a:ext cx="0" cy="0"/>
          <a:chOff x="0" y="0"/>
          <a:chExt cx="0" cy="0"/>
        </a:xfrm>
      </p:grpSpPr>
      <p:sp>
        <p:nvSpPr>
          <p:cNvPr id="5" name="Platshållare för bild 4"/>
          <p:cNvSpPr>
            <a:spLocks noGrp="1"/>
          </p:cNvSpPr>
          <p:nvPr>
            <p:ph type="pic" sz="quarter" idx="14"/>
          </p:nvPr>
        </p:nvSpPr>
        <p:spPr>
          <a:xfrm>
            <a:off x="6176865" y="331789"/>
            <a:ext cx="5691435" cy="5680074"/>
          </a:xfrm>
        </p:spPr>
        <p:txBody>
          <a:bodyPr tIns="1872000"/>
          <a:lstStyle>
            <a:lvl1pPr marL="0" indent="0" algn="ctr">
              <a:buFontTx/>
              <a:buNone/>
              <a:defRPr sz="1400"/>
            </a:lvl1pPr>
          </a:lstStyle>
          <a:p>
            <a:r>
              <a:rPr lang="sv-SE"/>
              <a:t>Klicka på ikonen för att lägga till en bild</a:t>
            </a:r>
          </a:p>
        </p:txBody>
      </p:sp>
      <p:sp>
        <p:nvSpPr>
          <p:cNvPr id="6" name="Platshållare för bild 4"/>
          <p:cNvSpPr>
            <a:spLocks noGrp="1"/>
          </p:cNvSpPr>
          <p:nvPr>
            <p:ph type="pic" sz="quarter" idx="16"/>
          </p:nvPr>
        </p:nvSpPr>
        <p:spPr>
          <a:xfrm>
            <a:off x="327616" y="331789"/>
            <a:ext cx="5691435" cy="5680074"/>
          </a:xfrm>
        </p:spPr>
        <p:txBody>
          <a:bodyPr tIns="1872000"/>
          <a:lstStyle>
            <a:lvl1pPr marL="0" indent="0" algn="ctr">
              <a:buFontTx/>
              <a:buNone/>
              <a:defRPr sz="1400"/>
            </a:lvl1pPr>
          </a:lstStyle>
          <a:p>
            <a:r>
              <a:rPr lang="sv-SE"/>
              <a:t>Klicka på ikonen för att lägga till en bild</a:t>
            </a:r>
          </a:p>
        </p:txBody>
      </p:sp>
    </p:spTree>
    <p:extLst>
      <p:ext uri="{BB962C8B-B14F-4D97-AF65-F5344CB8AC3E}">
        <p14:creationId xmlns:p14="http://schemas.microsoft.com/office/powerpoint/2010/main" val="3988046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6176865" y="328613"/>
            <a:ext cx="5691435" cy="2741158"/>
          </a:xfrm>
        </p:spPr>
        <p:txBody>
          <a:bodyPr tIns="1872000"/>
          <a:lstStyle>
            <a:lvl1pPr marL="0" indent="0" algn="ctr">
              <a:buFontTx/>
              <a:buNone/>
              <a:defRPr sz="1400"/>
            </a:lvl1pPr>
          </a:lstStyle>
          <a:p>
            <a:r>
              <a:rPr lang="sv-SE"/>
              <a:t>Klicka på ikonen för att lägga till en bild</a:t>
            </a:r>
          </a:p>
        </p:txBody>
      </p:sp>
      <p:sp>
        <p:nvSpPr>
          <p:cNvPr id="11" name="Platshållare för bild 4"/>
          <p:cNvSpPr>
            <a:spLocks noGrp="1"/>
          </p:cNvSpPr>
          <p:nvPr>
            <p:ph type="pic" sz="quarter" idx="15"/>
          </p:nvPr>
        </p:nvSpPr>
        <p:spPr>
          <a:xfrm>
            <a:off x="6176865" y="3250299"/>
            <a:ext cx="5691435" cy="2761563"/>
          </a:xfrm>
        </p:spPr>
        <p:txBody>
          <a:bodyPr tIns="1872000"/>
          <a:lstStyle>
            <a:lvl1pPr marL="0" indent="0" algn="ctr">
              <a:buFontTx/>
              <a:buNone/>
              <a:defRPr sz="1400"/>
            </a:lvl1pPr>
          </a:lstStyle>
          <a:p>
            <a:r>
              <a:rPr lang="sv-SE"/>
              <a:t>Klicka på ikonen för att lägga till en bild</a:t>
            </a:r>
          </a:p>
        </p:txBody>
      </p:sp>
      <p:sp>
        <p:nvSpPr>
          <p:cNvPr id="12" name="Platshållare för bild 4"/>
          <p:cNvSpPr>
            <a:spLocks noGrp="1"/>
          </p:cNvSpPr>
          <p:nvPr>
            <p:ph type="pic" sz="quarter" idx="16"/>
          </p:nvPr>
        </p:nvSpPr>
        <p:spPr>
          <a:xfrm>
            <a:off x="327616" y="328613"/>
            <a:ext cx="5691435" cy="2741158"/>
          </a:xfrm>
        </p:spPr>
        <p:txBody>
          <a:bodyPr tIns="1872000"/>
          <a:lstStyle>
            <a:lvl1pPr marL="0" indent="0" algn="ctr">
              <a:buFontTx/>
              <a:buNone/>
              <a:defRPr sz="1400"/>
            </a:lvl1pPr>
          </a:lstStyle>
          <a:p>
            <a:r>
              <a:rPr lang="sv-SE"/>
              <a:t>Klicka på ikonen för att lägga till en bild</a:t>
            </a:r>
          </a:p>
        </p:txBody>
      </p:sp>
      <p:sp>
        <p:nvSpPr>
          <p:cNvPr id="13" name="Platshållare för bild 4"/>
          <p:cNvSpPr>
            <a:spLocks noGrp="1"/>
          </p:cNvSpPr>
          <p:nvPr>
            <p:ph type="pic" sz="quarter" idx="17"/>
          </p:nvPr>
        </p:nvSpPr>
        <p:spPr>
          <a:xfrm>
            <a:off x="327616" y="3250299"/>
            <a:ext cx="5691435" cy="2761563"/>
          </a:xfrm>
        </p:spPr>
        <p:txBody>
          <a:bodyPr tIns="1872000"/>
          <a:lstStyle>
            <a:lvl1pPr marL="0" indent="0" algn="ctr">
              <a:buFontTx/>
              <a:buNone/>
              <a:defRPr sz="1400"/>
            </a:lvl1pPr>
          </a:lstStyle>
          <a:p>
            <a:r>
              <a:rPr lang="sv-SE"/>
              <a:t>Klicka på ikonen för att lägga till en bild</a:t>
            </a:r>
          </a:p>
        </p:txBody>
      </p:sp>
    </p:spTree>
    <p:extLst>
      <p:ext uri="{BB962C8B-B14F-4D97-AF65-F5344CB8AC3E}">
        <p14:creationId xmlns:p14="http://schemas.microsoft.com/office/powerpoint/2010/main" val="2879387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8136294" y="328613"/>
            <a:ext cx="3726000" cy="5683250"/>
          </a:xfrm>
        </p:spPr>
        <p:txBody>
          <a:bodyPr tIns="1872000"/>
          <a:lstStyle>
            <a:lvl1pPr marL="0" indent="0" algn="ctr">
              <a:buFontTx/>
              <a:buNone/>
              <a:defRPr/>
            </a:lvl1pPr>
          </a:lstStyle>
          <a:p>
            <a:r>
              <a:rPr lang="sv-SE"/>
              <a:t>Klicka på ikonen för att lägga till en bild</a:t>
            </a:r>
          </a:p>
        </p:txBody>
      </p:sp>
      <p:sp>
        <p:nvSpPr>
          <p:cNvPr id="8" name="Platshållare för bild 4"/>
          <p:cNvSpPr>
            <a:spLocks noGrp="1"/>
          </p:cNvSpPr>
          <p:nvPr>
            <p:ph type="pic" sz="quarter" idx="15"/>
          </p:nvPr>
        </p:nvSpPr>
        <p:spPr>
          <a:xfrm>
            <a:off x="4233158" y="328613"/>
            <a:ext cx="3726000" cy="5683250"/>
          </a:xfrm>
        </p:spPr>
        <p:txBody>
          <a:bodyPr tIns="1872000"/>
          <a:lstStyle>
            <a:lvl1pPr marL="0" indent="0" algn="ctr">
              <a:buFontTx/>
              <a:buNone/>
              <a:defRPr/>
            </a:lvl1pPr>
          </a:lstStyle>
          <a:p>
            <a:r>
              <a:rPr lang="sv-SE"/>
              <a:t>Klicka på ikonen för att lägga till en bild</a:t>
            </a:r>
          </a:p>
        </p:txBody>
      </p:sp>
      <p:sp>
        <p:nvSpPr>
          <p:cNvPr id="10" name="Platshållare för bild 4"/>
          <p:cNvSpPr>
            <a:spLocks noGrp="1"/>
          </p:cNvSpPr>
          <p:nvPr>
            <p:ph type="pic" sz="quarter" idx="16"/>
          </p:nvPr>
        </p:nvSpPr>
        <p:spPr>
          <a:xfrm>
            <a:off x="328612" y="328613"/>
            <a:ext cx="3726000" cy="5683250"/>
          </a:xfrm>
        </p:spPr>
        <p:txBody>
          <a:bodyPr tIns="1872000"/>
          <a:lstStyle>
            <a:lvl1pPr marL="0" indent="0" algn="ctr">
              <a:buFontTx/>
              <a:buNone/>
              <a:defRPr/>
            </a:lvl1pPr>
          </a:lstStyle>
          <a:p>
            <a:r>
              <a:rPr lang="sv-SE"/>
              <a:t>Klicka på ikonen för att lägga till en bild</a:t>
            </a:r>
          </a:p>
        </p:txBody>
      </p:sp>
    </p:spTree>
    <p:extLst>
      <p:ext uri="{BB962C8B-B14F-4D97-AF65-F5344CB8AC3E}">
        <p14:creationId xmlns:p14="http://schemas.microsoft.com/office/powerpoint/2010/main" val="58461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spalt, 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322597" y="263122"/>
            <a:ext cx="5641200" cy="584925"/>
          </a:xfrm>
        </p:spPr>
        <p:txBody>
          <a:bodyPr anchor="t" anchorCtr="0"/>
          <a:lstStyle>
            <a:lvl1pPr>
              <a:lnSpc>
                <a:spcPct val="100000"/>
              </a:lnSpc>
              <a:defRPr sz="2500" b="1"/>
            </a:lvl1pPr>
          </a:lstStyle>
          <a:p>
            <a:r>
              <a:rPr lang="sv-SE"/>
              <a:t>Klicka här för att ändra mall för rubrikformat</a:t>
            </a:r>
          </a:p>
        </p:txBody>
      </p:sp>
      <p:sp>
        <p:nvSpPr>
          <p:cNvPr id="3" name="Platshållare för innehåll 2"/>
          <p:cNvSpPr>
            <a:spLocks noGrp="1"/>
          </p:cNvSpPr>
          <p:nvPr>
            <p:ph idx="1"/>
          </p:nvPr>
        </p:nvSpPr>
        <p:spPr>
          <a:xfrm>
            <a:off x="322594" y="1235238"/>
            <a:ext cx="5641200" cy="4776625"/>
          </a:xfrm>
        </p:spPr>
        <p:txBody>
          <a:bodyPr/>
          <a:lstStyle>
            <a:lvl1pPr>
              <a:lnSpc>
                <a:spcPct val="100000"/>
              </a:lnSpc>
              <a:spcBef>
                <a:spcPts val="340"/>
              </a:spcBef>
              <a:defRPr sz="2500"/>
            </a:lvl1pPr>
            <a:lvl2pPr>
              <a:lnSpc>
                <a:spcPct val="100000"/>
              </a:lnSpc>
              <a:defRPr sz="2200"/>
            </a:lvl2pPr>
            <a:lvl3pPr>
              <a:lnSpc>
                <a:spcPct val="100000"/>
              </a:lnSpc>
              <a:defRPr sz="1800"/>
            </a:lvl3pPr>
            <a:lvl4pPr>
              <a:lnSpc>
                <a:spcPct val="100000"/>
              </a:lnSpc>
              <a:defRPr sz="1800"/>
            </a:lvl4pPr>
            <a:lvl5pPr>
              <a:lnSpc>
                <a:spcPct val="100000"/>
              </a:lnSpc>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innehåll 2"/>
          <p:cNvSpPr>
            <a:spLocks noGrp="1"/>
          </p:cNvSpPr>
          <p:nvPr>
            <p:ph idx="13"/>
          </p:nvPr>
        </p:nvSpPr>
        <p:spPr>
          <a:xfrm>
            <a:off x="6228410" y="1235238"/>
            <a:ext cx="5642340" cy="4776626"/>
          </a:xfrm>
        </p:spPr>
        <p:txBody>
          <a:bodyPr/>
          <a:lstStyle>
            <a:lvl1pPr>
              <a:lnSpc>
                <a:spcPct val="100000"/>
              </a:lnSpc>
              <a:defRPr sz="2500"/>
            </a:lvl1pPr>
            <a:lvl2pPr>
              <a:lnSpc>
                <a:spcPct val="100000"/>
              </a:lnSpc>
              <a:defRPr sz="2200"/>
            </a:lvl2pPr>
            <a:lvl3pPr>
              <a:lnSpc>
                <a:spcPct val="100000"/>
              </a:lnSpc>
              <a:defRPr sz="1800"/>
            </a:lvl3pPr>
            <a:lvl4pPr>
              <a:lnSpc>
                <a:spcPct val="100000"/>
              </a:lnSpc>
              <a:defRPr sz="1800"/>
            </a:lvl4pPr>
            <a:lvl5pPr>
              <a:lnSpc>
                <a:spcPct val="100000"/>
              </a:lnSpc>
              <a:defRPr sz="180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text 9"/>
          <p:cNvSpPr>
            <a:spLocks noGrp="1"/>
          </p:cNvSpPr>
          <p:nvPr>
            <p:ph type="body" sz="quarter" idx="14"/>
          </p:nvPr>
        </p:nvSpPr>
        <p:spPr>
          <a:xfrm>
            <a:off x="6228410" y="262772"/>
            <a:ext cx="5639168" cy="546430"/>
          </a:xfrm>
        </p:spPr>
        <p:txBody>
          <a:bodyPr/>
          <a:lstStyle>
            <a:lvl1pPr marL="0" indent="0">
              <a:lnSpc>
                <a:spcPct val="100000"/>
              </a:lnSpc>
              <a:buFontTx/>
              <a:buNone/>
              <a:defRPr sz="2500" b="1">
                <a:latin typeface="+mj-lt"/>
              </a:defRPr>
            </a:lvl1pPr>
          </a:lstStyle>
          <a:p>
            <a:pPr lvl="0"/>
            <a:r>
              <a:rPr lang="sv-SE"/>
              <a:t>Redigera format för bakgrundstext</a:t>
            </a:r>
          </a:p>
        </p:txBody>
      </p:sp>
    </p:spTree>
    <p:extLst>
      <p:ext uri="{BB962C8B-B14F-4D97-AF65-F5344CB8AC3E}">
        <p14:creationId xmlns:p14="http://schemas.microsoft.com/office/powerpoint/2010/main" val="2312827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ida, ljus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12195175" cy="6858000"/>
          </a:xfrm>
          <a:noFill/>
        </p:spPr>
        <p:txBody>
          <a:bodyPr tIns="1800000"/>
          <a:lstStyle>
            <a:lvl1pPr marL="0" indent="0" algn="ctr">
              <a:buFontTx/>
              <a:buNone/>
              <a:defRPr sz="1400"/>
            </a:lvl1pPr>
          </a:lstStyle>
          <a:p>
            <a:r>
              <a:rPr lang="sv-SE"/>
              <a:t>Klicka på ikonen för att lägga till en bild</a:t>
            </a:r>
          </a:p>
        </p:txBody>
      </p:sp>
      <p:sp>
        <p:nvSpPr>
          <p:cNvPr id="12" name="Freeform 5"/>
          <p:cNvSpPr>
            <a:spLocks noEditPoints="1"/>
          </p:cNvSpPr>
          <p:nvPr userDrawn="1"/>
        </p:nvSpPr>
        <p:spPr bwMode="auto">
          <a:xfrm>
            <a:off x="282575" y="320676"/>
            <a:ext cx="2033588" cy="263525"/>
          </a:xfrm>
          <a:custGeom>
            <a:avLst/>
            <a:gdLst>
              <a:gd name="T0" fmla="*/ 514 w 2413"/>
              <a:gd name="T1" fmla="*/ 129 h 309"/>
              <a:gd name="T2" fmla="*/ 377 w 2413"/>
              <a:gd name="T3" fmla="*/ 304 h 309"/>
              <a:gd name="T4" fmla="*/ 428 w 2413"/>
              <a:gd name="T5" fmla="*/ 122 h 309"/>
              <a:gd name="T6" fmla="*/ 601 w 2413"/>
              <a:gd name="T7" fmla="*/ 115 h 309"/>
              <a:gd name="T8" fmla="*/ 550 w 2413"/>
              <a:gd name="T9" fmla="*/ 304 h 309"/>
              <a:gd name="T10" fmla="*/ 646 w 2413"/>
              <a:gd name="T11" fmla="*/ 112 h 309"/>
              <a:gd name="T12" fmla="*/ 742 w 2413"/>
              <a:gd name="T13" fmla="*/ 304 h 309"/>
              <a:gd name="T14" fmla="*/ 47 w 2413"/>
              <a:gd name="T15" fmla="*/ 187 h 309"/>
              <a:gd name="T16" fmla="*/ 104 w 2413"/>
              <a:gd name="T17" fmla="*/ 188 h 309"/>
              <a:gd name="T18" fmla="*/ 47 w 2413"/>
              <a:gd name="T19" fmla="*/ 187 h 309"/>
              <a:gd name="T20" fmla="*/ 997 w 2413"/>
              <a:gd name="T21" fmla="*/ 194 h 309"/>
              <a:gd name="T22" fmla="*/ 1165 w 2413"/>
              <a:gd name="T23" fmla="*/ 204 h 309"/>
              <a:gd name="T24" fmla="*/ 1111 w 2413"/>
              <a:gd name="T25" fmla="*/ 281 h 309"/>
              <a:gd name="T26" fmla="*/ 847 w 2413"/>
              <a:gd name="T27" fmla="*/ 177 h 309"/>
              <a:gd name="T28" fmla="*/ 796 w 2413"/>
              <a:gd name="T29" fmla="*/ 304 h 309"/>
              <a:gd name="T30" fmla="*/ 931 w 2413"/>
              <a:gd name="T31" fmla="*/ 304 h 309"/>
              <a:gd name="T32" fmla="*/ 995 w 2413"/>
              <a:gd name="T33" fmla="*/ 77 h 309"/>
              <a:gd name="T34" fmla="*/ 1315 w 2413"/>
              <a:gd name="T35" fmla="*/ 115 h 309"/>
              <a:gd name="T36" fmla="*/ 1264 w 2413"/>
              <a:gd name="T37" fmla="*/ 304 h 309"/>
              <a:gd name="T38" fmla="*/ 1360 w 2413"/>
              <a:gd name="T39" fmla="*/ 112 h 309"/>
              <a:gd name="T40" fmla="*/ 1456 w 2413"/>
              <a:gd name="T41" fmla="*/ 304 h 309"/>
              <a:gd name="T42" fmla="*/ 2413 w 2413"/>
              <a:gd name="T43" fmla="*/ 108 h 309"/>
              <a:gd name="T44" fmla="*/ 2348 w 2413"/>
              <a:gd name="T45" fmla="*/ 0 h 309"/>
              <a:gd name="T46" fmla="*/ 2372 w 2413"/>
              <a:gd name="T47" fmla="*/ 309 h 309"/>
              <a:gd name="T48" fmla="*/ 2348 w 2413"/>
              <a:gd name="T49" fmla="*/ 108 h 309"/>
              <a:gd name="T50" fmla="*/ 1957 w 2413"/>
              <a:gd name="T51" fmla="*/ 74 h 309"/>
              <a:gd name="T52" fmla="*/ 1957 w 2413"/>
              <a:gd name="T53" fmla="*/ 304 h 309"/>
              <a:gd name="T54" fmla="*/ 2042 w 2413"/>
              <a:gd name="T55" fmla="*/ 74 h 309"/>
              <a:gd name="T56" fmla="*/ 1564 w 2413"/>
              <a:gd name="T57" fmla="*/ 0 h 309"/>
              <a:gd name="T58" fmla="*/ 1588 w 2413"/>
              <a:gd name="T59" fmla="*/ 309 h 309"/>
              <a:gd name="T60" fmla="*/ 1564 w 2413"/>
              <a:gd name="T61" fmla="*/ 108 h 309"/>
              <a:gd name="T62" fmla="*/ 1564 w 2413"/>
              <a:gd name="T63" fmla="*/ 77 h 309"/>
              <a:gd name="T64" fmla="*/ 1751 w 2413"/>
              <a:gd name="T65" fmla="*/ 309 h 309"/>
              <a:gd name="T66" fmla="*/ 1863 w 2413"/>
              <a:gd name="T67" fmla="*/ 187 h 309"/>
              <a:gd name="T68" fmla="*/ 1696 w 2413"/>
              <a:gd name="T69" fmla="*/ 176 h 309"/>
              <a:gd name="T70" fmla="*/ 339 w 2413"/>
              <a:gd name="T71" fmla="*/ 195 h 309"/>
              <a:gd name="T72" fmla="*/ 250 w 2413"/>
              <a:gd name="T73" fmla="*/ 309 h 309"/>
              <a:gd name="T74" fmla="*/ 339 w 2413"/>
              <a:gd name="T75" fmla="*/ 195 h 309"/>
              <a:gd name="T76" fmla="*/ 199 w 2413"/>
              <a:gd name="T77" fmla="*/ 161 h 309"/>
              <a:gd name="T78" fmla="*/ 2110 w 2413"/>
              <a:gd name="T79" fmla="*/ 195 h 309"/>
              <a:gd name="T80" fmla="*/ 2058 w 2413"/>
              <a:gd name="T81" fmla="*/ 188 h 309"/>
              <a:gd name="T82" fmla="*/ 2202 w 2413"/>
              <a:gd name="T83" fmla="*/ 161 h 309"/>
              <a:gd name="T84" fmla="*/ 2202 w 2413"/>
              <a:gd name="T85" fmla="*/ 16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3" h="309">
                <a:moveTo>
                  <a:pt x="505" y="74"/>
                </a:moveTo>
                <a:cubicBezTo>
                  <a:pt x="508" y="74"/>
                  <a:pt x="512" y="74"/>
                  <a:pt x="514" y="74"/>
                </a:cubicBezTo>
                <a:cubicBezTo>
                  <a:pt x="514" y="129"/>
                  <a:pt x="514" y="129"/>
                  <a:pt x="514" y="129"/>
                </a:cubicBezTo>
                <a:cubicBezTo>
                  <a:pt x="428" y="129"/>
                  <a:pt x="428" y="129"/>
                  <a:pt x="428" y="129"/>
                </a:cubicBezTo>
                <a:cubicBezTo>
                  <a:pt x="428" y="304"/>
                  <a:pt x="428" y="304"/>
                  <a:pt x="428" y="304"/>
                </a:cubicBezTo>
                <a:cubicBezTo>
                  <a:pt x="377" y="304"/>
                  <a:pt x="377" y="304"/>
                  <a:pt x="377" y="304"/>
                </a:cubicBezTo>
                <a:cubicBezTo>
                  <a:pt x="377" y="80"/>
                  <a:pt x="377" y="80"/>
                  <a:pt x="377" y="80"/>
                </a:cubicBezTo>
                <a:cubicBezTo>
                  <a:pt x="428" y="74"/>
                  <a:pt x="428" y="74"/>
                  <a:pt x="428" y="74"/>
                </a:cubicBezTo>
                <a:cubicBezTo>
                  <a:pt x="428" y="122"/>
                  <a:pt x="428" y="122"/>
                  <a:pt x="428" y="122"/>
                </a:cubicBezTo>
                <a:cubicBezTo>
                  <a:pt x="443" y="96"/>
                  <a:pt x="469" y="74"/>
                  <a:pt x="505" y="74"/>
                </a:cubicBezTo>
                <a:close/>
                <a:moveTo>
                  <a:pt x="677" y="73"/>
                </a:moveTo>
                <a:cubicBezTo>
                  <a:pt x="645" y="73"/>
                  <a:pt x="620" y="89"/>
                  <a:pt x="601" y="115"/>
                </a:cubicBezTo>
                <a:cubicBezTo>
                  <a:pt x="601" y="74"/>
                  <a:pt x="601" y="74"/>
                  <a:pt x="601" y="74"/>
                </a:cubicBezTo>
                <a:cubicBezTo>
                  <a:pt x="550" y="80"/>
                  <a:pt x="550" y="80"/>
                  <a:pt x="550" y="80"/>
                </a:cubicBezTo>
                <a:cubicBezTo>
                  <a:pt x="550" y="304"/>
                  <a:pt x="550" y="304"/>
                  <a:pt x="550" y="304"/>
                </a:cubicBezTo>
                <a:cubicBezTo>
                  <a:pt x="601" y="304"/>
                  <a:pt x="601" y="304"/>
                  <a:pt x="601" y="304"/>
                </a:cubicBezTo>
                <a:cubicBezTo>
                  <a:pt x="601" y="124"/>
                  <a:pt x="601" y="124"/>
                  <a:pt x="601" y="124"/>
                </a:cubicBezTo>
                <a:cubicBezTo>
                  <a:pt x="616" y="117"/>
                  <a:pt x="631" y="112"/>
                  <a:pt x="646" y="112"/>
                </a:cubicBezTo>
                <a:cubicBezTo>
                  <a:pt x="675" y="112"/>
                  <a:pt x="691" y="130"/>
                  <a:pt x="691" y="166"/>
                </a:cubicBezTo>
                <a:cubicBezTo>
                  <a:pt x="691" y="304"/>
                  <a:pt x="691" y="304"/>
                  <a:pt x="691" y="304"/>
                </a:cubicBezTo>
                <a:cubicBezTo>
                  <a:pt x="742" y="304"/>
                  <a:pt x="742" y="304"/>
                  <a:pt x="742" y="304"/>
                </a:cubicBezTo>
                <a:cubicBezTo>
                  <a:pt x="742" y="149"/>
                  <a:pt x="742" y="149"/>
                  <a:pt x="742" y="149"/>
                </a:cubicBezTo>
                <a:cubicBezTo>
                  <a:pt x="742" y="97"/>
                  <a:pt x="715" y="73"/>
                  <a:pt x="677" y="73"/>
                </a:cubicBezTo>
                <a:close/>
                <a:moveTo>
                  <a:pt x="47" y="187"/>
                </a:moveTo>
                <a:cubicBezTo>
                  <a:pt x="47" y="250"/>
                  <a:pt x="35" y="288"/>
                  <a:pt x="0" y="305"/>
                </a:cubicBezTo>
                <a:cubicBezTo>
                  <a:pt x="7" y="307"/>
                  <a:pt x="15" y="309"/>
                  <a:pt x="24" y="309"/>
                </a:cubicBezTo>
                <a:cubicBezTo>
                  <a:pt x="79" y="309"/>
                  <a:pt x="104" y="264"/>
                  <a:pt x="104" y="188"/>
                </a:cubicBezTo>
                <a:cubicBezTo>
                  <a:pt x="104" y="2"/>
                  <a:pt x="104" y="2"/>
                  <a:pt x="104" y="2"/>
                </a:cubicBezTo>
                <a:cubicBezTo>
                  <a:pt x="47" y="9"/>
                  <a:pt x="47" y="9"/>
                  <a:pt x="47" y="9"/>
                </a:cubicBezTo>
                <a:lnTo>
                  <a:pt x="47" y="187"/>
                </a:lnTo>
                <a:close/>
                <a:moveTo>
                  <a:pt x="1222" y="187"/>
                </a:moveTo>
                <a:cubicBezTo>
                  <a:pt x="1222" y="254"/>
                  <a:pt x="1176" y="309"/>
                  <a:pt x="1109" y="309"/>
                </a:cubicBezTo>
                <a:cubicBezTo>
                  <a:pt x="1048" y="309"/>
                  <a:pt x="997" y="266"/>
                  <a:pt x="997" y="194"/>
                </a:cubicBezTo>
                <a:cubicBezTo>
                  <a:pt x="997" y="128"/>
                  <a:pt x="1042" y="73"/>
                  <a:pt x="1110" y="73"/>
                </a:cubicBezTo>
                <a:cubicBezTo>
                  <a:pt x="1170" y="73"/>
                  <a:pt x="1222" y="115"/>
                  <a:pt x="1222" y="187"/>
                </a:cubicBezTo>
                <a:close/>
                <a:moveTo>
                  <a:pt x="1165" y="204"/>
                </a:moveTo>
                <a:cubicBezTo>
                  <a:pt x="1165" y="142"/>
                  <a:pt x="1144" y="100"/>
                  <a:pt x="1107" y="100"/>
                </a:cubicBezTo>
                <a:cubicBezTo>
                  <a:pt x="1076" y="100"/>
                  <a:pt x="1054" y="125"/>
                  <a:pt x="1054" y="176"/>
                </a:cubicBezTo>
                <a:cubicBezTo>
                  <a:pt x="1054" y="240"/>
                  <a:pt x="1075" y="281"/>
                  <a:pt x="1111" y="281"/>
                </a:cubicBezTo>
                <a:cubicBezTo>
                  <a:pt x="1143" y="281"/>
                  <a:pt x="1165" y="256"/>
                  <a:pt x="1165" y="204"/>
                </a:cubicBezTo>
                <a:close/>
                <a:moveTo>
                  <a:pt x="948" y="77"/>
                </a:moveTo>
                <a:cubicBezTo>
                  <a:pt x="847" y="177"/>
                  <a:pt x="847" y="177"/>
                  <a:pt x="847" y="177"/>
                </a:cubicBezTo>
                <a:cubicBezTo>
                  <a:pt x="847" y="2"/>
                  <a:pt x="847" y="2"/>
                  <a:pt x="847" y="2"/>
                </a:cubicBezTo>
                <a:cubicBezTo>
                  <a:pt x="796" y="9"/>
                  <a:pt x="796" y="9"/>
                  <a:pt x="796" y="9"/>
                </a:cubicBezTo>
                <a:cubicBezTo>
                  <a:pt x="796" y="304"/>
                  <a:pt x="796" y="304"/>
                  <a:pt x="796" y="304"/>
                </a:cubicBezTo>
                <a:cubicBezTo>
                  <a:pt x="847" y="304"/>
                  <a:pt x="847" y="304"/>
                  <a:pt x="847" y="304"/>
                </a:cubicBezTo>
                <a:cubicBezTo>
                  <a:pt x="847" y="185"/>
                  <a:pt x="847" y="185"/>
                  <a:pt x="847" y="185"/>
                </a:cubicBezTo>
                <a:cubicBezTo>
                  <a:pt x="931" y="304"/>
                  <a:pt x="931" y="304"/>
                  <a:pt x="931" y="304"/>
                </a:cubicBezTo>
                <a:cubicBezTo>
                  <a:pt x="994" y="304"/>
                  <a:pt x="994" y="304"/>
                  <a:pt x="994" y="304"/>
                </a:cubicBezTo>
                <a:cubicBezTo>
                  <a:pt x="897" y="171"/>
                  <a:pt x="897" y="171"/>
                  <a:pt x="897" y="171"/>
                </a:cubicBezTo>
                <a:cubicBezTo>
                  <a:pt x="995" y="77"/>
                  <a:pt x="995" y="77"/>
                  <a:pt x="995" y="77"/>
                </a:cubicBezTo>
                <a:lnTo>
                  <a:pt x="948" y="77"/>
                </a:lnTo>
                <a:close/>
                <a:moveTo>
                  <a:pt x="1392" y="73"/>
                </a:moveTo>
                <a:cubicBezTo>
                  <a:pt x="1359" y="73"/>
                  <a:pt x="1334" y="89"/>
                  <a:pt x="1315" y="115"/>
                </a:cubicBezTo>
                <a:cubicBezTo>
                  <a:pt x="1315" y="74"/>
                  <a:pt x="1315" y="74"/>
                  <a:pt x="1315" y="74"/>
                </a:cubicBezTo>
                <a:cubicBezTo>
                  <a:pt x="1264" y="80"/>
                  <a:pt x="1264" y="80"/>
                  <a:pt x="1264" y="80"/>
                </a:cubicBezTo>
                <a:cubicBezTo>
                  <a:pt x="1264" y="304"/>
                  <a:pt x="1264" y="304"/>
                  <a:pt x="1264" y="304"/>
                </a:cubicBezTo>
                <a:cubicBezTo>
                  <a:pt x="1315" y="304"/>
                  <a:pt x="1315" y="304"/>
                  <a:pt x="1315" y="304"/>
                </a:cubicBezTo>
                <a:cubicBezTo>
                  <a:pt x="1315" y="124"/>
                  <a:pt x="1315" y="124"/>
                  <a:pt x="1315" y="124"/>
                </a:cubicBezTo>
                <a:cubicBezTo>
                  <a:pt x="1330" y="117"/>
                  <a:pt x="1345" y="112"/>
                  <a:pt x="1360" y="112"/>
                </a:cubicBezTo>
                <a:cubicBezTo>
                  <a:pt x="1389" y="112"/>
                  <a:pt x="1405" y="130"/>
                  <a:pt x="1405" y="166"/>
                </a:cubicBezTo>
                <a:cubicBezTo>
                  <a:pt x="1405" y="304"/>
                  <a:pt x="1405" y="304"/>
                  <a:pt x="1405" y="304"/>
                </a:cubicBezTo>
                <a:cubicBezTo>
                  <a:pt x="1456" y="304"/>
                  <a:pt x="1456" y="304"/>
                  <a:pt x="1456" y="304"/>
                </a:cubicBezTo>
                <a:cubicBezTo>
                  <a:pt x="1456" y="149"/>
                  <a:pt x="1456" y="149"/>
                  <a:pt x="1456" y="149"/>
                </a:cubicBezTo>
                <a:cubicBezTo>
                  <a:pt x="1456" y="97"/>
                  <a:pt x="1429" y="73"/>
                  <a:pt x="1392" y="73"/>
                </a:cubicBezTo>
                <a:close/>
                <a:moveTo>
                  <a:pt x="2413" y="108"/>
                </a:moveTo>
                <a:cubicBezTo>
                  <a:pt x="2413" y="77"/>
                  <a:pt x="2413" y="77"/>
                  <a:pt x="2413" y="77"/>
                </a:cubicBezTo>
                <a:cubicBezTo>
                  <a:pt x="2348" y="77"/>
                  <a:pt x="2348" y="77"/>
                  <a:pt x="2348" y="77"/>
                </a:cubicBezTo>
                <a:cubicBezTo>
                  <a:pt x="2348" y="0"/>
                  <a:pt x="2348" y="0"/>
                  <a:pt x="2348" y="0"/>
                </a:cubicBezTo>
                <a:cubicBezTo>
                  <a:pt x="2289" y="7"/>
                  <a:pt x="2289" y="7"/>
                  <a:pt x="2289" y="7"/>
                </a:cubicBezTo>
                <a:cubicBezTo>
                  <a:pt x="2289" y="188"/>
                  <a:pt x="2289" y="188"/>
                  <a:pt x="2289" y="188"/>
                </a:cubicBezTo>
                <a:cubicBezTo>
                  <a:pt x="2289" y="264"/>
                  <a:pt x="2314" y="309"/>
                  <a:pt x="2372" y="309"/>
                </a:cubicBezTo>
                <a:cubicBezTo>
                  <a:pt x="2381" y="309"/>
                  <a:pt x="2390" y="307"/>
                  <a:pt x="2396" y="305"/>
                </a:cubicBezTo>
                <a:cubicBezTo>
                  <a:pt x="2360" y="288"/>
                  <a:pt x="2348" y="250"/>
                  <a:pt x="2348" y="187"/>
                </a:cubicBezTo>
                <a:cubicBezTo>
                  <a:pt x="2348" y="108"/>
                  <a:pt x="2348" y="108"/>
                  <a:pt x="2348" y="108"/>
                </a:cubicBezTo>
                <a:lnTo>
                  <a:pt x="2413" y="108"/>
                </a:lnTo>
                <a:close/>
                <a:moveTo>
                  <a:pt x="1957" y="122"/>
                </a:moveTo>
                <a:cubicBezTo>
                  <a:pt x="1957" y="74"/>
                  <a:pt x="1957" y="74"/>
                  <a:pt x="1957" y="74"/>
                </a:cubicBezTo>
                <a:cubicBezTo>
                  <a:pt x="1906" y="80"/>
                  <a:pt x="1906" y="80"/>
                  <a:pt x="1906" y="80"/>
                </a:cubicBezTo>
                <a:cubicBezTo>
                  <a:pt x="1906" y="304"/>
                  <a:pt x="1906" y="304"/>
                  <a:pt x="1906" y="304"/>
                </a:cubicBezTo>
                <a:cubicBezTo>
                  <a:pt x="1957" y="304"/>
                  <a:pt x="1957" y="304"/>
                  <a:pt x="1957" y="304"/>
                </a:cubicBezTo>
                <a:cubicBezTo>
                  <a:pt x="1957" y="129"/>
                  <a:pt x="1957" y="129"/>
                  <a:pt x="1957" y="129"/>
                </a:cubicBezTo>
                <a:cubicBezTo>
                  <a:pt x="2042" y="129"/>
                  <a:pt x="2042" y="129"/>
                  <a:pt x="2042" y="129"/>
                </a:cubicBezTo>
                <a:cubicBezTo>
                  <a:pt x="2042" y="74"/>
                  <a:pt x="2042" y="74"/>
                  <a:pt x="2042" y="74"/>
                </a:cubicBezTo>
                <a:cubicBezTo>
                  <a:pt x="2040" y="74"/>
                  <a:pt x="2036" y="74"/>
                  <a:pt x="2034" y="74"/>
                </a:cubicBezTo>
                <a:cubicBezTo>
                  <a:pt x="1998" y="74"/>
                  <a:pt x="1972" y="96"/>
                  <a:pt x="1957" y="122"/>
                </a:cubicBezTo>
                <a:close/>
                <a:moveTo>
                  <a:pt x="1564" y="0"/>
                </a:moveTo>
                <a:cubicBezTo>
                  <a:pt x="1505" y="7"/>
                  <a:pt x="1505" y="7"/>
                  <a:pt x="1505" y="7"/>
                </a:cubicBezTo>
                <a:cubicBezTo>
                  <a:pt x="1505" y="188"/>
                  <a:pt x="1505" y="188"/>
                  <a:pt x="1505" y="188"/>
                </a:cubicBezTo>
                <a:cubicBezTo>
                  <a:pt x="1505" y="264"/>
                  <a:pt x="1530" y="309"/>
                  <a:pt x="1588" y="309"/>
                </a:cubicBezTo>
                <a:cubicBezTo>
                  <a:pt x="1597" y="309"/>
                  <a:pt x="1606" y="307"/>
                  <a:pt x="1612" y="305"/>
                </a:cubicBezTo>
                <a:cubicBezTo>
                  <a:pt x="1576" y="288"/>
                  <a:pt x="1564" y="250"/>
                  <a:pt x="1564" y="187"/>
                </a:cubicBezTo>
                <a:cubicBezTo>
                  <a:pt x="1564" y="108"/>
                  <a:pt x="1564" y="108"/>
                  <a:pt x="1564" y="108"/>
                </a:cubicBezTo>
                <a:cubicBezTo>
                  <a:pt x="1629" y="108"/>
                  <a:pt x="1629" y="108"/>
                  <a:pt x="1629" y="108"/>
                </a:cubicBezTo>
                <a:cubicBezTo>
                  <a:pt x="1629" y="77"/>
                  <a:pt x="1629" y="77"/>
                  <a:pt x="1629" y="77"/>
                </a:cubicBezTo>
                <a:cubicBezTo>
                  <a:pt x="1564" y="77"/>
                  <a:pt x="1564" y="77"/>
                  <a:pt x="1564" y="77"/>
                </a:cubicBezTo>
                <a:lnTo>
                  <a:pt x="1564" y="0"/>
                </a:lnTo>
                <a:close/>
                <a:moveTo>
                  <a:pt x="1863" y="187"/>
                </a:moveTo>
                <a:cubicBezTo>
                  <a:pt x="1863" y="254"/>
                  <a:pt x="1818" y="309"/>
                  <a:pt x="1751" y="309"/>
                </a:cubicBezTo>
                <a:cubicBezTo>
                  <a:pt x="1690" y="309"/>
                  <a:pt x="1638" y="266"/>
                  <a:pt x="1638" y="194"/>
                </a:cubicBezTo>
                <a:cubicBezTo>
                  <a:pt x="1638" y="128"/>
                  <a:pt x="1684" y="73"/>
                  <a:pt x="1751" y="73"/>
                </a:cubicBezTo>
                <a:cubicBezTo>
                  <a:pt x="1812" y="73"/>
                  <a:pt x="1863" y="115"/>
                  <a:pt x="1863" y="187"/>
                </a:cubicBezTo>
                <a:close/>
                <a:moveTo>
                  <a:pt x="1806" y="204"/>
                </a:moveTo>
                <a:cubicBezTo>
                  <a:pt x="1806" y="142"/>
                  <a:pt x="1785" y="100"/>
                  <a:pt x="1748" y="100"/>
                </a:cubicBezTo>
                <a:cubicBezTo>
                  <a:pt x="1718" y="100"/>
                  <a:pt x="1696" y="125"/>
                  <a:pt x="1696" y="176"/>
                </a:cubicBezTo>
                <a:cubicBezTo>
                  <a:pt x="1696" y="240"/>
                  <a:pt x="1716" y="281"/>
                  <a:pt x="1753" y="281"/>
                </a:cubicBezTo>
                <a:cubicBezTo>
                  <a:pt x="1784" y="281"/>
                  <a:pt x="1806" y="256"/>
                  <a:pt x="1806" y="204"/>
                </a:cubicBezTo>
                <a:close/>
                <a:moveTo>
                  <a:pt x="339" y="195"/>
                </a:moveTo>
                <a:cubicBezTo>
                  <a:pt x="198" y="195"/>
                  <a:pt x="198" y="195"/>
                  <a:pt x="198" y="195"/>
                </a:cubicBezTo>
                <a:cubicBezTo>
                  <a:pt x="204" y="292"/>
                  <a:pt x="303" y="278"/>
                  <a:pt x="329" y="264"/>
                </a:cubicBezTo>
                <a:cubicBezTo>
                  <a:pt x="326" y="273"/>
                  <a:pt x="305" y="309"/>
                  <a:pt x="250" y="309"/>
                </a:cubicBezTo>
                <a:cubicBezTo>
                  <a:pt x="207" y="309"/>
                  <a:pt x="146" y="282"/>
                  <a:pt x="146" y="188"/>
                </a:cubicBezTo>
                <a:cubicBezTo>
                  <a:pt x="146" y="130"/>
                  <a:pt x="173" y="73"/>
                  <a:pt x="247" y="73"/>
                </a:cubicBezTo>
                <a:cubicBezTo>
                  <a:pt x="304" y="73"/>
                  <a:pt x="343" y="109"/>
                  <a:pt x="339" y="195"/>
                </a:cubicBezTo>
                <a:close/>
                <a:moveTo>
                  <a:pt x="290" y="161"/>
                </a:moveTo>
                <a:cubicBezTo>
                  <a:pt x="291" y="115"/>
                  <a:pt x="269" y="102"/>
                  <a:pt x="247" y="102"/>
                </a:cubicBezTo>
                <a:cubicBezTo>
                  <a:pt x="226" y="102"/>
                  <a:pt x="205" y="113"/>
                  <a:pt x="199" y="161"/>
                </a:cubicBezTo>
                <a:lnTo>
                  <a:pt x="290" y="161"/>
                </a:lnTo>
                <a:close/>
                <a:moveTo>
                  <a:pt x="2251" y="195"/>
                </a:moveTo>
                <a:cubicBezTo>
                  <a:pt x="2110" y="195"/>
                  <a:pt x="2110" y="195"/>
                  <a:pt x="2110" y="195"/>
                </a:cubicBezTo>
                <a:cubicBezTo>
                  <a:pt x="2116" y="292"/>
                  <a:pt x="2215" y="278"/>
                  <a:pt x="2241" y="264"/>
                </a:cubicBezTo>
                <a:cubicBezTo>
                  <a:pt x="2238" y="273"/>
                  <a:pt x="2217" y="309"/>
                  <a:pt x="2162" y="309"/>
                </a:cubicBezTo>
                <a:cubicBezTo>
                  <a:pt x="2119" y="309"/>
                  <a:pt x="2058" y="282"/>
                  <a:pt x="2058" y="188"/>
                </a:cubicBezTo>
                <a:cubicBezTo>
                  <a:pt x="2058" y="130"/>
                  <a:pt x="2085" y="73"/>
                  <a:pt x="2159" y="73"/>
                </a:cubicBezTo>
                <a:cubicBezTo>
                  <a:pt x="2216" y="73"/>
                  <a:pt x="2255" y="109"/>
                  <a:pt x="2251" y="195"/>
                </a:cubicBezTo>
                <a:close/>
                <a:moveTo>
                  <a:pt x="2202" y="161"/>
                </a:moveTo>
                <a:cubicBezTo>
                  <a:pt x="2203" y="115"/>
                  <a:pt x="2181" y="102"/>
                  <a:pt x="2158" y="102"/>
                </a:cubicBezTo>
                <a:cubicBezTo>
                  <a:pt x="2138" y="102"/>
                  <a:pt x="2117" y="113"/>
                  <a:pt x="2111" y="161"/>
                </a:cubicBezTo>
                <a:lnTo>
                  <a:pt x="2202" y="1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sv-SE"/>
          </a:p>
        </p:txBody>
      </p:sp>
      <p:sp>
        <p:nvSpPr>
          <p:cNvPr id="21" name="Rubrik 1"/>
          <p:cNvSpPr>
            <a:spLocks noGrp="1"/>
          </p:cNvSpPr>
          <p:nvPr>
            <p:ph type="ctrTitle"/>
          </p:nvPr>
        </p:nvSpPr>
        <p:spPr>
          <a:xfrm>
            <a:off x="262790" y="110808"/>
            <a:ext cx="10365899" cy="1470025"/>
          </a:xfrm>
        </p:spPr>
        <p:txBody>
          <a:bodyPr/>
          <a:lstStyle>
            <a:lvl1pPr>
              <a:lnSpc>
                <a:spcPct val="100000"/>
              </a:lnSpc>
              <a:defRPr sz="6000">
                <a:solidFill>
                  <a:schemeClr val="tx1"/>
                </a:solidFill>
              </a:defRPr>
            </a:lvl1pPr>
          </a:lstStyle>
          <a:p>
            <a:r>
              <a:rPr lang="sv-SE"/>
              <a:t>Klicka här för att ändra mall för rubrikformat</a:t>
            </a:r>
          </a:p>
        </p:txBody>
      </p:sp>
      <p:sp>
        <p:nvSpPr>
          <p:cNvPr id="23" name="Underrubrik 2"/>
          <p:cNvSpPr>
            <a:spLocks noGrp="1"/>
          </p:cNvSpPr>
          <p:nvPr>
            <p:ph type="subTitle" idx="1"/>
          </p:nvPr>
        </p:nvSpPr>
        <p:spPr>
          <a:xfrm>
            <a:off x="263025" y="2747606"/>
            <a:ext cx="5730369" cy="1255227"/>
          </a:xfrm>
        </p:spPr>
        <p:txBody>
          <a:bodyPr/>
          <a:lstStyle>
            <a:lvl1pPr marL="0" indent="0" algn="l">
              <a:lnSpc>
                <a:spcPct val="100000"/>
              </a:lnSpc>
              <a:buNone/>
              <a:defRPr sz="25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26" name="Platshållare för text 8"/>
          <p:cNvSpPr>
            <a:spLocks noGrp="1"/>
          </p:cNvSpPr>
          <p:nvPr>
            <p:ph type="body" sz="quarter" idx="20" hasCustomPrompt="1"/>
          </p:nvPr>
        </p:nvSpPr>
        <p:spPr>
          <a:xfrm>
            <a:off x="6634163" y="5751993"/>
            <a:ext cx="5233987" cy="854140"/>
          </a:xfrm>
        </p:spPr>
        <p:txBody>
          <a:bodyPr anchor="b" anchorCtr="0"/>
          <a:lstStyle>
            <a:lvl1pPr marL="0" indent="0" algn="r">
              <a:buFontTx/>
              <a:buNone/>
              <a:defRPr sz="2500">
                <a:solidFill>
                  <a:schemeClr val="accent1"/>
                </a:solidFill>
              </a:defRPr>
            </a:lvl1pPr>
          </a:lstStyle>
          <a:p>
            <a:r>
              <a:rPr lang="sv-SE" dirty="0"/>
              <a:t>Stål formar en bättre framtid</a:t>
            </a:r>
          </a:p>
        </p:txBody>
      </p:sp>
      <p:sp>
        <p:nvSpPr>
          <p:cNvPr id="27" name="Platshållare för text 4"/>
          <p:cNvSpPr>
            <a:spLocks noGrp="1"/>
          </p:cNvSpPr>
          <p:nvPr>
            <p:ph type="body" sz="quarter" idx="18" hasCustomPrompt="1"/>
          </p:nvPr>
        </p:nvSpPr>
        <p:spPr>
          <a:xfrm>
            <a:off x="294009" y="6298236"/>
            <a:ext cx="1839592" cy="235184"/>
          </a:xfrm>
          <a:blipFill>
            <a:blip r:embed="rId2"/>
            <a:stretch>
              <a:fillRect/>
            </a:stretch>
          </a:blipFill>
        </p:spPr>
        <p:txBody>
          <a:bodyPr/>
          <a:lstStyle>
            <a:lvl1pPr marL="0" indent="0">
              <a:buFontTx/>
              <a:buNone/>
              <a:defRPr sz="100">
                <a:solidFill>
                  <a:schemeClr val="bg1"/>
                </a:solidFill>
              </a:defRPr>
            </a:lvl1pPr>
          </a:lstStyle>
          <a:p>
            <a:pPr lvl="0"/>
            <a:r>
              <a:rPr lang="sv-SE"/>
              <a:t>,</a:t>
            </a:r>
          </a:p>
        </p:txBody>
      </p:sp>
    </p:spTree>
    <p:extLst>
      <p:ext uri="{BB962C8B-B14F-4D97-AF65-F5344CB8AC3E}">
        <p14:creationId xmlns:p14="http://schemas.microsoft.com/office/powerpoint/2010/main" val="2886987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lutsida, mörk bakg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12195175" cy="6858000"/>
          </a:xfrm>
          <a:solidFill>
            <a:schemeClr val="accent2"/>
          </a:solidFill>
        </p:spPr>
        <p:txBody>
          <a:bodyPr tIns="2592000"/>
          <a:lstStyle>
            <a:lvl1pPr marL="0" indent="0" algn="ctr">
              <a:buFontTx/>
              <a:buNone/>
              <a:defRPr sz="1400"/>
            </a:lvl1pPr>
          </a:lstStyle>
          <a:p>
            <a:r>
              <a:rPr lang="sv-SE"/>
              <a:t>Klicka på ikonen för att lägga till en bild</a:t>
            </a:r>
          </a:p>
        </p:txBody>
      </p:sp>
      <p:sp>
        <p:nvSpPr>
          <p:cNvPr id="9" name="Rubrik 1"/>
          <p:cNvSpPr>
            <a:spLocks noGrp="1"/>
          </p:cNvSpPr>
          <p:nvPr>
            <p:ph type="ctrTitle"/>
          </p:nvPr>
        </p:nvSpPr>
        <p:spPr>
          <a:xfrm>
            <a:off x="262790" y="110809"/>
            <a:ext cx="11605359" cy="868906"/>
          </a:xfrm>
        </p:spPr>
        <p:txBody>
          <a:bodyPr/>
          <a:lstStyle>
            <a:lvl1pPr>
              <a:lnSpc>
                <a:spcPct val="100000"/>
              </a:lnSpc>
              <a:defRPr sz="6000">
                <a:solidFill>
                  <a:schemeClr val="bg1"/>
                </a:solidFill>
              </a:defRPr>
            </a:lvl1pPr>
          </a:lstStyle>
          <a:p>
            <a:r>
              <a:rPr lang="sv-SE"/>
              <a:t>Klicka här för att ändra mall för rubrikformat</a:t>
            </a:r>
          </a:p>
        </p:txBody>
      </p:sp>
      <p:sp>
        <p:nvSpPr>
          <p:cNvPr id="10" name="Underrubrik 2"/>
          <p:cNvSpPr>
            <a:spLocks noGrp="1"/>
          </p:cNvSpPr>
          <p:nvPr>
            <p:ph type="subTitle" idx="1"/>
          </p:nvPr>
        </p:nvSpPr>
        <p:spPr>
          <a:xfrm>
            <a:off x="263025" y="1152048"/>
            <a:ext cx="5730369" cy="1255227"/>
          </a:xfrm>
        </p:spPr>
        <p:txBody>
          <a:bodyPr/>
          <a:lstStyle>
            <a:lvl1pPr marL="0" indent="0" algn="l">
              <a:lnSpc>
                <a:spcPct val="100000"/>
              </a:lnSpc>
              <a:buNone/>
              <a:defRPr sz="25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11" name="Platshållare för text 8"/>
          <p:cNvSpPr>
            <a:spLocks noGrp="1"/>
          </p:cNvSpPr>
          <p:nvPr>
            <p:ph type="body" sz="quarter" idx="20" hasCustomPrompt="1"/>
          </p:nvPr>
        </p:nvSpPr>
        <p:spPr>
          <a:xfrm>
            <a:off x="6634163" y="5751993"/>
            <a:ext cx="5233987" cy="854140"/>
          </a:xfrm>
        </p:spPr>
        <p:txBody>
          <a:bodyPr anchor="b" anchorCtr="0"/>
          <a:lstStyle>
            <a:lvl1pPr marL="0" indent="0" algn="r">
              <a:buFontTx/>
              <a:buNone/>
              <a:defRPr sz="2500">
                <a:solidFill>
                  <a:schemeClr val="bg1"/>
                </a:solidFill>
              </a:defRPr>
            </a:lvl1pPr>
          </a:lstStyle>
          <a:p>
            <a:r>
              <a:rPr lang="sv-SE" dirty="0"/>
              <a:t>Stål formar en bättre framtid</a:t>
            </a:r>
          </a:p>
        </p:txBody>
      </p:sp>
      <p:sp>
        <p:nvSpPr>
          <p:cNvPr id="8" name="Platshållare för text 4"/>
          <p:cNvSpPr>
            <a:spLocks noGrp="1"/>
          </p:cNvSpPr>
          <p:nvPr>
            <p:ph type="body" sz="quarter" idx="18" hasCustomPrompt="1"/>
          </p:nvPr>
        </p:nvSpPr>
        <p:spPr>
          <a:xfrm>
            <a:off x="294009" y="6298236"/>
            <a:ext cx="1839592" cy="235184"/>
          </a:xfrm>
          <a:blipFill>
            <a:blip r:embed="rId2"/>
            <a:stretch>
              <a:fillRect/>
            </a:stretch>
          </a:blipFill>
        </p:spPr>
        <p:txBody>
          <a:bodyPr/>
          <a:lstStyle>
            <a:lvl1pPr marL="0" indent="0">
              <a:buFontTx/>
              <a:buNone/>
              <a:defRPr sz="100">
                <a:solidFill>
                  <a:schemeClr val="bg1"/>
                </a:solidFill>
              </a:defRPr>
            </a:lvl1pPr>
          </a:lstStyle>
          <a:p>
            <a:pPr lvl="0"/>
            <a:r>
              <a:rPr lang="sv-SE"/>
              <a:t>,</a:t>
            </a:r>
          </a:p>
        </p:txBody>
      </p:sp>
    </p:spTree>
    <p:extLst>
      <p:ext uri="{BB962C8B-B14F-4D97-AF65-F5344CB8AC3E}">
        <p14:creationId xmlns:p14="http://schemas.microsoft.com/office/powerpoint/2010/main" val="3458581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lutsida, ljus bakrundsbild">
    <p:spTree>
      <p:nvGrpSpPr>
        <p:cNvPr id="1" name=""/>
        <p:cNvGrpSpPr/>
        <p:nvPr/>
      </p:nvGrpSpPr>
      <p:grpSpPr>
        <a:xfrm>
          <a:off x="0" y="0"/>
          <a:ext cx="0" cy="0"/>
          <a:chOff x="0" y="0"/>
          <a:chExt cx="0" cy="0"/>
        </a:xfrm>
      </p:grpSpPr>
      <p:sp>
        <p:nvSpPr>
          <p:cNvPr id="25" name="Platshållare för bild 24"/>
          <p:cNvSpPr>
            <a:spLocks noGrp="1"/>
          </p:cNvSpPr>
          <p:nvPr>
            <p:ph type="pic" sz="quarter" idx="16"/>
          </p:nvPr>
        </p:nvSpPr>
        <p:spPr>
          <a:xfrm>
            <a:off x="0" y="0"/>
            <a:ext cx="12195175" cy="6858000"/>
          </a:xfrm>
          <a:solidFill>
            <a:schemeClr val="accent2"/>
          </a:solidFill>
        </p:spPr>
        <p:txBody>
          <a:bodyPr tIns="2592000"/>
          <a:lstStyle>
            <a:lvl1pPr marL="0" indent="0" algn="ctr">
              <a:buFontTx/>
              <a:buNone/>
              <a:defRPr sz="1400"/>
            </a:lvl1pPr>
          </a:lstStyle>
          <a:p>
            <a:r>
              <a:rPr lang="sv-SE"/>
              <a:t>Klicka på ikonen för att lägga till en bild</a:t>
            </a:r>
          </a:p>
        </p:txBody>
      </p:sp>
      <p:sp>
        <p:nvSpPr>
          <p:cNvPr id="9" name="Rubrik 1"/>
          <p:cNvSpPr>
            <a:spLocks noGrp="1"/>
          </p:cNvSpPr>
          <p:nvPr>
            <p:ph type="ctrTitle"/>
          </p:nvPr>
        </p:nvSpPr>
        <p:spPr>
          <a:xfrm>
            <a:off x="262790" y="110809"/>
            <a:ext cx="11605359" cy="868906"/>
          </a:xfrm>
        </p:spPr>
        <p:txBody>
          <a:bodyPr/>
          <a:lstStyle>
            <a:lvl1pPr>
              <a:lnSpc>
                <a:spcPct val="100000"/>
              </a:lnSpc>
              <a:defRPr sz="6000">
                <a:solidFill>
                  <a:srgbClr val="000000"/>
                </a:solidFill>
              </a:defRPr>
            </a:lvl1pPr>
          </a:lstStyle>
          <a:p>
            <a:r>
              <a:rPr lang="sv-SE"/>
              <a:t>Klicka här för att ändra mall för rubrikformat</a:t>
            </a:r>
            <a:endParaRPr lang="sv-SE" dirty="0"/>
          </a:p>
        </p:txBody>
      </p:sp>
      <p:sp>
        <p:nvSpPr>
          <p:cNvPr id="10" name="Underrubrik 2"/>
          <p:cNvSpPr>
            <a:spLocks noGrp="1"/>
          </p:cNvSpPr>
          <p:nvPr>
            <p:ph type="subTitle" idx="1"/>
          </p:nvPr>
        </p:nvSpPr>
        <p:spPr>
          <a:xfrm>
            <a:off x="263025" y="1152048"/>
            <a:ext cx="5730369" cy="1255227"/>
          </a:xfrm>
        </p:spPr>
        <p:txBody>
          <a:bodyPr/>
          <a:lstStyle>
            <a:lvl1pPr marL="0" indent="0" algn="l">
              <a:lnSpc>
                <a:spcPct val="100000"/>
              </a:lnSpc>
              <a:buNone/>
              <a:defRPr sz="2500">
                <a:solidFill>
                  <a:srgbClr val="000000"/>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11" name="Platshållare för text 8"/>
          <p:cNvSpPr>
            <a:spLocks noGrp="1"/>
          </p:cNvSpPr>
          <p:nvPr>
            <p:ph type="body" sz="quarter" idx="20" hasCustomPrompt="1"/>
          </p:nvPr>
        </p:nvSpPr>
        <p:spPr>
          <a:xfrm>
            <a:off x="6634163" y="5751993"/>
            <a:ext cx="5233987" cy="854140"/>
          </a:xfrm>
        </p:spPr>
        <p:txBody>
          <a:bodyPr anchor="b" anchorCtr="0"/>
          <a:lstStyle>
            <a:lvl1pPr marL="0" indent="0" algn="r">
              <a:buFontTx/>
              <a:buNone/>
              <a:defRPr sz="2500">
                <a:solidFill>
                  <a:srgbClr val="000000"/>
                </a:solidFill>
              </a:defRPr>
            </a:lvl1pPr>
          </a:lstStyle>
          <a:p>
            <a:r>
              <a:rPr lang="sv-SE" dirty="0"/>
              <a:t>Stål formar en bättre framtid</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705" y="6298491"/>
            <a:ext cx="1825533" cy="235844"/>
          </a:xfrm>
          <a:prstGeom prst="rect">
            <a:avLst/>
          </a:prstGeom>
        </p:spPr>
      </p:pic>
    </p:spTree>
    <p:extLst>
      <p:ext uri="{BB962C8B-B14F-4D97-AF65-F5344CB8AC3E}">
        <p14:creationId xmlns:p14="http://schemas.microsoft.com/office/powerpoint/2010/main" val="362637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utsida, vit">
    <p:spTree>
      <p:nvGrpSpPr>
        <p:cNvPr id="1" name=""/>
        <p:cNvGrpSpPr/>
        <p:nvPr/>
      </p:nvGrpSpPr>
      <p:grpSpPr>
        <a:xfrm>
          <a:off x="0" y="0"/>
          <a:ext cx="0" cy="0"/>
          <a:chOff x="0" y="0"/>
          <a:chExt cx="0" cy="0"/>
        </a:xfrm>
      </p:grpSpPr>
      <p:sp>
        <p:nvSpPr>
          <p:cNvPr id="9" name="Rubrik 1"/>
          <p:cNvSpPr>
            <a:spLocks noGrp="1"/>
          </p:cNvSpPr>
          <p:nvPr>
            <p:ph type="ctrTitle"/>
          </p:nvPr>
        </p:nvSpPr>
        <p:spPr>
          <a:xfrm>
            <a:off x="262790" y="110809"/>
            <a:ext cx="11605359" cy="868906"/>
          </a:xfrm>
        </p:spPr>
        <p:txBody>
          <a:bodyPr/>
          <a:lstStyle>
            <a:lvl1pPr>
              <a:lnSpc>
                <a:spcPct val="100000"/>
              </a:lnSpc>
              <a:defRPr sz="6000">
                <a:solidFill>
                  <a:schemeClr val="tx1"/>
                </a:solidFill>
              </a:defRPr>
            </a:lvl1pPr>
          </a:lstStyle>
          <a:p>
            <a:r>
              <a:rPr lang="sv-SE"/>
              <a:t>Klicka här för att ändra mall för rubrikformat</a:t>
            </a:r>
          </a:p>
        </p:txBody>
      </p:sp>
      <p:sp>
        <p:nvSpPr>
          <p:cNvPr id="10" name="Underrubrik 2"/>
          <p:cNvSpPr>
            <a:spLocks noGrp="1"/>
          </p:cNvSpPr>
          <p:nvPr>
            <p:ph type="subTitle" idx="1"/>
          </p:nvPr>
        </p:nvSpPr>
        <p:spPr>
          <a:xfrm>
            <a:off x="263025" y="1152048"/>
            <a:ext cx="5730369" cy="1255227"/>
          </a:xfrm>
        </p:spPr>
        <p:txBody>
          <a:bodyPr/>
          <a:lstStyle>
            <a:lvl1pPr marL="0" indent="0" algn="l">
              <a:lnSpc>
                <a:spcPct val="100000"/>
              </a:lnSpc>
              <a:buNone/>
              <a:defRPr sz="25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11" name="Platshållare för text 8"/>
          <p:cNvSpPr>
            <a:spLocks noGrp="1"/>
          </p:cNvSpPr>
          <p:nvPr>
            <p:ph type="body" sz="quarter" idx="20" hasCustomPrompt="1"/>
          </p:nvPr>
        </p:nvSpPr>
        <p:spPr>
          <a:xfrm>
            <a:off x="6634163" y="5751993"/>
            <a:ext cx="5233987" cy="854140"/>
          </a:xfrm>
        </p:spPr>
        <p:txBody>
          <a:bodyPr anchor="b" anchorCtr="0"/>
          <a:lstStyle>
            <a:lvl1pPr marL="0" indent="0" algn="r">
              <a:buFontTx/>
              <a:buNone/>
              <a:defRPr sz="2500">
                <a:solidFill>
                  <a:schemeClr val="accent1"/>
                </a:solidFill>
              </a:defRPr>
            </a:lvl1pPr>
          </a:lstStyle>
          <a:p>
            <a:r>
              <a:rPr lang="sv-SE" dirty="0"/>
              <a:t>Stål formar en bättre framtid</a:t>
            </a:r>
          </a:p>
        </p:txBody>
      </p:sp>
      <p:pic>
        <p:nvPicPr>
          <p:cNvPr id="8" name="Bildobjekt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705" y="6298491"/>
            <a:ext cx="1825533" cy="235844"/>
          </a:xfrm>
          <a:prstGeom prst="rect">
            <a:avLst/>
          </a:prstGeom>
        </p:spPr>
      </p:pic>
    </p:spTree>
    <p:extLst>
      <p:ext uri="{BB962C8B-B14F-4D97-AF65-F5344CB8AC3E}">
        <p14:creationId xmlns:p14="http://schemas.microsoft.com/office/powerpoint/2010/main" val="2420965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lutsida, blå">
    <p:bg>
      <p:bgPr>
        <a:solidFill>
          <a:schemeClr val="accent1"/>
        </a:solidFill>
        <a:effectLst/>
      </p:bgPr>
    </p:bg>
    <p:spTree>
      <p:nvGrpSpPr>
        <p:cNvPr id="1" name=""/>
        <p:cNvGrpSpPr/>
        <p:nvPr/>
      </p:nvGrpSpPr>
      <p:grpSpPr>
        <a:xfrm>
          <a:off x="0" y="0"/>
          <a:ext cx="0" cy="0"/>
          <a:chOff x="0" y="0"/>
          <a:chExt cx="0" cy="0"/>
        </a:xfrm>
      </p:grpSpPr>
      <p:sp>
        <p:nvSpPr>
          <p:cNvPr id="9" name="Rubrik 1"/>
          <p:cNvSpPr>
            <a:spLocks noGrp="1"/>
          </p:cNvSpPr>
          <p:nvPr>
            <p:ph type="ctrTitle"/>
          </p:nvPr>
        </p:nvSpPr>
        <p:spPr>
          <a:xfrm>
            <a:off x="262790" y="110809"/>
            <a:ext cx="11605359" cy="868906"/>
          </a:xfrm>
        </p:spPr>
        <p:txBody>
          <a:bodyPr/>
          <a:lstStyle>
            <a:lvl1pPr>
              <a:lnSpc>
                <a:spcPct val="100000"/>
              </a:lnSpc>
              <a:defRPr sz="6000">
                <a:solidFill>
                  <a:schemeClr val="bg1"/>
                </a:solidFill>
              </a:defRPr>
            </a:lvl1pPr>
          </a:lstStyle>
          <a:p>
            <a:r>
              <a:rPr lang="sv-SE"/>
              <a:t>Klicka här för att ändra mall för rubrikformat</a:t>
            </a:r>
          </a:p>
        </p:txBody>
      </p:sp>
      <p:sp>
        <p:nvSpPr>
          <p:cNvPr id="10" name="Underrubrik 2"/>
          <p:cNvSpPr>
            <a:spLocks noGrp="1"/>
          </p:cNvSpPr>
          <p:nvPr>
            <p:ph type="subTitle" idx="1"/>
          </p:nvPr>
        </p:nvSpPr>
        <p:spPr>
          <a:xfrm>
            <a:off x="263025" y="1152048"/>
            <a:ext cx="5730369" cy="1255227"/>
          </a:xfrm>
        </p:spPr>
        <p:txBody>
          <a:bodyPr/>
          <a:lstStyle>
            <a:lvl1pPr marL="0" indent="0" algn="l">
              <a:lnSpc>
                <a:spcPct val="100000"/>
              </a:lnSpc>
              <a:buNone/>
              <a:defRPr sz="25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11" name="Platshållare för text 8"/>
          <p:cNvSpPr>
            <a:spLocks noGrp="1"/>
          </p:cNvSpPr>
          <p:nvPr>
            <p:ph type="body" sz="quarter" idx="20" hasCustomPrompt="1"/>
          </p:nvPr>
        </p:nvSpPr>
        <p:spPr>
          <a:xfrm>
            <a:off x="6634163" y="5751993"/>
            <a:ext cx="5233987" cy="854140"/>
          </a:xfrm>
        </p:spPr>
        <p:txBody>
          <a:bodyPr anchor="b" anchorCtr="0"/>
          <a:lstStyle>
            <a:lvl1pPr marL="0" indent="0" algn="r">
              <a:buFontTx/>
              <a:buNone/>
              <a:defRPr sz="2500">
                <a:solidFill>
                  <a:schemeClr val="bg1"/>
                </a:solidFill>
              </a:defRPr>
            </a:lvl1pPr>
          </a:lstStyle>
          <a:p>
            <a:r>
              <a:rPr lang="sv-SE" dirty="0"/>
              <a:t>Stål formar en bättre framtid</a:t>
            </a:r>
          </a:p>
        </p:txBody>
      </p:sp>
      <p:pic>
        <p:nvPicPr>
          <p:cNvPr id="6" name="Bildobjekt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710" y="6298491"/>
            <a:ext cx="1825523" cy="235844"/>
          </a:xfrm>
          <a:prstGeom prst="rect">
            <a:avLst/>
          </a:prstGeom>
        </p:spPr>
      </p:pic>
    </p:spTree>
    <p:extLst>
      <p:ext uri="{BB962C8B-B14F-4D97-AF65-F5344CB8AC3E}">
        <p14:creationId xmlns:p14="http://schemas.microsoft.com/office/powerpoint/2010/main" val="3067132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sida, blå">
    <p:bg>
      <p:bgPr>
        <a:solidFill>
          <a:schemeClr val="accent1"/>
        </a:solidFill>
        <a:effectLst/>
      </p:bgPr>
    </p:bg>
    <p:spTree>
      <p:nvGrpSpPr>
        <p:cNvPr id="1" name=""/>
        <p:cNvGrpSpPr/>
        <p:nvPr/>
      </p:nvGrpSpPr>
      <p:grpSpPr>
        <a:xfrm>
          <a:off x="0" y="0"/>
          <a:ext cx="0" cy="0"/>
          <a:chOff x="0" y="0"/>
          <a:chExt cx="0" cy="0"/>
        </a:xfrm>
      </p:grpSpPr>
      <p:sp>
        <p:nvSpPr>
          <p:cNvPr id="20" name="Rubrik 1"/>
          <p:cNvSpPr>
            <a:spLocks noGrp="1"/>
          </p:cNvSpPr>
          <p:nvPr>
            <p:ph type="ctrTitle"/>
          </p:nvPr>
        </p:nvSpPr>
        <p:spPr>
          <a:xfrm>
            <a:off x="262790" y="101477"/>
            <a:ext cx="10365899" cy="1470025"/>
          </a:xfrm>
        </p:spPr>
        <p:txBody>
          <a:bodyPr/>
          <a:lstStyle>
            <a:lvl1pPr>
              <a:lnSpc>
                <a:spcPct val="100000"/>
              </a:lnSpc>
              <a:defRPr sz="6000">
                <a:solidFill>
                  <a:schemeClr val="bg1"/>
                </a:solidFill>
              </a:defRPr>
            </a:lvl1pPr>
          </a:lstStyle>
          <a:p>
            <a:r>
              <a:rPr lang="sv-SE"/>
              <a:t>Klicka här för att ändra mall för rubrikformat</a:t>
            </a:r>
          </a:p>
        </p:txBody>
      </p:sp>
      <p:sp>
        <p:nvSpPr>
          <p:cNvPr id="21" name="Underrubrik 2"/>
          <p:cNvSpPr>
            <a:spLocks noGrp="1"/>
          </p:cNvSpPr>
          <p:nvPr>
            <p:ph type="subTitle" idx="1"/>
          </p:nvPr>
        </p:nvSpPr>
        <p:spPr>
          <a:xfrm>
            <a:off x="263025" y="2747606"/>
            <a:ext cx="5730369" cy="1255227"/>
          </a:xfrm>
        </p:spPr>
        <p:txBody>
          <a:bodyPr/>
          <a:lstStyle>
            <a:lvl1pPr marL="0" indent="0" algn="l">
              <a:lnSpc>
                <a:spcPct val="100000"/>
              </a:lnSpc>
              <a:buNone/>
              <a:defRPr sz="25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6" name="Platshållare för text 8"/>
          <p:cNvSpPr>
            <a:spLocks noGrp="1"/>
          </p:cNvSpPr>
          <p:nvPr>
            <p:ph type="body" sz="quarter" idx="20" hasCustomPrompt="1"/>
          </p:nvPr>
        </p:nvSpPr>
        <p:spPr>
          <a:xfrm>
            <a:off x="6634163" y="5751993"/>
            <a:ext cx="5233987" cy="854140"/>
          </a:xfrm>
        </p:spPr>
        <p:txBody>
          <a:bodyPr anchor="b" anchorCtr="0"/>
          <a:lstStyle>
            <a:lvl1pPr marL="0" indent="0" algn="r">
              <a:buFontTx/>
              <a:buNone/>
              <a:defRPr sz="2500">
                <a:solidFill>
                  <a:schemeClr val="bg1"/>
                </a:solidFill>
              </a:defRPr>
            </a:lvl1pPr>
          </a:lstStyle>
          <a:p>
            <a:r>
              <a:rPr lang="sv-SE" dirty="0"/>
              <a:t>Stål formar en bättre framtid</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710" y="6298491"/>
            <a:ext cx="1825523" cy="235844"/>
          </a:xfrm>
          <a:prstGeom prst="rect">
            <a:avLst/>
          </a:prstGeom>
        </p:spPr>
      </p:pic>
    </p:spTree>
    <p:extLst>
      <p:ext uri="{BB962C8B-B14F-4D97-AF65-F5344CB8AC3E}">
        <p14:creationId xmlns:p14="http://schemas.microsoft.com/office/powerpoint/2010/main" val="323069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sida, vit">
    <p:spTree>
      <p:nvGrpSpPr>
        <p:cNvPr id="1" name=""/>
        <p:cNvGrpSpPr/>
        <p:nvPr/>
      </p:nvGrpSpPr>
      <p:grpSpPr>
        <a:xfrm>
          <a:off x="0" y="0"/>
          <a:ext cx="0" cy="0"/>
          <a:chOff x="0" y="0"/>
          <a:chExt cx="0" cy="0"/>
        </a:xfrm>
      </p:grpSpPr>
      <p:sp>
        <p:nvSpPr>
          <p:cNvPr id="20" name="Rubrik 1"/>
          <p:cNvSpPr>
            <a:spLocks noGrp="1"/>
          </p:cNvSpPr>
          <p:nvPr>
            <p:ph type="ctrTitle"/>
          </p:nvPr>
        </p:nvSpPr>
        <p:spPr>
          <a:xfrm>
            <a:off x="262790" y="101477"/>
            <a:ext cx="10365899" cy="1470025"/>
          </a:xfrm>
        </p:spPr>
        <p:txBody>
          <a:bodyPr/>
          <a:lstStyle>
            <a:lvl1pPr>
              <a:lnSpc>
                <a:spcPct val="100000"/>
              </a:lnSpc>
              <a:defRPr sz="6000">
                <a:solidFill>
                  <a:schemeClr val="tx1"/>
                </a:solidFill>
              </a:defRPr>
            </a:lvl1pPr>
          </a:lstStyle>
          <a:p>
            <a:r>
              <a:rPr lang="sv-SE"/>
              <a:t>Klicka här för att ändra mall för rubrikformat</a:t>
            </a:r>
          </a:p>
        </p:txBody>
      </p:sp>
      <p:sp>
        <p:nvSpPr>
          <p:cNvPr id="21" name="Underrubrik 2"/>
          <p:cNvSpPr>
            <a:spLocks noGrp="1"/>
          </p:cNvSpPr>
          <p:nvPr>
            <p:ph type="subTitle" idx="1"/>
          </p:nvPr>
        </p:nvSpPr>
        <p:spPr>
          <a:xfrm>
            <a:off x="263025" y="2747606"/>
            <a:ext cx="5730369" cy="1255227"/>
          </a:xfrm>
        </p:spPr>
        <p:txBody>
          <a:bodyPr/>
          <a:lstStyle>
            <a:lvl1pPr marL="0" indent="0" algn="l">
              <a:lnSpc>
                <a:spcPct val="100000"/>
              </a:lnSpc>
              <a:buNone/>
              <a:defRPr sz="25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p>
        </p:txBody>
      </p:sp>
      <p:sp>
        <p:nvSpPr>
          <p:cNvPr id="6" name="Platshållare för text 8"/>
          <p:cNvSpPr>
            <a:spLocks noGrp="1"/>
          </p:cNvSpPr>
          <p:nvPr>
            <p:ph type="body" sz="quarter" idx="20" hasCustomPrompt="1"/>
          </p:nvPr>
        </p:nvSpPr>
        <p:spPr>
          <a:xfrm>
            <a:off x="6634163" y="5751993"/>
            <a:ext cx="5233987" cy="854140"/>
          </a:xfrm>
        </p:spPr>
        <p:txBody>
          <a:bodyPr anchor="b" anchorCtr="0"/>
          <a:lstStyle>
            <a:lvl1pPr marL="0" indent="0" algn="r">
              <a:buFontTx/>
              <a:buNone/>
              <a:defRPr sz="2500">
                <a:solidFill>
                  <a:schemeClr val="tx1"/>
                </a:solidFill>
              </a:defRPr>
            </a:lvl1pPr>
          </a:lstStyle>
          <a:p>
            <a:r>
              <a:rPr lang="sv-SE" dirty="0"/>
              <a:t>Stål formar en bättre framtid</a:t>
            </a:r>
          </a:p>
        </p:txBody>
      </p:sp>
      <p:sp>
        <p:nvSpPr>
          <p:cNvPr id="8" name="Platshållare för text 4"/>
          <p:cNvSpPr txBox="1">
            <a:spLocks/>
          </p:cNvSpPr>
          <p:nvPr userDrawn="1"/>
        </p:nvSpPr>
        <p:spPr>
          <a:xfrm>
            <a:off x="294009" y="6298236"/>
            <a:ext cx="1839592"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a:t>,</a:t>
            </a:r>
          </a:p>
        </p:txBody>
      </p:sp>
    </p:spTree>
    <p:extLst>
      <p:ext uri="{BB962C8B-B14F-4D97-AF65-F5344CB8AC3E}">
        <p14:creationId xmlns:p14="http://schemas.microsoft.com/office/powerpoint/2010/main" val="2243150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rubrikssida">
    <p:spTree>
      <p:nvGrpSpPr>
        <p:cNvPr id="1" name=""/>
        <p:cNvGrpSpPr/>
        <p:nvPr/>
      </p:nvGrpSpPr>
      <p:grpSpPr>
        <a:xfrm>
          <a:off x="0" y="0"/>
          <a:ext cx="0" cy="0"/>
          <a:chOff x="0" y="0"/>
          <a:chExt cx="0" cy="0"/>
        </a:xfrm>
      </p:grpSpPr>
      <p:sp>
        <p:nvSpPr>
          <p:cNvPr id="2" name="Rubrik 1"/>
          <p:cNvSpPr>
            <a:spLocks noGrp="1"/>
          </p:cNvSpPr>
          <p:nvPr>
            <p:ph type="ctrTitle"/>
          </p:nvPr>
        </p:nvSpPr>
        <p:spPr>
          <a:xfrm>
            <a:off x="262790" y="121408"/>
            <a:ext cx="10365899" cy="1470025"/>
          </a:xfrm>
        </p:spPr>
        <p:txBody>
          <a:bodyPr/>
          <a:lstStyle>
            <a:lvl1pPr>
              <a:lnSpc>
                <a:spcPct val="100000"/>
              </a:lnSpc>
              <a:defRPr sz="6000" b="0">
                <a:solidFill>
                  <a:schemeClr val="accent1"/>
                </a:solidFill>
              </a:defRPr>
            </a:lvl1pPr>
          </a:lstStyle>
          <a:p>
            <a:r>
              <a:rPr lang="sv-SE"/>
              <a:t>Klicka här för att ändra mall för rubrikformat</a:t>
            </a:r>
            <a:endParaRPr lang="sv-SE" dirty="0"/>
          </a:p>
        </p:txBody>
      </p:sp>
      <p:sp>
        <p:nvSpPr>
          <p:cNvPr id="4" name="Platshållare för text 4"/>
          <p:cNvSpPr txBox="1">
            <a:spLocks/>
          </p:cNvSpPr>
          <p:nvPr userDrawn="1"/>
        </p:nvSpPr>
        <p:spPr>
          <a:xfrm>
            <a:off x="294009" y="6298236"/>
            <a:ext cx="1839592" cy="235184"/>
          </a:xfrm>
          <a:prstGeom prst="rect">
            <a:avLst/>
          </a:prstGeom>
          <a:blipFill>
            <a:blip r:embed="rId2"/>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a:t>,</a:t>
            </a:r>
          </a:p>
        </p:txBody>
      </p:sp>
    </p:spTree>
    <p:extLst>
      <p:ext uri="{BB962C8B-B14F-4D97-AF65-F5344CB8AC3E}">
        <p14:creationId xmlns:p14="http://schemas.microsoft.com/office/powerpoint/2010/main" val="247320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brödtext">
    <p:spTree>
      <p:nvGrpSpPr>
        <p:cNvPr id="1" name=""/>
        <p:cNvGrpSpPr/>
        <p:nvPr/>
      </p:nvGrpSpPr>
      <p:grpSpPr>
        <a:xfrm>
          <a:off x="0" y="0"/>
          <a:ext cx="0" cy="0"/>
          <a:chOff x="0" y="0"/>
          <a:chExt cx="0" cy="0"/>
        </a:xfrm>
      </p:grpSpPr>
      <p:sp>
        <p:nvSpPr>
          <p:cNvPr id="5" name="Rubrik 1"/>
          <p:cNvSpPr>
            <a:spLocks noGrp="1"/>
          </p:cNvSpPr>
          <p:nvPr>
            <p:ph type="title"/>
          </p:nvPr>
        </p:nvSpPr>
        <p:spPr>
          <a:xfrm>
            <a:off x="322598" y="253966"/>
            <a:ext cx="11520000" cy="512315"/>
          </a:xfrm>
        </p:spPr>
        <p:txBody>
          <a:bodyPr/>
          <a:lstStyle>
            <a:lvl1pPr>
              <a:lnSpc>
                <a:spcPct val="100000"/>
              </a:lnSpc>
              <a:defRPr sz="2500" b="1"/>
            </a:lvl1pPr>
          </a:lstStyle>
          <a:p>
            <a:r>
              <a:rPr lang="sv-SE"/>
              <a:t>Klicka här för att ändra mall för rubrikformat</a:t>
            </a:r>
          </a:p>
        </p:txBody>
      </p:sp>
      <p:sp>
        <p:nvSpPr>
          <p:cNvPr id="7" name="Platshållare för innehåll 2"/>
          <p:cNvSpPr>
            <a:spLocks noGrp="1"/>
          </p:cNvSpPr>
          <p:nvPr>
            <p:ph idx="1"/>
          </p:nvPr>
        </p:nvSpPr>
        <p:spPr>
          <a:xfrm>
            <a:off x="322592" y="1246188"/>
            <a:ext cx="11520000" cy="4765675"/>
          </a:xfrm>
        </p:spPr>
        <p:txBody>
          <a:bodyPr/>
          <a:lstStyle>
            <a:lvl1pPr marL="0" indent="0">
              <a:lnSpc>
                <a:spcPct val="100000"/>
              </a:lnSpc>
              <a:buFontTx/>
              <a:buNone/>
              <a:defRPr sz="2500"/>
            </a:lvl1pPr>
          </a:lstStyle>
          <a:p>
            <a:pPr lvl="0"/>
            <a:r>
              <a:rPr lang="sv-SE"/>
              <a:t>Redigera format för bakgrundstext</a:t>
            </a:r>
          </a:p>
        </p:txBody>
      </p:sp>
    </p:spTree>
    <p:extLst>
      <p:ext uri="{BB962C8B-B14F-4D97-AF65-F5344CB8AC3E}">
        <p14:creationId xmlns:p14="http://schemas.microsoft.com/office/powerpoint/2010/main" val="104537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Rubrik, brödtext, mörk bakgrundsbild">
    <p:spTree>
      <p:nvGrpSpPr>
        <p:cNvPr id="1" name=""/>
        <p:cNvGrpSpPr/>
        <p:nvPr/>
      </p:nvGrpSpPr>
      <p:grpSpPr>
        <a:xfrm>
          <a:off x="0" y="0"/>
          <a:ext cx="0" cy="0"/>
          <a:chOff x="0" y="0"/>
          <a:chExt cx="0" cy="0"/>
        </a:xfrm>
      </p:grpSpPr>
      <p:sp>
        <p:nvSpPr>
          <p:cNvPr id="5" name="Platshållare för bild 24"/>
          <p:cNvSpPr>
            <a:spLocks noGrp="1"/>
          </p:cNvSpPr>
          <p:nvPr>
            <p:ph type="pic" sz="quarter" idx="16"/>
          </p:nvPr>
        </p:nvSpPr>
        <p:spPr>
          <a:xfrm>
            <a:off x="0" y="0"/>
            <a:ext cx="12195175" cy="6858000"/>
          </a:xfrm>
          <a:solidFill>
            <a:schemeClr val="accent2"/>
          </a:solidFill>
        </p:spPr>
        <p:txBody>
          <a:bodyPr tIns="1620000"/>
          <a:lstStyle>
            <a:lvl1pPr marL="0" indent="0" algn="ctr">
              <a:buFontTx/>
              <a:buNone/>
              <a:defRPr sz="1400"/>
            </a:lvl1pPr>
          </a:lstStyle>
          <a:p>
            <a:r>
              <a:rPr lang="sv-SE"/>
              <a:t>Klicka på ikonen för att lägga till en bild</a:t>
            </a:r>
          </a:p>
        </p:txBody>
      </p:sp>
      <p:sp>
        <p:nvSpPr>
          <p:cNvPr id="2" name="Rubrik 1"/>
          <p:cNvSpPr>
            <a:spLocks noGrp="1"/>
          </p:cNvSpPr>
          <p:nvPr>
            <p:ph type="title"/>
          </p:nvPr>
        </p:nvSpPr>
        <p:spPr>
          <a:xfrm>
            <a:off x="322598" y="253966"/>
            <a:ext cx="11520000" cy="512315"/>
          </a:xfrm>
        </p:spPr>
        <p:txBody>
          <a:bodyPr/>
          <a:lstStyle>
            <a:lvl1pPr>
              <a:lnSpc>
                <a:spcPct val="100000"/>
              </a:lnSpc>
              <a:defRPr sz="2500" b="1">
                <a:solidFill>
                  <a:schemeClr val="bg1"/>
                </a:solidFill>
              </a:defRPr>
            </a:lvl1pPr>
          </a:lstStyle>
          <a:p>
            <a:r>
              <a:rPr lang="sv-SE"/>
              <a:t>Klicka här för att ändra mall för rubrikformat</a:t>
            </a:r>
          </a:p>
        </p:txBody>
      </p:sp>
      <p:sp>
        <p:nvSpPr>
          <p:cNvPr id="3" name="Platshållare för innehåll 2"/>
          <p:cNvSpPr>
            <a:spLocks noGrp="1"/>
          </p:cNvSpPr>
          <p:nvPr>
            <p:ph idx="1"/>
          </p:nvPr>
        </p:nvSpPr>
        <p:spPr>
          <a:xfrm>
            <a:off x="322593" y="1246188"/>
            <a:ext cx="11520000" cy="4765675"/>
          </a:xfrm>
        </p:spPr>
        <p:txBody>
          <a:bodyPr/>
          <a:lstStyle>
            <a:lvl1pPr marL="0" indent="0">
              <a:lnSpc>
                <a:spcPct val="100000"/>
              </a:lnSpc>
              <a:buFontTx/>
              <a:buNone/>
              <a:defRPr sz="2500">
                <a:solidFill>
                  <a:schemeClr val="bg1"/>
                </a:solidFill>
              </a:defRPr>
            </a:lvl1pPr>
          </a:lstStyle>
          <a:p>
            <a:pPr lvl="0"/>
            <a:r>
              <a:rPr lang="sv-SE"/>
              <a:t>Redigera format för bakgrundstext</a:t>
            </a:r>
          </a:p>
        </p:txBody>
      </p:sp>
      <p:sp>
        <p:nvSpPr>
          <p:cNvPr id="13" name="Platshållare för text 4"/>
          <p:cNvSpPr>
            <a:spLocks noGrp="1"/>
          </p:cNvSpPr>
          <p:nvPr>
            <p:ph type="body" sz="quarter" idx="18" hasCustomPrompt="1"/>
          </p:nvPr>
        </p:nvSpPr>
        <p:spPr>
          <a:xfrm>
            <a:off x="294009" y="6298236"/>
            <a:ext cx="1839592" cy="235184"/>
          </a:xfrm>
          <a:blipFill>
            <a:blip r:embed="rId2"/>
            <a:stretch>
              <a:fillRect/>
            </a:stretch>
          </a:blipFill>
        </p:spPr>
        <p:txBody>
          <a:bodyPr/>
          <a:lstStyle>
            <a:lvl1pPr marL="0" indent="0">
              <a:buFontTx/>
              <a:buNone/>
              <a:defRPr sz="100">
                <a:solidFill>
                  <a:schemeClr val="bg1"/>
                </a:solidFill>
              </a:defRPr>
            </a:lvl1pPr>
          </a:lstStyle>
          <a:p>
            <a:pPr lvl="0"/>
            <a:r>
              <a:rPr lang="sv-SE"/>
              <a:t>,</a:t>
            </a:r>
          </a:p>
        </p:txBody>
      </p:sp>
    </p:spTree>
    <p:extLst>
      <p:ext uri="{BB962C8B-B14F-4D97-AF65-F5344CB8AC3E}">
        <p14:creationId xmlns:p14="http://schemas.microsoft.com/office/powerpoint/2010/main" val="242477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diagram ">
    <p:spTree>
      <p:nvGrpSpPr>
        <p:cNvPr id="1" name=""/>
        <p:cNvGrpSpPr/>
        <p:nvPr/>
      </p:nvGrpSpPr>
      <p:grpSpPr>
        <a:xfrm>
          <a:off x="0" y="0"/>
          <a:ext cx="0" cy="0"/>
          <a:chOff x="0" y="0"/>
          <a:chExt cx="0" cy="0"/>
        </a:xfrm>
      </p:grpSpPr>
      <p:sp>
        <p:nvSpPr>
          <p:cNvPr id="8" name="Platshållare för diagram 4"/>
          <p:cNvSpPr>
            <a:spLocks noGrp="1"/>
          </p:cNvSpPr>
          <p:nvPr>
            <p:ph type="chart" sz="quarter" idx="14"/>
          </p:nvPr>
        </p:nvSpPr>
        <p:spPr>
          <a:xfrm>
            <a:off x="324729" y="1246189"/>
            <a:ext cx="11585620" cy="4774602"/>
          </a:xfrm>
          <a:noFill/>
        </p:spPr>
        <p:txBody>
          <a:bodyPr tIns="1728000"/>
          <a:lstStyle>
            <a:lvl1pPr marL="0" indent="0" algn="ctr">
              <a:buFontTx/>
              <a:buNone/>
              <a:defRPr/>
            </a:lvl1pPr>
          </a:lstStyle>
          <a:p>
            <a:r>
              <a:rPr lang="sv-SE"/>
              <a:t>Klicka på ikonen för att lägga till ett diagram</a:t>
            </a:r>
          </a:p>
        </p:txBody>
      </p:sp>
      <p:sp>
        <p:nvSpPr>
          <p:cNvPr id="7" name="Rubrik 1"/>
          <p:cNvSpPr>
            <a:spLocks noGrp="1"/>
          </p:cNvSpPr>
          <p:nvPr>
            <p:ph type="title"/>
          </p:nvPr>
        </p:nvSpPr>
        <p:spPr>
          <a:xfrm>
            <a:off x="322597" y="253966"/>
            <a:ext cx="11587751" cy="512315"/>
          </a:xfrm>
        </p:spPr>
        <p:txBody>
          <a:bodyPr/>
          <a:lstStyle>
            <a:lvl1pPr>
              <a:lnSpc>
                <a:spcPct val="100000"/>
              </a:lnSpc>
              <a:defRPr sz="2500" b="1"/>
            </a:lvl1pPr>
          </a:lstStyle>
          <a:p>
            <a:r>
              <a:rPr lang="sv-SE"/>
              <a:t>Klicka här för att ändra mall för rubrikformat</a:t>
            </a:r>
          </a:p>
        </p:txBody>
      </p:sp>
    </p:spTree>
    <p:extLst>
      <p:ext uri="{BB962C8B-B14F-4D97-AF65-F5344CB8AC3E}">
        <p14:creationId xmlns:p14="http://schemas.microsoft.com/office/powerpoint/2010/main" val="1789610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Mörk bakgrundsbild">
    <p:spTree>
      <p:nvGrpSpPr>
        <p:cNvPr id="1" name=""/>
        <p:cNvGrpSpPr/>
        <p:nvPr/>
      </p:nvGrpSpPr>
      <p:grpSpPr>
        <a:xfrm>
          <a:off x="0" y="0"/>
          <a:ext cx="0" cy="0"/>
          <a:chOff x="0" y="0"/>
          <a:chExt cx="0" cy="0"/>
        </a:xfrm>
      </p:grpSpPr>
      <p:sp>
        <p:nvSpPr>
          <p:cNvPr id="7" name="Platshållare för bild 4"/>
          <p:cNvSpPr>
            <a:spLocks noGrp="1"/>
          </p:cNvSpPr>
          <p:nvPr>
            <p:ph type="pic" sz="quarter" idx="14"/>
          </p:nvPr>
        </p:nvSpPr>
        <p:spPr>
          <a:xfrm>
            <a:off x="-1" y="0"/>
            <a:ext cx="12195175" cy="6858000"/>
          </a:xfrm>
          <a:solidFill>
            <a:schemeClr val="accent2"/>
          </a:solidFill>
        </p:spPr>
        <p:txBody>
          <a:bodyPr tIns="1872000"/>
          <a:lstStyle>
            <a:lvl1pPr marL="0" indent="0" algn="ctr">
              <a:buFontTx/>
              <a:buNone/>
              <a:defRPr/>
            </a:lvl1pPr>
          </a:lstStyle>
          <a:p>
            <a:r>
              <a:rPr lang="sv-SE"/>
              <a:t>Klicka på ikonen för att lägga till en bild</a:t>
            </a:r>
          </a:p>
        </p:txBody>
      </p:sp>
      <p:sp>
        <p:nvSpPr>
          <p:cNvPr id="5" name="Platshållare för text 4"/>
          <p:cNvSpPr>
            <a:spLocks noGrp="1"/>
          </p:cNvSpPr>
          <p:nvPr>
            <p:ph type="body" sz="quarter" idx="18" hasCustomPrompt="1"/>
          </p:nvPr>
        </p:nvSpPr>
        <p:spPr>
          <a:xfrm>
            <a:off x="294009" y="6298236"/>
            <a:ext cx="1839592" cy="235184"/>
          </a:xfrm>
          <a:blipFill>
            <a:blip r:embed="rId2"/>
            <a:stretch>
              <a:fillRect/>
            </a:stretch>
          </a:blipFill>
        </p:spPr>
        <p:txBody>
          <a:bodyPr/>
          <a:lstStyle>
            <a:lvl1pPr marL="0" indent="0">
              <a:buFontTx/>
              <a:buNone/>
              <a:defRPr sz="100">
                <a:solidFill>
                  <a:schemeClr val="bg1"/>
                </a:solidFill>
              </a:defRPr>
            </a:lvl1pPr>
          </a:lstStyle>
          <a:p>
            <a:pPr lvl="0"/>
            <a:r>
              <a:rPr lang="sv-SE"/>
              <a:t>,</a:t>
            </a:r>
          </a:p>
        </p:txBody>
      </p:sp>
    </p:spTree>
    <p:extLst>
      <p:ext uri="{BB962C8B-B14F-4D97-AF65-F5344CB8AC3E}">
        <p14:creationId xmlns:p14="http://schemas.microsoft.com/office/powerpoint/2010/main" val="3935826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270544" y="608545"/>
            <a:ext cx="9287543" cy="454712"/>
          </a:xfrm>
          <a:prstGeom prst="rect">
            <a:avLst/>
          </a:prstGeom>
        </p:spPr>
        <p:txBody>
          <a:bodyPr vert="horz" lIns="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270540" y="1224695"/>
            <a:ext cx="9287548" cy="5318980"/>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p:cNvSpPr>
            <a:spLocks noGrp="1"/>
          </p:cNvSpPr>
          <p:nvPr>
            <p:ph type="sldNum" sz="quarter" idx="4"/>
          </p:nvPr>
        </p:nvSpPr>
        <p:spPr>
          <a:xfrm>
            <a:off x="243945" y="213004"/>
            <a:ext cx="954540" cy="365125"/>
          </a:xfrm>
          <a:prstGeom prst="rect">
            <a:avLst/>
          </a:prstGeom>
        </p:spPr>
        <p:txBody>
          <a:bodyPr vert="horz" lIns="91440" tIns="45720" rIns="91440" bIns="45720" rtlCol="0" anchor="ctr"/>
          <a:lstStyle>
            <a:lvl1pPr algn="l">
              <a:defRPr sz="1500">
                <a:solidFill>
                  <a:schemeClr val="accent1"/>
                </a:solidFill>
              </a:defRPr>
            </a:lvl1pPr>
          </a:lstStyle>
          <a:p>
            <a:fld id="{66B25454-08A9-4FA4-8B94-2DD6EB34BFF2}" type="slidenum">
              <a:rPr lang="sv-SE" smtClean="0"/>
              <a:pPr/>
              <a:t>‹#›</a:t>
            </a:fld>
            <a:endParaRPr lang="sv-SE"/>
          </a:p>
        </p:txBody>
      </p:sp>
      <p:sp>
        <p:nvSpPr>
          <p:cNvPr id="10" name="Platshållare för text 4"/>
          <p:cNvSpPr txBox="1">
            <a:spLocks/>
          </p:cNvSpPr>
          <p:nvPr userDrawn="1"/>
        </p:nvSpPr>
        <p:spPr>
          <a:xfrm>
            <a:off x="294009" y="6298236"/>
            <a:ext cx="1839592" cy="235184"/>
          </a:xfrm>
          <a:prstGeom prst="rect">
            <a:avLst/>
          </a:prstGeom>
          <a:blipFill>
            <a:blip r:embed="rId25"/>
            <a:stretch>
              <a:fillRect/>
            </a:stretch>
          </a:blipFill>
        </p:spPr>
        <p:txBody>
          <a:bodyPr/>
          <a:lstStyle>
            <a:lvl1pPr marL="0" indent="0" algn="l" defTabSz="914400" rtl="0" eaLnBrk="1" latinLnBrk="0" hangingPunct="1">
              <a:lnSpc>
                <a:spcPct val="100000"/>
              </a:lnSpc>
              <a:spcBef>
                <a:spcPts val="340"/>
              </a:spcBef>
              <a:buFontTx/>
              <a:buNone/>
              <a:defRPr sz="100" kern="1200">
                <a:solidFill>
                  <a:schemeClr val="bg1"/>
                </a:solidFill>
                <a:latin typeface="+mn-lt"/>
                <a:ea typeface="+mn-ea"/>
                <a:cs typeface="+mn-cs"/>
              </a:defRPr>
            </a:lvl1pPr>
            <a:lvl2pPr marL="355600" indent="-177800" algn="l" defTabSz="914400" rtl="0" eaLnBrk="1" latinLnBrk="0" hangingPunct="1">
              <a:lnSpc>
                <a:spcPct val="100000"/>
              </a:lnSpc>
              <a:spcBef>
                <a:spcPts val="0"/>
              </a:spcBef>
              <a:buFont typeface="Graphik Regular" pitchFamily="34" charset="0"/>
              <a:buChar char="–"/>
              <a:defRPr sz="1800" kern="1200">
                <a:solidFill>
                  <a:schemeClr val="tx1"/>
                </a:solidFill>
                <a:latin typeface="+mn-lt"/>
                <a:ea typeface="+mn-ea"/>
                <a:cs typeface="+mn-cs"/>
              </a:defRPr>
            </a:lvl2pPr>
            <a:lvl3pPr marL="541338" indent="-185738" algn="l" defTabSz="914400" rtl="0" eaLnBrk="1" latinLnBrk="0" hangingPunct="1">
              <a:lnSpc>
                <a:spcPct val="100000"/>
              </a:lnSpc>
              <a:spcBef>
                <a:spcPts val="0"/>
              </a:spcBef>
              <a:buFont typeface="Graphik Regular" pitchFamily="34" charset="0"/>
              <a:buChar char="–"/>
              <a:defRPr sz="1600" kern="1200">
                <a:solidFill>
                  <a:schemeClr val="tx1"/>
                </a:solidFill>
                <a:latin typeface="+mn-lt"/>
                <a:ea typeface="+mn-ea"/>
                <a:cs typeface="+mn-cs"/>
              </a:defRPr>
            </a:lvl3pPr>
            <a:lvl4pPr marL="719138" indent="-177800" algn="l" defTabSz="914400" rtl="0" eaLnBrk="1" latinLnBrk="0" hangingPunct="1">
              <a:lnSpc>
                <a:spcPct val="100000"/>
              </a:lnSpc>
              <a:spcBef>
                <a:spcPts val="0"/>
              </a:spcBef>
              <a:buFont typeface="Graphik Regular" pitchFamily="34" charset="0"/>
              <a:buChar char="–"/>
              <a:defRPr sz="1400" kern="1200">
                <a:solidFill>
                  <a:schemeClr val="tx1"/>
                </a:solidFill>
                <a:latin typeface="+mn-lt"/>
                <a:ea typeface="+mn-ea"/>
                <a:cs typeface="+mn-cs"/>
              </a:defRPr>
            </a:lvl4pPr>
            <a:lvl5pPr marL="896938" indent="-177800" algn="l" defTabSz="914400" rtl="0" eaLnBrk="1" latinLnBrk="0" hangingPunct="1">
              <a:lnSpc>
                <a:spcPct val="100000"/>
              </a:lnSpc>
              <a:spcBef>
                <a:spcPts val="0"/>
              </a:spcBef>
              <a:buFont typeface="Graphik Regular"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a:t>,</a:t>
            </a:r>
          </a:p>
        </p:txBody>
      </p:sp>
    </p:spTree>
    <p:extLst>
      <p:ext uri="{BB962C8B-B14F-4D97-AF65-F5344CB8AC3E}">
        <p14:creationId xmlns:p14="http://schemas.microsoft.com/office/powerpoint/2010/main" val="233607759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73" r:id="rId4"/>
    <p:sldLayoutId id="2147483653" r:id="rId5"/>
    <p:sldLayoutId id="2147483669" r:id="rId6"/>
    <p:sldLayoutId id="2147483670" r:id="rId7"/>
    <p:sldLayoutId id="2147483658" r:id="rId8"/>
    <p:sldLayoutId id="2147483663" r:id="rId9"/>
    <p:sldLayoutId id="2147483676" r:id="rId10"/>
    <p:sldLayoutId id="2147483665" r:id="rId11"/>
    <p:sldLayoutId id="2147483650" r:id="rId12"/>
    <p:sldLayoutId id="2147483657" r:id="rId13"/>
    <p:sldLayoutId id="2147483654" r:id="rId14"/>
    <p:sldLayoutId id="2147483660" r:id="rId15"/>
    <p:sldLayoutId id="2147483672" r:id="rId16"/>
    <p:sldLayoutId id="2147483661" r:id="rId17"/>
    <p:sldLayoutId id="2147483662" r:id="rId18"/>
    <p:sldLayoutId id="2147483655" r:id="rId19"/>
    <p:sldLayoutId id="2147483666" r:id="rId20"/>
    <p:sldLayoutId id="2147483675" r:id="rId21"/>
    <p:sldLayoutId id="2147483671" r:id="rId22"/>
    <p:sldLayoutId id="2147483674" r:id="rId23"/>
  </p:sldLayoutIdLst>
  <p:hf hdr="0" ftr="0" dt="0"/>
  <p:txStyles>
    <p:titleStyle>
      <a:lvl1pPr algn="l" defTabSz="914400" rtl="0" eaLnBrk="1" latinLnBrk="0" hangingPunct="1">
        <a:lnSpc>
          <a:spcPts val="2700"/>
        </a:lnSpc>
        <a:spcBef>
          <a:spcPct val="0"/>
        </a:spcBef>
        <a:buNone/>
        <a:defRPr sz="2500" b="1" kern="1200">
          <a:solidFill>
            <a:schemeClr val="tx1"/>
          </a:solidFill>
          <a:latin typeface="+mj-lt"/>
          <a:ea typeface="+mj-ea"/>
          <a:cs typeface="+mj-cs"/>
        </a:defRPr>
      </a:lvl1pPr>
    </p:titleStyle>
    <p:bodyStyle>
      <a:lvl1pPr marL="177800" indent="-177800" algn="l" defTabSz="914400" rtl="0" eaLnBrk="1" latinLnBrk="0" hangingPunct="1">
        <a:lnSpc>
          <a:spcPct val="100000"/>
        </a:lnSpc>
        <a:spcBef>
          <a:spcPts val="340"/>
        </a:spcBef>
        <a:spcAft>
          <a:spcPts val="600"/>
        </a:spcAft>
        <a:buFont typeface="Arial" panose="020B0604020202020204" pitchFamily="34" charset="0"/>
        <a:buChar char="•"/>
        <a:defRPr sz="2500" kern="1200">
          <a:solidFill>
            <a:schemeClr val="tx1"/>
          </a:solidFill>
          <a:latin typeface="+mn-lt"/>
          <a:ea typeface="+mn-ea"/>
          <a:cs typeface="+mn-cs"/>
        </a:defRPr>
      </a:lvl1pPr>
      <a:lvl2pPr marL="355600" indent="-177800" algn="l" defTabSz="914400" rtl="0" eaLnBrk="1" latinLnBrk="0" hangingPunct="1">
        <a:lnSpc>
          <a:spcPct val="100000"/>
        </a:lnSpc>
        <a:spcBef>
          <a:spcPts val="0"/>
        </a:spcBef>
        <a:spcAft>
          <a:spcPts val="600"/>
        </a:spcAft>
        <a:buFont typeface="Graphik Regular" pitchFamily="34" charset="0"/>
        <a:buChar char="–"/>
        <a:defRPr sz="2200" kern="1200">
          <a:solidFill>
            <a:schemeClr val="tx1"/>
          </a:solidFill>
          <a:latin typeface="+mn-lt"/>
          <a:ea typeface="+mn-ea"/>
          <a:cs typeface="+mn-cs"/>
        </a:defRPr>
      </a:lvl2pPr>
      <a:lvl3pPr marL="541338" indent="-185738" algn="l" defTabSz="914400" rtl="0" eaLnBrk="1" latinLnBrk="0" hangingPunct="1">
        <a:lnSpc>
          <a:spcPct val="100000"/>
        </a:lnSpc>
        <a:spcBef>
          <a:spcPts val="0"/>
        </a:spcBef>
        <a:spcAft>
          <a:spcPts val="600"/>
        </a:spcAft>
        <a:buFont typeface="Graphik Regular" pitchFamily="34" charset="0"/>
        <a:buChar char="–"/>
        <a:defRPr sz="1800" kern="1200">
          <a:solidFill>
            <a:schemeClr val="tx1"/>
          </a:solidFill>
          <a:latin typeface="+mn-lt"/>
          <a:ea typeface="+mn-ea"/>
          <a:cs typeface="+mn-cs"/>
        </a:defRPr>
      </a:lvl3pPr>
      <a:lvl4pPr marL="719138" indent="-1778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896938" indent="-1778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tif"/></Relationships>
</file>

<file path=ppt/slides/_rels/slide14.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tif"/><Relationship Id="rId1" Type="http://schemas.openxmlformats.org/officeDocument/2006/relationships/slideLayout" Target="../slideLayouts/slideLayout6.xml"/><Relationship Id="rId5" Type="http://schemas.openxmlformats.org/officeDocument/2006/relationships/image" Target="../media/image31.tif"/><Relationship Id="rId4" Type="http://schemas.openxmlformats.org/officeDocument/2006/relationships/image" Target="../media/image30.tif"/></Relationships>
</file>

<file path=ppt/slides/_rels/slide17.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33.tif"/><Relationship Id="rId1" Type="http://schemas.openxmlformats.org/officeDocument/2006/relationships/slideLayout" Target="../slideLayouts/slideLayout6.xml"/><Relationship Id="rId4" Type="http://schemas.openxmlformats.org/officeDocument/2006/relationships/image" Target="../media/image35.tif"/></Relationships>
</file>

<file path=ppt/slides/_rels/slide19.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image" Target="../media/image5.t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39.tif"/><Relationship Id="rId1" Type="http://schemas.openxmlformats.org/officeDocument/2006/relationships/slideLayout" Target="../slideLayouts/slideLayout6.xml"/><Relationship Id="rId5" Type="http://schemas.openxmlformats.org/officeDocument/2006/relationships/image" Target="../media/image42.tif"/><Relationship Id="rId4" Type="http://schemas.openxmlformats.org/officeDocument/2006/relationships/image" Target="../media/image41.tif"/></Relationships>
</file>

<file path=ppt/slides/_rels/slide22.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image" Target="../media/image45.tif"/><Relationship Id="rId1" Type="http://schemas.openxmlformats.org/officeDocument/2006/relationships/slideLayout" Target="../slideLayouts/slideLayout6.xml"/><Relationship Id="rId4" Type="http://schemas.openxmlformats.org/officeDocument/2006/relationships/image" Target="../media/image47.tif"/></Relationships>
</file>

<file path=ppt/slides/_rels/slide25.xml.rels><?xml version="1.0" encoding="UTF-8" standalone="yes"?>
<Relationships xmlns="http://schemas.openxmlformats.org/package/2006/relationships"><Relationship Id="rId3" Type="http://schemas.openxmlformats.org/officeDocument/2006/relationships/image" Target="../media/image49.tif"/><Relationship Id="rId2" Type="http://schemas.openxmlformats.org/officeDocument/2006/relationships/image" Target="../media/image48.tif"/><Relationship Id="rId1" Type="http://schemas.openxmlformats.org/officeDocument/2006/relationships/slideLayout" Target="../slideLayouts/slideLayout6.xml"/><Relationship Id="rId4" Type="http://schemas.openxmlformats.org/officeDocument/2006/relationships/image" Target="../media/image50.tif"/></Relationships>
</file>

<file path=ppt/slides/_rels/slide26.xml.rels><?xml version="1.0" encoding="UTF-8" standalone="yes"?>
<Relationships xmlns="http://schemas.openxmlformats.org/package/2006/relationships"><Relationship Id="rId3" Type="http://schemas.openxmlformats.org/officeDocument/2006/relationships/image" Target="../media/image52.tif"/><Relationship Id="rId2" Type="http://schemas.openxmlformats.org/officeDocument/2006/relationships/image" Target="../media/image51.tif"/><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8.tif"/><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image" Target="../media/image56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6.xml"/><Relationship Id="rId6" Type="http://schemas.openxmlformats.org/officeDocument/2006/relationships/image" Target="../media/image11.tif"/><Relationship Id="rId5" Type="http://schemas.openxmlformats.org/officeDocument/2006/relationships/image" Target="../media/image10.tif"/><Relationship Id="rId4" Type="http://schemas.openxmlformats.org/officeDocument/2006/relationships/image" Target="../media/image9.t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0.t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2.tif"/><Relationship Id="rId2" Type="http://schemas.openxmlformats.org/officeDocument/2006/relationships/image" Target="../media/image61.tif"/><Relationship Id="rId1" Type="http://schemas.openxmlformats.org/officeDocument/2006/relationships/slideLayout" Target="../slideLayouts/slideLayout6.xml"/><Relationship Id="rId6" Type="http://schemas.openxmlformats.org/officeDocument/2006/relationships/image" Target="../media/image65.tif"/><Relationship Id="rId5" Type="http://schemas.openxmlformats.org/officeDocument/2006/relationships/image" Target="../media/image64.tif"/><Relationship Id="rId4" Type="http://schemas.openxmlformats.org/officeDocument/2006/relationships/image" Target="../media/image63.tif"/></Relationships>
</file>

<file path=ppt/slides/_rels/slide34.xml.rels><?xml version="1.0" encoding="UTF-8" standalone="yes"?>
<Relationships xmlns="http://schemas.openxmlformats.org/package/2006/relationships"><Relationship Id="rId2" Type="http://schemas.openxmlformats.org/officeDocument/2006/relationships/image" Target="../media/image66.t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0.tif"/><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cid:image004.jpg@01D333B2.7C232670" TargetMode="External"/><Relationship Id="rId2" Type="http://schemas.openxmlformats.org/officeDocument/2006/relationships/image" Target="../media/image84.jpe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5.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89.jpeg"/><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6.xml"/><Relationship Id="rId5" Type="http://schemas.openxmlformats.org/officeDocument/2006/relationships/image" Target="../media/image98.jpe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6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6.xml"/><Relationship Id="rId5" Type="http://schemas.openxmlformats.org/officeDocument/2006/relationships/image" Target="../media/image108.jpe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a:extLst>
              <a:ext uri="{FF2B5EF4-FFF2-40B4-BE49-F238E27FC236}">
                <a16:creationId xmlns:a16="http://schemas.microsoft.com/office/drawing/2014/main" id="{A2AE6FCA-4756-4558-9500-D24EE8D621AA}"/>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l="10428" t="9875" r="955" b="56788"/>
          <a:stretch/>
        </p:blipFill>
        <p:spPr>
          <a:xfrm>
            <a:off x="0" y="0"/>
            <a:ext cx="12195175" cy="6858000"/>
          </a:xfrm>
        </p:spPr>
      </p:pic>
      <p:sp>
        <p:nvSpPr>
          <p:cNvPr id="3" name="Rubrik 2">
            <a:extLst>
              <a:ext uri="{FF2B5EF4-FFF2-40B4-BE49-F238E27FC236}">
                <a16:creationId xmlns:a16="http://schemas.microsoft.com/office/drawing/2014/main" id="{4E946112-DAE2-4C45-901D-21D9BEE3D2BA}"/>
              </a:ext>
            </a:extLst>
          </p:cNvPr>
          <p:cNvSpPr>
            <a:spLocks noGrp="1"/>
          </p:cNvSpPr>
          <p:nvPr>
            <p:ph type="ctrTitle"/>
          </p:nvPr>
        </p:nvSpPr>
        <p:spPr/>
        <p:txBody>
          <a:bodyPr/>
          <a:lstStyle/>
          <a:p>
            <a:r>
              <a:rPr lang="sv-SE" dirty="0"/>
              <a:t>Låglegerade stål</a:t>
            </a:r>
          </a:p>
        </p:txBody>
      </p:sp>
      <p:sp>
        <p:nvSpPr>
          <p:cNvPr id="4" name="Underrubrik 3">
            <a:extLst>
              <a:ext uri="{FF2B5EF4-FFF2-40B4-BE49-F238E27FC236}">
                <a16:creationId xmlns:a16="http://schemas.microsoft.com/office/drawing/2014/main" id="{46A76111-7FB1-43B5-B06F-F44474CFEC83}"/>
              </a:ext>
            </a:extLst>
          </p:cNvPr>
          <p:cNvSpPr>
            <a:spLocks noGrp="1"/>
          </p:cNvSpPr>
          <p:nvPr>
            <p:ph type="subTitle" idx="1"/>
          </p:nvPr>
        </p:nvSpPr>
        <p:spPr>
          <a:xfrm>
            <a:off x="263025" y="2747606"/>
            <a:ext cx="5996107" cy="1255227"/>
          </a:xfrm>
        </p:spPr>
        <p:txBody>
          <a:bodyPr/>
          <a:lstStyle/>
          <a:p>
            <a:r>
              <a:rPr lang="sv-SE" b="1" dirty="0"/>
              <a:t>Jernkontorets utbildningspaket - Del 11 </a:t>
            </a:r>
            <a:r>
              <a:rPr lang="sv-SE" dirty="0"/>
              <a:t>(2018)</a:t>
            </a:r>
          </a:p>
        </p:txBody>
      </p:sp>
      <p:sp>
        <p:nvSpPr>
          <p:cNvPr id="5" name="Platshållare för text 4">
            <a:extLst>
              <a:ext uri="{FF2B5EF4-FFF2-40B4-BE49-F238E27FC236}">
                <a16:creationId xmlns:a16="http://schemas.microsoft.com/office/drawing/2014/main" id="{2B378DF2-D364-492F-B8CB-5F2EC0A68380}"/>
              </a:ext>
            </a:extLst>
          </p:cNvPr>
          <p:cNvSpPr>
            <a:spLocks noGrp="1"/>
          </p:cNvSpPr>
          <p:nvPr>
            <p:ph type="body" sz="quarter" idx="18"/>
          </p:nvPr>
        </p:nvSpPr>
        <p:spPr/>
        <p:txBody>
          <a:bodyPr/>
          <a:lstStyle/>
          <a:p>
            <a:endParaRPr lang="sv-SE"/>
          </a:p>
        </p:txBody>
      </p:sp>
      <p:sp>
        <p:nvSpPr>
          <p:cNvPr id="6" name="Platshållare för text 5">
            <a:extLst>
              <a:ext uri="{FF2B5EF4-FFF2-40B4-BE49-F238E27FC236}">
                <a16:creationId xmlns:a16="http://schemas.microsoft.com/office/drawing/2014/main" id="{4DE6DC0C-1D2F-4E34-A236-E3ACA6437282}"/>
              </a:ext>
            </a:extLst>
          </p:cNvPr>
          <p:cNvSpPr>
            <a:spLocks noGrp="1"/>
          </p:cNvSpPr>
          <p:nvPr>
            <p:ph type="body" sz="quarter" idx="20"/>
          </p:nvPr>
        </p:nvSpPr>
        <p:spPr/>
        <p:txBody>
          <a:bodyPr/>
          <a:lstStyle/>
          <a:p>
            <a:r>
              <a:rPr lang="sv-SE" dirty="0"/>
              <a:t>Stål formar en bättre framtid</a:t>
            </a:r>
          </a:p>
        </p:txBody>
      </p:sp>
    </p:spTree>
    <p:extLst>
      <p:ext uri="{BB962C8B-B14F-4D97-AF65-F5344CB8AC3E}">
        <p14:creationId xmlns:p14="http://schemas.microsoft.com/office/powerpoint/2010/main" val="2434859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59B277-171B-4205-BAD6-7919C815F67A}"/>
              </a:ext>
            </a:extLst>
          </p:cNvPr>
          <p:cNvSpPr>
            <a:spLocks noGrp="1"/>
          </p:cNvSpPr>
          <p:nvPr>
            <p:ph type="title"/>
          </p:nvPr>
        </p:nvSpPr>
        <p:spPr/>
        <p:txBody>
          <a:bodyPr/>
          <a:lstStyle/>
          <a:p>
            <a:r>
              <a:rPr lang="sv-SE" dirty="0"/>
              <a:t>Vad påverkar egenskaperna ?</a:t>
            </a:r>
          </a:p>
        </p:txBody>
      </p:sp>
      <p:sp>
        <p:nvSpPr>
          <p:cNvPr id="4" name="Ellips 3">
            <a:extLst>
              <a:ext uri="{FF2B5EF4-FFF2-40B4-BE49-F238E27FC236}">
                <a16:creationId xmlns:a16="http://schemas.microsoft.com/office/drawing/2014/main" id="{C9B48BB8-D479-47E6-8422-039477892CF0}"/>
              </a:ext>
            </a:extLst>
          </p:cNvPr>
          <p:cNvSpPr/>
          <p:nvPr/>
        </p:nvSpPr>
        <p:spPr bwMode="auto">
          <a:xfrm>
            <a:off x="4438899" y="3247517"/>
            <a:ext cx="2423984" cy="535027"/>
          </a:xfrm>
          <a:prstGeom prst="ellipse">
            <a:avLst/>
          </a:prstGeom>
          <a:solidFill>
            <a:schemeClr val="accent2"/>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2000" dirty="0"/>
              <a:t>Mikrostruktur</a:t>
            </a:r>
            <a:endParaRPr kumimoji="0" lang="sv-SE" sz="2000" b="1" i="0" u="none" strike="noStrike" cap="none" normalizeH="0" baseline="0" dirty="0">
              <a:ln>
                <a:noFill/>
              </a:ln>
              <a:solidFill>
                <a:schemeClr val="tx1"/>
              </a:solidFill>
              <a:effectLst/>
            </a:endParaRPr>
          </a:p>
        </p:txBody>
      </p:sp>
      <p:sp>
        <p:nvSpPr>
          <p:cNvPr id="12" name="Ellips 11">
            <a:extLst>
              <a:ext uri="{FF2B5EF4-FFF2-40B4-BE49-F238E27FC236}">
                <a16:creationId xmlns:a16="http://schemas.microsoft.com/office/drawing/2014/main" id="{7900A0A2-B935-4605-91B9-D5BD5635D787}"/>
              </a:ext>
            </a:extLst>
          </p:cNvPr>
          <p:cNvSpPr/>
          <p:nvPr/>
        </p:nvSpPr>
        <p:spPr bwMode="auto">
          <a:xfrm>
            <a:off x="7229691" y="4671892"/>
            <a:ext cx="1704919" cy="448468"/>
          </a:xfrm>
          <a:prstGeom prst="ellipse">
            <a:avLst/>
          </a:prstGeom>
          <a:solidFill>
            <a:schemeClr val="accent5"/>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Formbarhet</a:t>
            </a:r>
            <a:endParaRPr kumimoji="0" lang="sv-SE" sz="1600" b="1" i="0" u="none" strike="noStrike" cap="none" normalizeH="0" baseline="0" dirty="0">
              <a:ln>
                <a:noFill/>
              </a:ln>
              <a:solidFill>
                <a:schemeClr val="tx1"/>
              </a:solidFill>
              <a:effectLst/>
            </a:endParaRPr>
          </a:p>
        </p:txBody>
      </p:sp>
      <p:sp>
        <p:nvSpPr>
          <p:cNvPr id="13" name="Ellips 12">
            <a:extLst>
              <a:ext uri="{FF2B5EF4-FFF2-40B4-BE49-F238E27FC236}">
                <a16:creationId xmlns:a16="http://schemas.microsoft.com/office/drawing/2014/main" id="{94487CA2-E98D-4FAB-9C38-0C4E4FA5797C}"/>
              </a:ext>
            </a:extLst>
          </p:cNvPr>
          <p:cNvSpPr/>
          <p:nvPr/>
        </p:nvSpPr>
        <p:spPr bwMode="auto">
          <a:xfrm>
            <a:off x="7310674" y="3802846"/>
            <a:ext cx="1607991" cy="448468"/>
          </a:xfrm>
          <a:prstGeom prst="ellipse">
            <a:avLst/>
          </a:prstGeom>
          <a:solidFill>
            <a:schemeClr val="accent5"/>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Skärbarhet</a:t>
            </a:r>
            <a:endParaRPr kumimoji="0" lang="sv-SE" sz="1600" b="1" i="0" u="none" strike="noStrike" cap="none" normalizeH="0" baseline="0" dirty="0">
              <a:ln>
                <a:noFill/>
              </a:ln>
              <a:solidFill>
                <a:schemeClr val="tx1"/>
              </a:solidFill>
              <a:effectLst/>
            </a:endParaRPr>
          </a:p>
        </p:txBody>
      </p:sp>
      <p:sp>
        <p:nvSpPr>
          <p:cNvPr id="14" name="Ellips 13">
            <a:extLst>
              <a:ext uri="{FF2B5EF4-FFF2-40B4-BE49-F238E27FC236}">
                <a16:creationId xmlns:a16="http://schemas.microsoft.com/office/drawing/2014/main" id="{67A5F4AC-DE12-4060-B348-93D9540F586B}"/>
              </a:ext>
            </a:extLst>
          </p:cNvPr>
          <p:cNvSpPr/>
          <p:nvPr/>
        </p:nvSpPr>
        <p:spPr bwMode="auto">
          <a:xfrm>
            <a:off x="5621855" y="4384094"/>
            <a:ext cx="1626024" cy="448468"/>
          </a:xfrm>
          <a:prstGeom prst="ellipse">
            <a:avLst/>
          </a:prstGeom>
          <a:solidFill>
            <a:schemeClr val="accent5"/>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Utmattning</a:t>
            </a:r>
            <a:endParaRPr kumimoji="0" lang="sv-SE" sz="1600" b="1" i="0" u="none" strike="noStrike" cap="none" normalizeH="0" baseline="0" dirty="0">
              <a:ln>
                <a:noFill/>
              </a:ln>
              <a:solidFill>
                <a:schemeClr val="tx1"/>
              </a:solidFill>
              <a:effectLst/>
            </a:endParaRPr>
          </a:p>
        </p:txBody>
      </p:sp>
      <p:sp>
        <p:nvSpPr>
          <p:cNvPr id="15" name="Ellips 14">
            <a:extLst>
              <a:ext uri="{FF2B5EF4-FFF2-40B4-BE49-F238E27FC236}">
                <a16:creationId xmlns:a16="http://schemas.microsoft.com/office/drawing/2014/main" id="{A3F39D13-40DF-44B2-819A-D1BD8DFB0ACB}"/>
              </a:ext>
            </a:extLst>
          </p:cNvPr>
          <p:cNvSpPr/>
          <p:nvPr/>
        </p:nvSpPr>
        <p:spPr bwMode="auto">
          <a:xfrm>
            <a:off x="4755515" y="4993282"/>
            <a:ext cx="1546617" cy="448468"/>
          </a:xfrm>
          <a:prstGeom prst="ellipse">
            <a:avLst/>
          </a:prstGeom>
          <a:solidFill>
            <a:schemeClr val="accent5"/>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Seghet</a:t>
            </a:r>
            <a:endParaRPr kumimoji="0" lang="sv-SE" sz="1600" b="1" i="0" u="none" strike="noStrike" cap="none" normalizeH="0" baseline="0" dirty="0">
              <a:ln>
                <a:noFill/>
              </a:ln>
              <a:solidFill>
                <a:schemeClr val="tx1"/>
              </a:solidFill>
              <a:effectLst/>
            </a:endParaRPr>
          </a:p>
        </p:txBody>
      </p:sp>
      <p:sp>
        <p:nvSpPr>
          <p:cNvPr id="16" name="Ellips 15">
            <a:extLst>
              <a:ext uri="{FF2B5EF4-FFF2-40B4-BE49-F238E27FC236}">
                <a16:creationId xmlns:a16="http://schemas.microsoft.com/office/drawing/2014/main" id="{5C63BDFD-5681-4058-8E77-E57D553681FA}"/>
              </a:ext>
            </a:extLst>
          </p:cNvPr>
          <p:cNvSpPr/>
          <p:nvPr/>
        </p:nvSpPr>
        <p:spPr bwMode="auto">
          <a:xfrm>
            <a:off x="3287761" y="4512055"/>
            <a:ext cx="1804224" cy="448468"/>
          </a:xfrm>
          <a:prstGeom prst="ellipse">
            <a:avLst/>
          </a:prstGeom>
          <a:solidFill>
            <a:schemeClr val="accent5"/>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Hårdhet</a:t>
            </a:r>
            <a:endParaRPr kumimoji="0" lang="sv-SE" sz="1600" b="1" i="0" u="none" strike="noStrike" cap="none" normalizeH="0" baseline="0" dirty="0">
              <a:ln>
                <a:noFill/>
              </a:ln>
              <a:solidFill>
                <a:schemeClr val="tx1"/>
              </a:solidFill>
              <a:effectLst/>
            </a:endParaRPr>
          </a:p>
        </p:txBody>
      </p:sp>
      <p:sp>
        <p:nvSpPr>
          <p:cNvPr id="17" name="Ellips 16">
            <a:extLst>
              <a:ext uri="{FF2B5EF4-FFF2-40B4-BE49-F238E27FC236}">
                <a16:creationId xmlns:a16="http://schemas.microsoft.com/office/drawing/2014/main" id="{B6AEA341-0178-4F1C-9D03-D939CF4B2BAD}"/>
              </a:ext>
            </a:extLst>
          </p:cNvPr>
          <p:cNvSpPr/>
          <p:nvPr/>
        </p:nvSpPr>
        <p:spPr bwMode="auto">
          <a:xfrm>
            <a:off x="2375834" y="3851815"/>
            <a:ext cx="2146381" cy="448468"/>
          </a:xfrm>
          <a:prstGeom prst="ellipse">
            <a:avLst/>
          </a:prstGeom>
          <a:solidFill>
            <a:schemeClr val="accent5"/>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Hållfasthet</a:t>
            </a:r>
            <a:endParaRPr kumimoji="0" lang="sv-SE" sz="1600" b="1" i="0" u="none" strike="noStrike" cap="none" normalizeH="0" baseline="0" dirty="0">
              <a:ln>
                <a:noFill/>
              </a:ln>
              <a:solidFill>
                <a:schemeClr val="tx1"/>
              </a:solidFill>
              <a:effectLst/>
            </a:endParaRPr>
          </a:p>
        </p:txBody>
      </p:sp>
      <p:sp>
        <p:nvSpPr>
          <p:cNvPr id="18" name="textruta 17">
            <a:extLst>
              <a:ext uri="{FF2B5EF4-FFF2-40B4-BE49-F238E27FC236}">
                <a16:creationId xmlns:a16="http://schemas.microsoft.com/office/drawing/2014/main" id="{E0E6CD9B-2703-4861-ABF3-240424272F84}"/>
              </a:ext>
            </a:extLst>
          </p:cNvPr>
          <p:cNvSpPr txBox="1"/>
          <p:nvPr/>
        </p:nvSpPr>
        <p:spPr>
          <a:xfrm>
            <a:off x="3573312" y="1066769"/>
            <a:ext cx="4220030" cy="838772"/>
          </a:xfrm>
          <a:prstGeom prst="rect">
            <a:avLst/>
          </a:prstGeom>
          <a:noFill/>
        </p:spPr>
        <p:txBody>
          <a:bodyPr wrap="none" rtlCol="0">
            <a:prstTxWarp prst="textArchUp">
              <a:avLst/>
            </a:prstTxWarp>
            <a:spAutoFit/>
          </a:bodyPr>
          <a:lstStyle/>
          <a:p>
            <a:pPr algn="ctr"/>
            <a:r>
              <a:rPr lang="sv-SE" sz="3200" dirty="0"/>
              <a:t>P r o c e s </a:t>
            </a:r>
            <a:r>
              <a:rPr lang="sv-SE" sz="3200" dirty="0" err="1"/>
              <a:t>s</a:t>
            </a:r>
            <a:r>
              <a:rPr lang="sv-SE" sz="3200" dirty="0"/>
              <a:t> e r</a:t>
            </a:r>
          </a:p>
        </p:txBody>
      </p:sp>
      <p:sp>
        <p:nvSpPr>
          <p:cNvPr id="19" name="textruta 18">
            <a:extLst>
              <a:ext uri="{FF2B5EF4-FFF2-40B4-BE49-F238E27FC236}">
                <a16:creationId xmlns:a16="http://schemas.microsoft.com/office/drawing/2014/main" id="{24CD289E-5EB3-4A97-AC28-90C1913CB509}"/>
              </a:ext>
            </a:extLst>
          </p:cNvPr>
          <p:cNvSpPr txBox="1"/>
          <p:nvPr/>
        </p:nvSpPr>
        <p:spPr>
          <a:xfrm>
            <a:off x="2966100" y="5440461"/>
            <a:ext cx="5642278" cy="718242"/>
          </a:xfrm>
          <a:prstGeom prst="rect">
            <a:avLst/>
          </a:prstGeom>
          <a:noFill/>
        </p:spPr>
        <p:txBody>
          <a:bodyPr wrap="none" rtlCol="0">
            <a:prstTxWarp prst="textArchDown">
              <a:avLst>
                <a:gd name="adj" fmla="val 21527829"/>
              </a:avLst>
            </a:prstTxWarp>
            <a:spAutoFit/>
          </a:bodyPr>
          <a:lstStyle/>
          <a:p>
            <a:pPr algn="ctr"/>
            <a:r>
              <a:rPr lang="sv-SE" sz="3200" dirty="0"/>
              <a:t>E g e n s k a p e r</a:t>
            </a:r>
          </a:p>
        </p:txBody>
      </p:sp>
      <p:cxnSp>
        <p:nvCxnSpPr>
          <p:cNvPr id="20" name="Rak pil 27">
            <a:extLst>
              <a:ext uri="{FF2B5EF4-FFF2-40B4-BE49-F238E27FC236}">
                <a16:creationId xmlns:a16="http://schemas.microsoft.com/office/drawing/2014/main" id="{F145C718-07A5-4280-B627-EE798B6C780C}"/>
              </a:ext>
            </a:extLst>
          </p:cNvPr>
          <p:cNvCxnSpPr>
            <a:cxnSpLocks/>
          </p:cNvCxnSpPr>
          <p:nvPr/>
        </p:nvCxnSpPr>
        <p:spPr bwMode="auto">
          <a:xfrm flipH="1">
            <a:off x="4355392" y="3684379"/>
            <a:ext cx="331647" cy="266054"/>
          </a:xfrm>
          <a:prstGeom prst="straightConnector1">
            <a:avLst/>
          </a:prstGeom>
          <a:noFill/>
          <a:ln w="57150" cap="flat" cmpd="sng" algn="ctr">
            <a:solidFill>
              <a:schemeClr val="accent5"/>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21" name="Rak pil 37">
            <a:extLst>
              <a:ext uri="{FF2B5EF4-FFF2-40B4-BE49-F238E27FC236}">
                <a16:creationId xmlns:a16="http://schemas.microsoft.com/office/drawing/2014/main" id="{AFA33DF6-1A5C-47FD-B9F9-CE88CAB149F4}"/>
              </a:ext>
            </a:extLst>
          </p:cNvPr>
          <p:cNvCxnSpPr>
            <a:cxnSpLocks/>
            <a:endCxn id="16" idx="7"/>
          </p:cNvCxnSpPr>
          <p:nvPr/>
        </p:nvCxnSpPr>
        <p:spPr bwMode="auto">
          <a:xfrm flipH="1">
            <a:off x="4827763" y="3800935"/>
            <a:ext cx="390000" cy="776797"/>
          </a:xfrm>
          <a:prstGeom prst="straightConnector1">
            <a:avLst/>
          </a:prstGeom>
          <a:noFill/>
          <a:ln w="57150" cap="flat" cmpd="sng" algn="ctr">
            <a:solidFill>
              <a:schemeClr val="accent5"/>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22" name="Rak pil 38">
            <a:extLst>
              <a:ext uri="{FF2B5EF4-FFF2-40B4-BE49-F238E27FC236}">
                <a16:creationId xmlns:a16="http://schemas.microsoft.com/office/drawing/2014/main" id="{87827FB8-45EC-41B6-9C81-FC11B1DE1C41}"/>
              </a:ext>
            </a:extLst>
          </p:cNvPr>
          <p:cNvCxnSpPr>
            <a:cxnSpLocks/>
            <a:endCxn id="15" idx="0"/>
          </p:cNvCxnSpPr>
          <p:nvPr/>
        </p:nvCxnSpPr>
        <p:spPr bwMode="auto">
          <a:xfrm flipH="1">
            <a:off x="5528824" y="3802846"/>
            <a:ext cx="67742" cy="1190436"/>
          </a:xfrm>
          <a:prstGeom prst="straightConnector1">
            <a:avLst/>
          </a:prstGeom>
          <a:noFill/>
          <a:ln w="57150" cap="flat" cmpd="sng" algn="ctr">
            <a:solidFill>
              <a:schemeClr val="accent5"/>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23" name="Rak pil 39">
            <a:extLst>
              <a:ext uri="{FF2B5EF4-FFF2-40B4-BE49-F238E27FC236}">
                <a16:creationId xmlns:a16="http://schemas.microsoft.com/office/drawing/2014/main" id="{20B21B80-1030-4277-AEE7-730E468DA787}"/>
              </a:ext>
            </a:extLst>
          </p:cNvPr>
          <p:cNvCxnSpPr>
            <a:endCxn id="14" idx="0"/>
          </p:cNvCxnSpPr>
          <p:nvPr/>
        </p:nvCxnSpPr>
        <p:spPr bwMode="auto">
          <a:xfrm>
            <a:off x="6026870" y="3822159"/>
            <a:ext cx="407997" cy="561935"/>
          </a:xfrm>
          <a:prstGeom prst="straightConnector1">
            <a:avLst/>
          </a:prstGeom>
          <a:noFill/>
          <a:ln w="57150" cap="flat" cmpd="sng" algn="ctr">
            <a:solidFill>
              <a:schemeClr val="accent5"/>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24" name="Rak pil 40">
            <a:extLst>
              <a:ext uri="{FF2B5EF4-FFF2-40B4-BE49-F238E27FC236}">
                <a16:creationId xmlns:a16="http://schemas.microsoft.com/office/drawing/2014/main" id="{D1E40784-4A19-4E6D-8959-A2338C63540B}"/>
              </a:ext>
            </a:extLst>
          </p:cNvPr>
          <p:cNvCxnSpPr/>
          <p:nvPr/>
        </p:nvCxnSpPr>
        <p:spPr bwMode="auto">
          <a:xfrm>
            <a:off x="6342010" y="3749511"/>
            <a:ext cx="1408945" cy="937213"/>
          </a:xfrm>
          <a:prstGeom prst="straightConnector1">
            <a:avLst/>
          </a:prstGeom>
          <a:noFill/>
          <a:ln w="57150" cap="flat" cmpd="sng" algn="ctr">
            <a:solidFill>
              <a:schemeClr val="accent5"/>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25" name="Rak pil 41">
            <a:extLst>
              <a:ext uri="{FF2B5EF4-FFF2-40B4-BE49-F238E27FC236}">
                <a16:creationId xmlns:a16="http://schemas.microsoft.com/office/drawing/2014/main" id="{94FBEDD7-DBC6-4863-9178-168406F78E1A}"/>
              </a:ext>
            </a:extLst>
          </p:cNvPr>
          <p:cNvCxnSpPr>
            <a:cxnSpLocks/>
          </p:cNvCxnSpPr>
          <p:nvPr/>
        </p:nvCxnSpPr>
        <p:spPr bwMode="auto">
          <a:xfrm>
            <a:off x="6807598" y="3684379"/>
            <a:ext cx="595933" cy="206489"/>
          </a:xfrm>
          <a:prstGeom prst="straightConnector1">
            <a:avLst/>
          </a:prstGeom>
          <a:noFill/>
          <a:ln w="57150" cap="flat" cmpd="sng" algn="ctr">
            <a:solidFill>
              <a:schemeClr val="accent5"/>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26" name="Rak pil 53">
            <a:extLst>
              <a:ext uri="{FF2B5EF4-FFF2-40B4-BE49-F238E27FC236}">
                <a16:creationId xmlns:a16="http://schemas.microsoft.com/office/drawing/2014/main" id="{745F1F31-93FA-4E82-A0AE-76F31A288C64}"/>
              </a:ext>
            </a:extLst>
          </p:cNvPr>
          <p:cNvCxnSpPr/>
          <p:nvPr/>
        </p:nvCxnSpPr>
        <p:spPr bwMode="auto">
          <a:xfrm>
            <a:off x="4731640" y="2370595"/>
            <a:ext cx="547541" cy="930993"/>
          </a:xfrm>
          <a:prstGeom prst="straightConnector1">
            <a:avLst/>
          </a:prstGeom>
          <a:noFill/>
          <a:ln w="57150" cap="flat" cmpd="sng" algn="ctr">
            <a:solidFill>
              <a:schemeClr val="accent6"/>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27" name="Rak pil 55">
            <a:extLst>
              <a:ext uri="{FF2B5EF4-FFF2-40B4-BE49-F238E27FC236}">
                <a16:creationId xmlns:a16="http://schemas.microsoft.com/office/drawing/2014/main" id="{A160DF72-97A3-487B-9406-16CCC60C065B}"/>
              </a:ext>
            </a:extLst>
          </p:cNvPr>
          <p:cNvCxnSpPr/>
          <p:nvPr/>
        </p:nvCxnSpPr>
        <p:spPr bwMode="auto">
          <a:xfrm flipH="1">
            <a:off x="6124322" y="2871358"/>
            <a:ext cx="134053" cy="430230"/>
          </a:xfrm>
          <a:prstGeom prst="straightConnector1">
            <a:avLst/>
          </a:prstGeom>
          <a:noFill/>
          <a:ln w="57150" cap="flat" cmpd="sng" algn="ctr">
            <a:solidFill>
              <a:schemeClr val="accent6"/>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28" name="Rak pil 56">
            <a:extLst>
              <a:ext uri="{FF2B5EF4-FFF2-40B4-BE49-F238E27FC236}">
                <a16:creationId xmlns:a16="http://schemas.microsoft.com/office/drawing/2014/main" id="{C1D881BC-8D71-43BD-8638-A45A66E98637}"/>
              </a:ext>
            </a:extLst>
          </p:cNvPr>
          <p:cNvCxnSpPr>
            <a:endCxn id="4" idx="6"/>
          </p:cNvCxnSpPr>
          <p:nvPr/>
        </p:nvCxnSpPr>
        <p:spPr bwMode="auto">
          <a:xfrm flipH="1">
            <a:off x="6862883" y="3096087"/>
            <a:ext cx="1001408" cy="418944"/>
          </a:xfrm>
          <a:prstGeom prst="straightConnector1">
            <a:avLst/>
          </a:prstGeom>
          <a:noFill/>
          <a:ln w="57150" cap="flat" cmpd="sng" algn="ctr">
            <a:solidFill>
              <a:schemeClr val="accent6"/>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29" name="Rak pil 57">
            <a:extLst>
              <a:ext uri="{FF2B5EF4-FFF2-40B4-BE49-F238E27FC236}">
                <a16:creationId xmlns:a16="http://schemas.microsoft.com/office/drawing/2014/main" id="{9696F98E-A734-46CE-B294-80EE6A40FCD1}"/>
              </a:ext>
            </a:extLst>
          </p:cNvPr>
          <p:cNvCxnSpPr/>
          <p:nvPr/>
        </p:nvCxnSpPr>
        <p:spPr bwMode="auto">
          <a:xfrm flipH="1">
            <a:off x="6801966" y="2478787"/>
            <a:ext cx="904569" cy="850146"/>
          </a:xfrm>
          <a:prstGeom prst="straightConnector1">
            <a:avLst/>
          </a:prstGeom>
          <a:noFill/>
          <a:ln w="57150" cap="flat" cmpd="sng" algn="ctr">
            <a:solidFill>
              <a:schemeClr val="accent6"/>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30" name="Rak pil 58">
            <a:extLst>
              <a:ext uri="{FF2B5EF4-FFF2-40B4-BE49-F238E27FC236}">
                <a16:creationId xmlns:a16="http://schemas.microsoft.com/office/drawing/2014/main" id="{3F04D7AE-9000-4BA0-B9D7-27DAE1E0C069}"/>
              </a:ext>
            </a:extLst>
          </p:cNvPr>
          <p:cNvCxnSpPr>
            <a:stCxn id="11" idx="6"/>
            <a:endCxn id="4" idx="2"/>
          </p:cNvCxnSpPr>
          <p:nvPr/>
        </p:nvCxnSpPr>
        <p:spPr bwMode="auto">
          <a:xfrm>
            <a:off x="3948243" y="3285674"/>
            <a:ext cx="490656" cy="229357"/>
          </a:xfrm>
          <a:prstGeom prst="straightConnector1">
            <a:avLst/>
          </a:prstGeom>
          <a:noFill/>
          <a:ln w="57150" cap="flat" cmpd="sng" algn="ctr">
            <a:solidFill>
              <a:schemeClr val="accent6"/>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31" name="Rak pil 59">
            <a:extLst>
              <a:ext uri="{FF2B5EF4-FFF2-40B4-BE49-F238E27FC236}">
                <a16:creationId xmlns:a16="http://schemas.microsoft.com/office/drawing/2014/main" id="{B6D74D65-42FE-4DC6-8DA7-D29679790633}"/>
              </a:ext>
            </a:extLst>
          </p:cNvPr>
          <p:cNvCxnSpPr>
            <a:endCxn id="4" idx="1"/>
          </p:cNvCxnSpPr>
          <p:nvPr/>
        </p:nvCxnSpPr>
        <p:spPr bwMode="auto">
          <a:xfrm>
            <a:off x="4071137" y="2797495"/>
            <a:ext cx="722746" cy="528375"/>
          </a:xfrm>
          <a:prstGeom prst="straightConnector1">
            <a:avLst/>
          </a:prstGeom>
          <a:noFill/>
          <a:ln w="57150" cap="flat" cmpd="sng" algn="ctr">
            <a:solidFill>
              <a:schemeClr val="accent6"/>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cxnSp>
        <p:nvCxnSpPr>
          <p:cNvPr id="32" name="Rak pil 64">
            <a:extLst>
              <a:ext uri="{FF2B5EF4-FFF2-40B4-BE49-F238E27FC236}">
                <a16:creationId xmlns:a16="http://schemas.microsoft.com/office/drawing/2014/main" id="{37BC9413-CB7F-4710-9D17-A4B1B0172563}"/>
              </a:ext>
            </a:extLst>
          </p:cNvPr>
          <p:cNvCxnSpPr>
            <a:endCxn id="4" idx="0"/>
          </p:cNvCxnSpPr>
          <p:nvPr/>
        </p:nvCxnSpPr>
        <p:spPr bwMode="auto">
          <a:xfrm flipH="1">
            <a:off x="5650891" y="1912726"/>
            <a:ext cx="32436" cy="1334791"/>
          </a:xfrm>
          <a:prstGeom prst="straightConnector1">
            <a:avLst/>
          </a:prstGeom>
          <a:noFill/>
          <a:ln w="57150" cap="flat" cmpd="sng" algn="ctr">
            <a:solidFill>
              <a:schemeClr val="accent6"/>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Lst>
        </p:spPr>
      </p:cxnSp>
      <p:sp>
        <p:nvSpPr>
          <p:cNvPr id="5" name="Ellips 4">
            <a:extLst>
              <a:ext uri="{FF2B5EF4-FFF2-40B4-BE49-F238E27FC236}">
                <a16:creationId xmlns:a16="http://schemas.microsoft.com/office/drawing/2014/main" id="{98187AC0-5768-46F5-95B8-29362AE1AE14}"/>
              </a:ext>
            </a:extLst>
          </p:cNvPr>
          <p:cNvSpPr/>
          <p:nvPr/>
        </p:nvSpPr>
        <p:spPr bwMode="auto">
          <a:xfrm>
            <a:off x="7913792" y="2862644"/>
            <a:ext cx="2358614" cy="448468"/>
          </a:xfrm>
          <a:prstGeom prst="ellipse">
            <a:avLst/>
          </a:prstGeom>
          <a:solidFill>
            <a:schemeClr val="accent6"/>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a:t>Värmebehandling</a:t>
            </a:r>
            <a:endParaRPr kumimoji="0" lang="sv-SE" sz="1600" b="1" i="0" u="none" strike="noStrike" cap="none" normalizeH="0" baseline="0" dirty="0">
              <a:ln>
                <a:noFill/>
              </a:ln>
              <a:solidFill>
                <a:schemeClr val="tx1"/>
              </a:solidFill>
              <a:effectLst/>
            </a:endParaRPr>
          </a:p>
        </p:txBody>
      </p:sp>
      <p:sp>
        <p:nvSpPr>
          <p:cNvPr id="6" name="Ellips 5">
            <a:extLst>
              <a:ext uri="{FF2B5EF4-FFF2-40B4-BE49-F238E27FC236}">
                <a16:creationId xmlns:a16="http://schemas.microsoft.com/office/drawing/2014/main" id="{A4BB4B2C-31C6-4940-A584-225FBD8237C0}"/>
              </a:ext>
            </a:extLst>
          </p:cNvPr>
          <p:cNvSpPr/>
          <p:nvPr/>
        </p:nvSpPr>
        <p:spPr bwMode="auto">
          <a:xfrm>
            <a:off x="7576440" y="2141076"/>
            <a:ext cx="2281975" cy="448468"/>
          </a:xfrm>
          <a:prstGeom prst="ellipse">
            <a:avLst/>
          </a:prstGeom>
          <a:solidFill>
            <a:schemeClr val="accent6"/>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Kallbearbetning</a:t>
            </a:r>
            <a:endParaRPr kumimoji="0" lang="sv-SE" sz="1600" b="1" i="0" u="none" strike="noStrike" cap="none" normalizeH="0" baseline="0" dirty="0">
              <a:ln>
                <a:noFill/>
              </a:ln>
              <a:solidFill>
                <a:schemeClr val="tx1"/>
              </a:solidFill>
              <a:effectLst/>
            </a:endParaRPr>
          </a:p>
        </p:txBody>
      </p:sp>
      <p:sp>
        <p:nvSpPr>
          <p:cNvPr id="7" name="Ellips 6">
            <a:extLst>
              <a:ext uri="{FF2B5EF4-FFF2-40B4-BE49-F238E27FC236}">
                <a16:creationId xmlns:a16="http://schemas.microsoft.com/office/drawing/2014/main" id="{2D655A3E-F27A-4389-ADBD-152833858540}"/>
              </a:ext>
            </a:extLst>
          </p:cNvPr>
          <p:cNvSpPr/>
          <p:nvPr/>
        </p:nvSpPr>
        <p:spPr bwMode="auto">
          <a:xfrm>
            <a:off x="5787239" y="2431185"/>
            <a:ext cx="1303684" cy="448468"/>
          </a:xfrm>
          <a:prstGeom prst="ellipse">
            <a:avLst/>
          </a:prstGeom>
          <a:solidFill>
            <a:schemeClr val="accent6"/>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Svalning</a:t>
            </a:r>
            <a:endParaRPr kumimoji="0" lang="sv-SE" sz="1600" b="1" i="0" u="none" strike="noStrike" cap="none" normalizeH="0" baseline="0" dirty="0">
              <a:ln>
                <a:noFill/>
              </a:ln>
              <a:solidFill>
                <a:schemeClr val="tx1"/>
              </a:solidFill>
              <a:effectLst/>
            </a:endParaRPr>
          </a:p>
        </p:txBody>
      </p:sp>
      <p:sp>
        <p:nvSpPr>
          <p:cNvPr id="8" name="Ellips 7">
            <a:extLst>
              <a:ext uri="{FF2B5EF4-FFF2-40B4-BE49-F238E27FC236}">
                <a16:creationId xmlns:a16="http://schemas.microsoft.com/office/drawing/2014/main" id="{18CAF584-9377-48B3-BCDA-A27756BDA515}"/>
              </a:ext>
            </a:extLst>
          </p:cNvPr>
          <p:cNvSpPr/>
          <p:nvPr/>
        </p:nvSpPr>
        <p:spPr bwMode="auto">
          <a:xfrm>
            <a:off x="5544151" y="1653913"/>
            <a:ext cx="2457616" cy="448468"/>
          </a:xfrm>
          <a:prstGeom prst="ellipse">
            <a:avLst/>
          </a:prstGeom>
          <a:solidFill>
            <a:schemeClr val="accent6"/>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Varmbearbetning</a:t>
            </a:r>
            <a:endParaRPr kumimoji="0" lang="sv-SE" sz="1600" b="1" i="0" u="none" strike="noStrike" cap="none" normalizeH="0" baseline="0" dirty="0">
              <a:ln>
                <a:noFill/>
              </a:ln>
              <a:solidFill>
                <a:schemeClr val="tx1"/>
              </a:solidFill>
              <a:effectLst/>
            </a:endParaRPr>
          </a:p>
        </p:txBody>
      </p:sp>
      <p:sp>
        <p:nvSpPr>
          <p:cNvPr id="9" name="Ellips 8">
            <a:extLst>
              <a:ext uri="{FF2B5EF4-FFF2-40B4-BE49-F238E27FC236}">
                <a16:creationId xmlns:a16="http://schemas.microsoft.com/office/drawing/2014/main" id="{167B746A-2692-441D-9C82-4DCA1773CD42}"/>
              </a:ext>
            </a:extLst>
          </p:cNvPr>
          <p:cNvSpPr/>
          <p:nvPr/>
        </p:nvSpPr>
        <p:spPr bwMode="auto">
          <a:xfrm>
            <a:off x="3829819" y="1925013"/>
            <a:ext cx="1479506" cy="448468"/>
          </a:xfrm>
          <a:prstGeom prst="ellipse">
            <a:avLst/>
          </a:prstGeom>
          <a:solidFill>
            <a:schemeClr val="accent6"/>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Stelnande</a:t>
            </a:r>
            <a:endParaRPr kumimoji="0" lang="sv-SE" sz="1600" b="1" i="0" u="none" strike="noStrike" cap="none" normalizeH="0" baseline="0" dirty="0">
              <a:ln>
                <a:noFill/>
              </a:ln>
              <a:solidFill>
                <a:schemeClr val="tx1"/>
              </a:solidFill>
              <a:effectLst/>
            </a:endParaRPr>
          </a:p>
        </p:txBody>
      </p:sp>
      <p:sp>
        <p:nvSpPr>
          <p:cNvPr id="10" name="Ellips 9">
            <a:extLst>
              <a:ext uri="{FF2B5EF4-FFF2-40B4-BE49-F238E27FC236}">
                <a16:creationId xmlns:a16="http://schemas.microsoft.com/office/drawing/2014/main" id="{ABB9BDE0-725E-45AA-98E5-0A0F797C6D34}"/>
              </a:ext>
            </a:extLst>
          </p:cNvPr>
          <p:cNvSpPr/>
          <p:nvPr/>
        </p:nvSpPr>
        <p:spPr bwMode="auto">
          <a:xfrm>
            <a:off x="2397285" y="2421296"/>
            <a:ext cx="1912298" cy="448468"/>
          </a:xfrm>
          <a:prstGeom prst="ellipse">
            <a:avLst/>
          </a:prstGeom>
          <a:solidFill>
            <a:schemeClr val="accent6"/>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Desoxidation</a:t>
            </a:r>
            <a:endParaRPr kumimoji="0" lang="sv-SE" sz="1600" b="1" i="0" u="none" strike="noStrike" cap="none" normalizeH="0" baseline="0" dirty="0">
              <a:ln>
                <a:noFill/>
              </a:ln>
              <a:solidFill>
                <a:schemeClr val="tx1"/>
              </a:solidFill>
              <a:effectLst/>
            </a:endParaRPr>
          </a:p>
        </p:txBody>
      </p:sp>
      <p:sp>
        <p:nvSpPr>
          <p:cNvPr id="11" name="Ellips 10">
            <a:extLst>
              <a:ext uri="{FF2B5EF4-FFF2-40B4-BE49-F238E27FC236}">
                <a16:creationId xmlns:a16="http://schemas.microsoft.com/office/drawing/2014/main" id="{347F8AA5-766B-4FEF-A7B2-1E9D13419758}"/>
              </a:ext>
            </a:extLst>
          </p:cNvPr>
          <p:cNvSpPr/>
          <p:nvPr/>
        </p:nvSpPr>
        <p:spPr bwMode="auto">
          <a:xfrm>
            <a:off x="1522004" y="3061440"/>
            <a:ext cx="2426239" cy="448468"/>
          </a:xfrm>
          <a:prstGeom prst="ellipse">
            <a:avLst/>
          </a:prstGeom>
          <a:solidFill>
            <a:schemeClr val="accent6"/>
          </a:solidFill>
          <a:ln w="12700" cap="flat" cmpd="sng" algn="ctr">
            <a:solidFill>
              <a:schemeClr val="tx1"/>
            </a:solidFill>
            <a:prstDash val="solid"/>
            <a:round/>
            <a:headEnd type="none" w="med" len="med"/>
            <a:tailEnd type="none" w="med" len="lg"/>
          </a:ln>
          <a:effectLst>
            <a:outerShdw blurRad="50800" dist="38100" dir="2700000" algn="tl" rotWithShape="0">
              <a:prstClr val="black">
                <a:alpha val="40000"/>
              </a:prstClr>
            </a:outerShdw>
          </a:effectLst>
        </p:spPr>
        <p:txBody>
          <a:bodyPr vert="horz" wrap="non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600" dirty="0"/>
              <a:t>Sammansättning</a:t>
            </a:r>
            <a:endParaRPr kumimoji="0" lang="sv-SE" sz="1600" b="1"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214333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A3C2F9-705E-419F-8341-176ADD7A7ABB}"/>
              </a:ext>
            </a:extLst>
          </p:cNvPr>
          <p:cNvSpPr>
            <a:spLocks noGrp="1"/>
          </p:cNvSpPr>
          <p:nvPr>
            <p:ph type="title"/>
          </p:nvPr>
        </p:nvSpPr>
        <p:spPr/>
        <p:txBody>
          <a:bodyPr/>
          <a:lstStyle/>
          <a:p>
            <a:r>
              <a:rPr lang="sv-SE" dirty="0"/>
              <a:t>Draghållfasthet</a:t>
            </a:r>
            <a:br>
              <a:rPr lang="sv-SE" dirty="0"/>
            </a:br>
            <a:r>
              <a:rPr lang="sv-SE" b="0" dirty="0"/>
              <a:t>Spännings-töjningsdiagram</a:t>
            </a:r>
            <a:br>
              <a:rPr lang="sv-SE" dirty="0"/>
            </a:br>
            <a:endParaRPr lang="sv-SE" dirty="0"/>
          </a:p>
        </p:txBody>
      </p:sp>
      <p:pic>
        <p:nvPicPr>
          <p:cNvPr id="88" name="Bildobjekt 87">
            <a:extLst>
              <a:ext uri="{FF2B5EF4-FFF2-40B4-BE49-F238E27FC236}">
                <a16:creationId xmlns:a16="http://schemas.microsoft.com/office/drawing/2014/main" id="{9FA2FA85-6C17-4E26-98A3-B0CE4BD8B10B}"/>
              </a:ext>
            </a:extLst>
          </p:cNvPr>
          <p:cNvPicPr>
            <a:picLocks noChangeAspect="1"/>
          </p:cNvPicPr>
          <p:nvPr/>
        </p:nvPicPr>
        <p:blipFill>
          <a:blip r:embed="rId2"/>
          <a:stretch>
            <a:fillRect/>
          </a:stretch>
        </p:blipFill>
        <p:spPr>
          <a:xfrm>
            <a:off x="152708" y="1267844"/>
            <a:ext cx="6248120" cy="4868262"/>
          </a:xfrm>
          <a:prstGeom prst="rect">
            <a:avLst/>
          </a:prstGeom>
        </p:spPr>
      </p:pic>
      <p:pic>
        <p:nvPicPr>
          <p:cNvPr id="110" name="Bildobjekt 109">
            <a:extLst>
              <a:ext uri="{FF2B5EF4-FFF2-40B4-BE49-F238E27FC236}">
                <a16:creationId xmlns:a16="http://schemas.microsoft.com/office/drawing/2014/main" id="{252E0708-8578-429A-B127-142C679484A2}"/>
              </a:ext>
            </a:extLst>
          </p:cNvPr>
          <p:cNvPicPr>
            <a:picLocks noChangeAspect="1"/>
          </p:cNvPicPr>
          <p:nvPr/>
        </p:nvPicPr>
        <p:blipFill>
          <a:blip r:embed="rId3"/>
          <a:stretch>
            <a:fillRect/>
          </a:stretch>
        </p:blipFill>
        <p:spPr>
          <a:xfrm>
            <a:off x="6561138" y="113138"/>
            <a:ext cx="3449310" cy="3739778"/>
          </a:xfrm>
          <a:prstGeom prst="rect">
            <a:avLst/>
          </a:prstGeom>
        </p:spPr>
      </p:pic>
      <p:pic>
        <p:nvPicPr>
          <p:cNvPr id="128" name="Bildobjekt 127">
            <a:extLst>
              <a:ext uri="{FF2B5EF4-FFF2-40B4-BE49-F238E27FC236}">
                <a16:creationId xmlns:a16="http://schemas.microsoft.com/office/drawing/2014/main" id="{2B68E0D0-EDFB-43E9-AC50-E71565D61655}"/>
              </a:ext>
            </a:extLst>
          </p:cNvPr>
          <p:cNvPicPr>
            <a:picLocks noChangeAspect="1"/>
          </p:cNvPicPr>
          <p:nvPr/>
        </p:nvPicPr>
        <p:blipFill>
          <a:blip r:embed="rId4"/>
          <a:stretch>
            <a:fillRect/>
          </a:stretch>
        </p:blipFill>
        <p:spPr>
          <a:xfrm>
            <a:off x="6539487" y="3429000"/>
            <a:ext cx="3470961" cy="3470961"/>
          </a:xfrm>
          <a:prstGeom prst="rect">
            <a:avLst/>
          </a:prstGeom>
        </p:spPr>
      </p:pic>
    </p:spTree>
    <p:extLst>
      <p:ext uri="{BB962C8B-B14F-4D97-AF65-F5344CB8AC3E}">
        <p14:creationId xmlns:p14="http://schemas.microsoft.com/office/powerpoint/2010/main" val="3081047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545146-AA6F-40C4-9198-D4F5A5FCAD99}"/>
              </a:ext>
            </a:extLst>
          </p:cNvPr>
          <p:cNvSpPr>
            <a:spLocks noGrp="1"/>
          </p:cNvSpPr>
          <p:nvPr>
            <p:ph type="title"/>
          </p:nvPr>
        </p:nvSpPr>
        <p:spPr/>
        <p:txBody>
          <a:bodyPr/>
          <a:lstStyle/>
          <a:p>
            <a:r>
              <a:rPr lang="sv-SE" dirty="0"/>
              <a:t>Hållfasthetsprovning</a:t>
            </a:r>
          </a:p>
        </p:txBody>
      </p:sp>
      <p:pic>
        <p:nvPicPr>
          <p:cNvPr id="15" name="Bildobjekt 14">
            <a:extLst>
              <a:ext uri="{FF2B5EF4-FFF2-40B4-BE49-F238E27FC236}">
                <a16:creationId xmlns:a16="http://schemas.microsoft.com/office/drawing/2014/main" id="{6B1709FD-9093-4F60-B628-599E56DFFB33}"/>
              </a:ext>
            </a:extLst>
          </p:cNvPr>
          <p:cNvPicPr>
            <a:picLocks noChangeAspect="1"/>
          </p:cNvPicPr>
          <p:nvPr/>
        </p:nvPicPr>
        <p:blipFill>
          <a:blip r:embed="rId2"/>
          <a:stretch>
            <a:fillRect/>
          </a:stretch>
        </p:blipFill>
        <p:spPr>
          <a:xfrm>
            <a:off x="96253" y="766281"/>
            <a:ext cx="4940969" cy="5699902"/>
          </a:xfrm>
          <a:prstGeom prst="rect">
            <a:avLst/>
          </a:prstGeom>
        </p:spPr>
      </p:pic>
      <p:pic>
        <p:nvPicPr>
          <p:cNvPr id="24" name="Bildobjekt 23">
            <a:extLst>
              <a:ext uri="{FF2B5EF4-FFF2-40B4-BE49-F238E27FC236}">
                <a16:creationId xmlns:a16="http://schemas.microsoft.com/office/drawing/2014/main" id="{4C901B81-A99B-4798-989A-1B1242CE12CD}"/>
              </a:ext>
            </a:extLst>
          </p:cNvPr>
          <p:cNvPicPr>
            <a:picLocks noChangeAspect="1"/>
          </p:cNvPicPr>
          <p:nvPr/>
        </p:nvPicPr>
        <p:blipFill>
          <a:blip r:embed="rId3"/>
          <a:stretch>
            <a:fillRect/>
          </a:stretch>
        </p:blipFill>
        <p:spPr>
          <a:xfrm>
            <a:off x="5843666" y="0"/>
            <a:ext cx="6028911" cy="6959721"/>
          </a:xfrm>
          <a:prstGeom prst="rect">
            <a:avLst/>
          </a:prstGeom>
        </p:spPr>
      </p:pic>
      <p:sp>
        <p:nvSpPr>
          <p:cNvPr id="25" name="textruta 24">
            <a:extLst>
              <a:ext uri="{FF2B5EF4-FFF2-40B4-BE49-F238E27FC236}">
                <a16:creationId xmlns:a16="http://schemas.microsoft.com/office/drawing/2014/main" id="{6E1BA0E0-7FE2-478C-84AF-F011B291E8D1}"/>
              </a:ext>
            </a:extLst>
          </p:cNvPr>
          <p:cNvSpPr txBox="1"/>
          <p:nvPr/>
        </p:nvSpPr>
        <p:spPr>
          <a:xfrm>
            <a:off x="6385282" y="4635960"/>
            <a:ext cx="1844318" cy="830997"/>
          </a:xfrm>
          <a:prstGeom prst="rect">
            <a:avLst/>
          </a:prstGeom>
          <a:noFill/>
        </p:spPr>
        <p:txBody>
          <a:bodyPr wrap="square" rtlCol="0">
            <a:spAutoFit/>
          </a:bodyPr>
          <a:lstStyle/>
          <a:p>
            <a:r>
              <a:rPr lang="sv-SE" sz="2400" dirty="0"/>
              <a:t>Exempel på provning</a:t>
            </a:r>
          </a:p>
        </p:txBody>
      </p:sp>
    </p:spTree>
    <p:extLst>
      <p:ext uri="{BB962C8B-B14F-4D97-AF65-F5344CB8AC3E}">
        <p14:creationId xmlns:p14="http://schemas.microsoft.com/office/powerpoint/2010/main" val="4240458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B86BFA7-C904-45F1-AB80-BAF4CF4FC7E1}"/>
              </a:ext>
            </a:extLst>
          </p:cNvPr>
          <p:cNvSpPr>
            <a:spLocks noGrp="1"/>
          </p:cNvSpPr>
          <p:nvPr>
            <p:ph type="title"/>
          </p:nvPr>
        </p:nvSpPr>
        <p:spPr>
          <a:xfrm>
            <a:off x="322598" y="253966"/>
            <a:ext cx="11520000" cy="512315"/>
          </a:xfrm>
        </p:spPr>
        <p:txBody>
          <a:bodyPr/>
          <a:lstStyle/>
          <a:p>
            <a:r>
              <a:rPr lang="sv-SE" dirty="0"/>
              <a:t>Glödgning</a:t>
            </a:r>
          </a:p>
        </p:txBody>
      </p:sp>
      <p:pic>
        <p:nvPicPr>
          <p:cNvPr id="51" name="Bildobjekt 50">
            <a:extLst>
              <a:ext uri="{FF2B5EF4-FFF2-40B4-BE49-F238E27FC236}">
                <a16:creationId xmlns:a16="http://schemas.microsoft.com/office/drawing/2014/main" id="{71DFE465-3862-4370-9A75-8D6F6433E9A6}"/>
              </a:ext>
            </a:extLst>
          </p:cNvPr>
          <p:cNvPicPr>
            <a:picLocks noChangeAspect="1"/>
          </p:cNvPicPr>
          <p:nvPr/>
        </p:nvPicPr>
        <p:blipFill>
          <a:blip r:embed="rId2"/>
          <a:stretch>
            <a:fillRect/>
          </a:stretch>
        </p:blipFill>
        <p:spPr>
          <a:xfrm>
            <a:off x="162178" y="637945"/>
            <a:ext cx="5730737" cy="5755123"/>
          </a:xfrm>
          <a:prstGeom prst="rect">
            <a:avLst/>
          </a:prstGeom>
        </p:spPr>
      </p:pic>
      <p:pic>
        <p:nvPicPr>
          <p:cNvPr id="52" name="Bildobjekt 51">
            <a:extLst>
              <a:ext uri="{FF2B5EF4-FFF2-40B4-BE49-F238E27FC236}">
                <a16:creationId xmlns:a16="http://schemas.microsoft.com/office/drawing/2014/main" id="{ADEFF11D-62A3-44F1-A487-36895EABF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141" y="1326651"/>
            <a:ext cx="1666875" cy="1666875"/>
          </a:xfrm>
          <a:prstGeom prst="rect">
            <a:avLst/>
          </a:prstGeom>
        </p:spPr>
      </p:pic>
      <p:pic>
        <p:nvPicPr>
          <p:cNvPr id="53" name="Bildobjekt 52">
            <a:extLst>
              <a:ext uri="{FF2B5EF4-FFF2-40B4-BE49-F238E27FC236}">
                <a16:creationId xmlns:a16="http://schemas.microsoft.com/office/drawing/2014/main" id="{D4478EDE-5C06-4B92-822E-A3835A76E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2107" y="3798549"/>
            <a:ext cx="1666875" cy="1676400"/>
          </a:xfrm>
          <a:prstGeom prst="rect">
            <a:avLst/>
          </a:prstGeom>
        </p:spPr>
      </p:pic>
      <p:sp>
        <p:nvSpPr>
          <p:cNvPr id="54" name="textruta 53">
            <a:extLst>
              <a:ext uri="{FF2B5EF4-FFF2-40B4-BE49-F238E27FC236}">
                <a16:creationId xmlns:a16="http://schemas.microsoft.com/office/drawing/2014/main" id="{288E29AF-5B86-435C-B4AB-1C0B5F046CD7}"/>
              </a:ext>
            </a:extLst>
          </p:cNvPr>
          <p:cNvSpPr txBox="1"/>
          <p:nvPr/>
        </p:nvSpPr>
        <p:spPr>
          <a:xfrm>
            <a:off x="6435860" y="272532"/>
            <a:ext cx="3836307" cy="461665"/>
          </a:xfrm>
          <a:prstGeom prst="rect">
            <a:avLst/>
          </a:prstGeom>
          <a:noFill/>
        </p:spPr>
        <p:txBody>
          <a:bodyPr wrap="none" rtlCol="0">
            <a:spAutoFit/>
          </a:bodyPr>
          <a:lstStyle/>
          <a:p>
            <a:r>
              <a:rPr lang="sv-SE" sz="2400" dirty="0" err="1"/>
              <a:t>Rekristallisationsglödgning</a:t>
            </a:r>
            <a:endParaRPr lang="sv-SE" sz="2400" dirty="0"/>
          </a:p>
        </p:txBody>
      </p:sp>
      <p:sp>
        <p:nvSpPr>
          <p:cNvPr id="55" name="textruta 54">
            <a:extLst>
              <a:ext uri="{FF2B5EF4-FFF2-40B4-BE49-F238E27FC236}">
                <a16:creationId xmlns:a16="http://schemas.microsoft.com/office/drawing/2014/main" id="{21E05F24-A361-4E73-8841-918022F6C5BC}"/>
              </a:ext>
            </a:extLst>
          </p:cNvPr>
          <p:cNvSpPr txBox="1"/>
          <p:nvPr/>
        </p:nvSpPr>
        <p:spPr>
          <a:xfrm>
            <a:off x="7124341" y="2982719"/>
            <a:ext cx="2390399" cy="646331"/>
          </a:xfrm>
          <a:prstGeom prst="rect">
            <a:avLst/>
          </a:prstGeom>
          <a:noFill/>
        </p:spPr>
        <p:txBody>
          <a:bodyPr wrap="none" rtlCol="0">
            <a:spAutoFit/>
          </a:bodyPr>
          <a:lstStyle/>
          <a:p>
            <a:pPr algn="ctr"/>
            <a:r>
              <a:rPr lang="sv-SE" dirty="0"/>
              <a:t>Kallvalsat</a:t>
            </a:r>
          </a:p>
          <a:p>
            <a:pPr algn="ctr"/>
            <a:r>
              <a:rPr lang="sv-SE" dirty="0"/>
              <a:t>Reduktionsgrad 50 %</a:t>
            </a:r>
          </a:p>
        </p:txBody>
      </p:sp>
      <p:sp>
        <p:nvSpPr>
          <p:cNvPr id="56" name="textruta 55">
            <a:extLst>
              <a:ext uri="{FF2B5EF4-FFF2-40B4-BE49-F238E27FC236}">
                <a16:creationId xmlns:a16="http://schemas.microsoft.com/office/drawing/2014/main" id="{C71F7D95-C967-4658-910E-A228E6342849}"/>
              </a:ext>
            </a:extLst>
          </p:cNvPr>
          <p:cNvSpPr txBox="1"/>
          <p:nvPr/>
        </p:nvSpPr>
        <p:spPr>
          <a:xfrm>
            <a:off x="7214692" y="5500070"/>
            <a:ext cx="2073003" cy="369332"/>
          </a:xfrm>
          <a:prstGeom prst="rect">
            <a:avLst/>
          </a:prstGeom>
          <a:noFill/>
        </p:spPr>
        <p:txBody>
          <a:bodyPr wrap="none" rtlCol="0">
            <a:spAutoFit/>
          </a:bodyPr>
          <a:lstStyle/>
          <a:p>
            <a:pPr algn="ctr"/>
            <a:r>
              <a:rPr lang="sv-SE" dirty="0"/>
              <a:t>Glödgat, ca 670°C</a:t>
            </a:r>
          </a:p>
        </p:txBody>
      </p:sp>
      <p:sp>
        <p:nvSpPr>
          <p:cNvPr id="57" name="textruta 56">
            <a:extLst>
              <a:ext uri="{FF2B5EF4-FFF2-40B4-BE49-F238E27FC236}">
                <a16:creationId xmlns:a16="http://schemas.microsoft.com/office/drawing/2014/main" id="{523AED15-3A22-45DF-96F3-E9A61F8A9A72}"/>
              </a:ext>
            </a:extLst>
          </p:cNvPr>
          <p:cNvSpPr txBox="1"/>
          <p:nvPr/>
        </p:nvSpPr>
        <p:spPr>
          <a:xfrm>
            <a:off x="6568910" y="684654"/>
            <a:ext cx="3570209" cy="369332"/>
          </a:xfrm>
          <a:prstGeom prst="rect">
            <a:avLst/>
          </a:prstGeom>
          <a:noFill/>
        </p:spPr>
        <p:txBody>
          <a:bodyPr wrap="none" rtlCol="0">
            <a:spAutoFit/>
          </a:bodyPr>
          <a:lstStyle/>
          <a:p>
            <a:pPr algn="ctr"/>
            <a:r>
              <a:rPr lang="sv-SE" dirty="0"/>
              <a:t>Ferritkorn, </a:t>
            </a:r>
            <a:r>
              <a:rPr lang="sv-SE" dirty="0" err="1"/>
              <a:t>olegerat</a:t>
            </a:r>
            <a:r>
              <a:rPr lang="sv-SE" dirty="0"/>
              <a:t> stål 0,03 % C</a:t>
            </a:r>
          </a:p>
        </p:txBody>
      </p:sp>
      <p:cxnSp>
        <p:nvCxnSpPr>
          <p:cNvPr id="58" name="Rak koppling 57">
            <a:extLst>
              <a:ext uri="{FF2B5EF4-FFF2-40B4-BE49-F238E27FC236}">
                <a16:creationId xmlns:a16="http://schemas.microsoft.com/office/drawing/2014/main" id="{5E67DD2A-8B1B-4B70-B448-6E6350598CCF}"/>
              </a:ext>
            </a:extLst>
          </p:cNvPr>
          <p:cNvCxnSpPr/>
          <p:nvPr/>
        </p:nvCxnSpPr>
        <p:spPr bwMode="auto">
          <a:xfrm>
            <a:off x="7432798" y="6204626"/>
            <a:ext cx="1656184" cy="0"/>
          </a:xfrm>
          <a:prstGeom prst="line">
            <a:avLst/>
          </a:prstGeom>
          <a:noFill/>
          <a:ln w="38100" cap="flat" cmpd="sng" algn="ctr">
            <a:solidFill>
              <a:schemeClr val="tx1"/>
            </a:solidFill>
            <a:prstDash val="solid"/>
            <a:round/>
            <a:headEnd type="diamond" w="med" len="med"/>
            <a:tailEnd type="diamond"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textruta 58">
            <a:extLst>
              <a:ext uri="{FF2B5EF4-FFF2-40B4-BE49-F238E27FC236}">
                <a16:creationId xmlns:a16="http://schemas.microsoft.com/office/drawing/2014/main" id="{0C974FEC-71D0-43CD-A8F4-CA0650C4F28F}"/>
              </a:ext>
            </a:extLst>
          </p:cNvPr>
          <p:cNvSpPr txBox="1"/>
          <p:nvPr/>
        </p:nvSpPr>
        <p:spPr>
          <a:xfrm>
            <a:off x="7860702" y="5931961"/>
            <a:ext cx="780984" cy="307777"/>
          </a:xfrm>
          <a:prstGeom prst="rect">
            <a:avLst/>
          </a:prstGeom>
          <a:noFill/>
        </p:spPr>
        <p:txBody>
          <a:bodyPr wrap="none" rtlCol="0">
            <a:spAutoFit/>
          </a:bodyPr>
          <a:lstStyle/>
          <a:p>
            <a:pPr algn="ctr"/>
            <a:r>
              <a:rPr lang="sv-SE" sz="1400" dirty="0"/>
              <a:t>0,1 mm</a:t>
            </a:r>
          </a:p>
        </p:txBody>
      </p:sp>
    </p:spTree>
    <p:extLst>
      <p:ext uri="{BB962C8B-B14F-4D97-AF65-F5344CB8AC3E}">
        <p14:creationId xmlns:p14="http://schemas.microsoft.com/office/powerpoint/2010/main" val="3648013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123D0B-AE43-4B8B-949C-3960EEEDA080}"/>
              </a:ext>
            </a:extLst>
          </p:cNvPr>
          <p:cNvSpPr>
            <a:spLocks noGrp="1"/>
          </p:cNvSpPr>
          <p:nvPr>
            <p:ph type="title"/>
          </p:nvPr>
        </p:nvSpPr>
        <p:spPr/>
        <p:txBody>
          <a:bodyPr/>
          <a:lstStyle/>
          <a:p>
            <a:r>
              <a:rPr lang="sv-SE" dirty="0"/>
              <a:t>Glödgning</a:t>
            </a:r>
          </a:p>
        </p:txBody>
      </p:sp>
      <p:pic>
        <p:nvPicPr>
          <p:cNvPr id="4" name="Bildobjekt 3">
            <a:extLst>
              <a:ext uri="{FF2B5EF4-FFF2-40B4-BE49-F238E27FC236}">
                <a16:creationId xmlns:a16="http://schemas.microsoft.com/office/drawing/2014/main" id="{AF87753A-5501-43A3-92FF-5815D7EEB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5920" y="938639"/>
            <a:ext cx="3939601" cy="2490361"/>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67780709-9DAF-4BCC-93D5-5687E263BF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643" y="3647787"/>
            <a:ext cx="3934157" cy="2304527"/>
          </a:xfrm>
          <a:prstGeom prst="rect">
            <a:avLst/>
          </a:prstGeom>
          <a:ln>
            <a:noFill/>
          </a:ln>
          <a:effectLst>
            <a:outerShdw blurRad="292100" dist="139700" dir="2700000" algn="tl" rotWithShape="0">
              <a:srgbClr val="333333">
                <a:alpha val="65000"/>
              </a:srgbClr>
            </a:outerShdw>
          </a:effectLst>
        </p:spPr>
      </p:pic>
      <p:sp>
        <p:nvSpPr>
          <p:cNvPr id="6" name="textruta 5">
            <a:extLst>
              <a:ext uri="{FF2B5EF4-FFF2-40B4-BE49-F238E27FC236}">
                <a16:creationId xmlns:a16="http://schemas.microsoft.com/office/drawing/2014/main" id="{2C2499FE-A2B6-48C4-A022-2ADEC95B5990}"/>
              </a:ext>
            </a:extLst>
          </p:cNvPr>
          <p:cNvSpPr txBox="1"/>
          <p:nvPr/>
        </p:nvSpPr>
        <p:spPr>
          <a:xfrm>
            <a:off x="1229371" y="1026935"/>
            <a:ext cx="3108543" cy="369332"/>
          </a:xfrm>
          <a:prstGeom prst="rect">
            <a:avLst/>
          </a:prstGeom>
          <a:noFill/>
        </p:spPr>
        <p:txBody>
          <a:bodyPr wrap="none" rtlCol="0">
            <a:spAutoFit/>
          </a:bodyPr>
          <a:lstStyle/>
          <a:p>
            <a:r>
              <a:rPr lang="sv-SE" dirty="0"/>
              <a:t>Mjukglödgning av 1 % C-stål</a:t>
            </a:r>
          </a:p>
        </p:txBody>
      </p:sp>
      <p:sp>
        <p:nvSpPr>
          <p:cNvPr id="7" name="textruta 6">
            <a:extLst>
              <a:ext uri="{FF2B5EF4-FFF2-40B4-BE49-F238E27FC236}">
                <a16:creationId xmlns:a16="http://schemas.microsoft.com/office/drawing/2014/main" id="{22766C0C-B028-4875-BB26-3952E7664F43}"/>
              </a:ext>
            </a:extLst>
          </p:cNvPr>
          <p:cNvSpPr txBox="1"/>
          <p:nvPr/>
        </p:nvSpPr>
        <p:spPr>
          <a:xfrm>
            <a:off x="1224215" y="2606835"/>
            <a:ext cx="1338829" cy="692497"/>
          </a:xfrm>
          <a:prstGeom prst="rect">
            <a:avLst/>
          </a:prstGeom>
          <a:noFill/>
        </p:spPr>
        <p:txBody>
          <a:bodyPr wrap="none" rtlCol="0">
            <a:spAutoFit/>
          </a:bodyPr>
          <a:lstStyle/>
          <a:p>
            <a:pPr algn="ctr"/>
            <a:r>
              <a:rPr lang="sv-SE" sz="1100" dirty="0"/>
              <a:t>Utgångsstruktur</a:t>
            </a:r>
          </a:p>
          <a:p>
            <a:pPr algn="ctr"/>
            <a:endParaRPr lang="sv-SE" sz="600" dirty="0"/>
          </a:p>
          <a:p>
            <a:pPr algn="ctr"/>
            <a:r>
              <a:rPr lang="sv-SE" sz="1100" dirty="0" err="1"/>
              <a:t>Perlit</a:t>
            </a:r>
            <a:r>
              <a:rPr lang="sv-SE" sz="1100" dirty="0"/>
              <a:t> + </a:t>
            </a:r>
            <a:r>
              <a:rPr lang="sv-SE" sz="1100" dirty="0" err="1"/>
              <a:t>korngräns</a:t>
            </a:r>
            <a:r>
              <a:rPr lang="sv-SE" sz="1100" dirty="0"/>
              <a:t>-</a:t>
            </a:r>
          </a:p>
          <a:p>
            <a:pPr algn="ctr"/>
            <a:r>
              <a:rPr lang="sv-SE" sz="1100" dirty="0" err="1"/>
              <a:t>cementit</a:t>
            </a:r>
            <a:endParaRPr lang="sv-SE" sz="1100" dirty="0"/>
          </a:p>
        </p:txBody>
      </p:sp>
      <p:sp>
        <p:nvSpPr>
          <p:cNvPr id="8" name="textruta 7">
            <a:extLst>
              <a:ext uri="{FF2B5EF4-FFF2-40B4-BE49-F238E27FC236}">
                <a16:creationId xmlns:a16="http://schemas.microsoft.com/office/drawing/2014/main" id="{1DF15519-28AE-4097-87BD-463B07ECFB59}"/>
              </a:ext>
            </a:extLst>
          </p:cNvPr>
          <p:cNvSpPr txBox="1"/>
          <p:nvPr/>
        </p:nvSpPr>
        <p:spPr>
          <a:xfrm>
            <a:off x="2586444" y="2606835"/>
            <a:ext cx="990976" cy="777136"/>
          </a:xfrm>
          <a:prstGeom prst="rect">
            <a:avLst/>
          </a:prstGeom>
          <a:noFill/>
        </p:spPr>
        <p:txBody>
          <a:bodyPr wrap="none" rtlCol="0">
            <a:spAutoFit/>
          </a:bodyPr>
          <a:lstStyle/>
          <a:p>
            <a:pPr algn="ctr"/>
            <a:r>
              <a:rPr lang="sv-SE" sz="1100" dirty="0"/>
              <a:t>Vid 800°C</a:t>
            </a:r>
          </a:p>
          <a:p>
            <a:pPr algn="ctr"/>
            <a:endParaRPr lang="sv-SE" sz="600" dirty="0"/>
          </a:p>
          <a:p>
            <a:pPr algn="ctr">
              <a:lnSpc>
                <a:spcPts val="1100"/>
              </a:lnSpc>
            </a:pPr>
            <a:r>
              <a:rPr lang="sv-SE" sz="1100" dirty="0" err="1"/>
              <a:t>Austenit</a:t>
            </a:r>
            <a:r>
              <a:rPr lang="sv-SE" sz="1100" dirty="0"/>
              <a:t> + </a:t>
            </a:r>
          </a:p>
          <a:p>
            <a:pPr algn="ctr">
              <a:lnSpc>
                <a:spcPts val="1100"/>
              </a:lnSpc>
            </a:pPr>
            <a:r>
              <a:rPr lang="sv-SE" sz="1100" dirty="0"/>
              <a:t>överlevande</a:t>
            </a:r>
          </a:p>
          <a:p>
            <a:pPr algn="ctr">
              <a:lnSpc>
                <a:spcPts val="1100"/>
              </a:lnSpc>
            </a:pPr>
            <a:r>
              <a:rPr lang="sv-SE" sz="1100" dirty="0" err="1"/>
              <a:t>cementitkorn</a:t>
            </a:r>
            <a:endParaRPr lang="sv-SE" sz="1100" dirty="0"/>
          </a:p>
        </p:txBody>
      </p:sp>
      <p:sp>
        <p:nvSpPr>
          <p:cNvPr id="9" name="textruta 8">
            <a:extLst>
              <a:ext uri="{FF2B5EF4-FFF2-40B4-BE49-F238E27FC236}">
                <a16:creationId xmlns:a16="http://schemas.microsoft.com/office/drawing/2014/main" id="{58B34A35-A670-499F-A3B3-EF9547CE9C4A}"/>
              </a:ext>
            </a:extLst>
          </p:cNvPr>
          <p:cNvSpPr txBox="1"/>
          <p:nvPr/>
        </p:nvSpPr>
        <p:spPr>
          <a:xfrm>
            <a:off x="3702616" y="2611670"/>
            <a:ext cx="1255472" cy="692497"/>
          </a:xfrm>
          <a:prstGeom prst="rect">
            <a:avLst/>
          </a:prstGeom>
          <a:noFill/>
        </p:spPr>
        <p:txBody>
          <a:bodyPr wrap="none" rtlCol="0">
            <a:spAutoFit/>
          </a:bodyPr>
          <a:lstStyle/>
          <a:p>
            <a:pPr algn="ctr"/>
            <a:r>
              <a:rPr lang="sv-SE" sz="1100" dirty="0"/>
              <a:t>Slutstruktur</a:t>
            </a:r>
          </a:p>
          <a:p>
            <a:pPr algn="ctr"/>
            <a:endParaRPr lang="sv-SE" sz="600" dirty="0"/>
          </a:p>
          <a:p>
            <a:pPr algn="ctr"/>
            <a:r>
              <a:rPr lang="sv-SE" sz="1100" dirty="0"/>
              <a:t>Ferrit med </a:t>
            </a:r>
            <a:r>
              <a:rPr lang="sv-SE" sz="1100" dirty="0" err="1"/>
              <a:t>sfäroi</a:t>
            </a:r>
            <a:r>
              <a:rPr lang="sv-SE" sz="1100" dirty="0"/>
              <a:t>-</a:t>
            </a:r>
          </a:p>
          <a:p>
            <a:pPr algn="ctr"/>
            <a:r>
              <a:rPr lang="sv-SE" sz="1100" dirty="0" err="1"/>
              <a:t>diserad</a:t>
            </a:r>
            <a:r>
              <a:rPr lang="sv-SE" sz="1100" dirty="0"/>
              <a:t> </a:t>
            </a:r>
            <a:r>
              <a:rPr lang="sv-SE" sz="1100" dirty="0" err="1"/>
              <a:t>cementit</a:t>
            </a:r>
            <a:endParaRPr lang="sv-SE" sz="1100" dirty="0"/>
          </a:p>
        </p:txBody>
      </p:sp>
      <p:sp>
        <p:nvSpPr>
          <p:cNvPr id="10" name="textruta 9">
            <a:extLst>
              <a:ext uri="{FF2B5EF4-FFF2-40B4-BE49-F238E27FC236}">
                <a16:creationId xmlns:a16="http://schemas.microsoft.com/office/drawing/2014/main" id="{DCE7476F-5AF5-44C3-AE15-F92B1B8FDC43}"/>
              </a:ext>
            </a:extLst>
          </p:cNvPr>
          <p:cNvSpPr txBox="1"/>
          <p:nvPr/>
        </p:nvSpPr>
        <p:spPr>
          <a:xfrm>
            <a:off x="1275241" y="5429692"/>
            <a:ext cx="1170513" cy="430887"/>
          </a:xfrm>
          <a:prstGeom prst="rect">
            <a:avLst/>
          </a:prstGeom>
          <a:noFill/>
        </p:spPr>
        <p:txBody>
          <a:bodyPr wrap="none" rtlCol="0">
            <a:spAutoFit/>
          </a:bodyPr>
          <a:lstStyle/>
          <a:p>
            <a:pPr algn="ctr"/>
            <a:r>
              <a:rPr lang="sv-SE" sz="1100" dirty="0"/>
              <a:t>Grov ferrit-</a:t>
            </a:r>
            <a:br>
              <a:rPr lang="sv-SE" sz="1100" dirty="0"/>
            </a:br>
            <a:r>
              <a:rPr lang="sv-SE" sz="1100" dirty="0" err="1"/>
              <a:t>perlitisk</a:t>
            </a:r>
            <a:r>
              <a:rPr lang="sv-SE" sz="1100" dirty="0"/>
              <a:t> struktur</a:t>
            </a:r>
          </a:p>
        </p:txBody>
      </p:sp>
      <p:sp>
        <p:nvSpPr>
          <p:cNvPr id="11" name="textruta 10">
            <a:extLst>
              <a:ext uri="{FF2B5EF4-FFF2-40B4-BE49-F238E27FC236}">
                <a16:creationId xmlns:a16="http://schemas.microsoft.com/office/drawing/2014/main" id="{AD728924-9EBF-45C0-BAF6-485E4A6BB7FF}"/>
              </a:ext>
            </a:extLst>
          </p:cNvPr>
          <p:cNvSpPr txBox="1"/>
          <p:nvPr/>
        </p:nvSpPr>
        <p:spPr>
          <a:xfrm>
            <a:off x="1217963" y="3728113"/>
            <a:ext cx="3365024" cy="369332"/>
          </a:xfrm>
          <a:prstGeom prst="rect">
            <a:avLst/>
          </a:prstGeom>
          <a:noFill/>
        </p:spPr>
        <p:txBody>
          <a:bodyPr wrap="none" rtlCol="0">
            <a:spAutoFit/>
          </a:bodyPr>
          <a:lstStyle/>
          <a:p>
            <a:r>
              <a:rPr lang="sv-SE" dirty="0"/>
              <a:t>Normalisering av 0,40 % C-stål</a:t>
            </a:r>
          </a:p>
        </p:txBody>
      </p:sp>
      <p:sp>
        <p:nvSpPr>
          <p:cNvPr id="12" name="textruta 11">
            <a:extLst>
              <a:ext uri="{FF2B5EF4-FFF2-40B4-BE49-F238E27FC236}">
                <a16:creationId xmlns:a16="http://schemas.microsoft.com/office/drawing/2014/main" id="{A65CABEC-2B38-4071-AFF2-5FC273954F29}"/>
              </a:ext>
            </a:extLst>
          </p:cNvPr>
          <p:cNvSpPr txBox="1"/>
          <p:nvPr/>
        </p:nvSpPr>
        <p:spPr>
          <a:xfrm>
            <a:off x="2494616" y="5429692"/>
            <a:ext cx="1170513" cy="430887"/>
          </a:xfrm>
          <a:prstGeom prst="rect">
            <a:avLst/>
          </a:prstGeom>
          <a:noFill/>
        </p:spPr>
        <p:txBody>
          <a:bodyPr wrap="none" rtlCol="0">
            <a:spAutoFit/>
          </a:bodyPr>
          <a:lstStyle/>
          <a:p>
            <a:pPr algn="ctr"/>
            <a:r>
              <a:rPr lang="sv-SE" sz="1100" dirty="0"/>
              <a:t>Fin ferrit-</a:t>
            </a:r>
            <a:br>
              <a:rPr lang="sv-SE" sz="1100" dirty="0"/>
            </a:br>
            <a:r>
              <a:rPr lang="sv-SE" sz="1100" dirty="0" err="1"/>
              <a:t>perlitisk</a:t>
            </a:r>
            <a:r>
              <a:rPr lang="sv-SE" sz="1100" dirty="0"/>
              <a:t> struktur</a:t>
            </a:r>
          </a:p>
        </p:txBody>
      </p:sp>
      <p:sp>
        <p:nvSpPr>
          <p:cNvPr id="13" name="textruta 12">
            <a:extLst>
              <a:ext uri="{FF2B5EF4-FFF2-40B4-BE49-F238E27FC236}">
                <a16:creationId xmlns:a16="http://schemas.microsoft.com/office/drawing/2014/main" id="{65ACB626-962F-4874-B461-2D9A3D9D6C54}"/>
              </a:ext>
            </a:extLst>
          </p:cNvPr>
          <p:cNvSpPr txBox="1"/>
          <p:nvPr/>
        </p:nvSpPr>
        <p:spPr>
          <a:xfrm>
            <a:off x="1573054" y="4009737"/>
            <a:ext cx="474809" cy="261610"/>
          </a:xfrm>
          <a:prstGeom prst="rect">
            <a:avLst/>
          </a:prstGeom>
          <a:noFill/>
        </p:spPr>
        <p:txBody>
          <a:bodyPr wrap="none" rtlCol="0">
            <a:spAutoFit/>
          </a:bodyPr>
          <a:lstStyle/>
          <a:p>
            <a:pPr algn="ctr"/>
            <a:r>
              <a:rPr lang="sv-SE" sz="1100" dirty="0"/>
              <a:t>Före</a:t>
            </a:r>
          </a:p>
        </p:txBody>
      </p:sp>
      <p:sp>
        <p:nvSpPr>
          <p:cNvPr id="14" name="textruta 13">
            <a:extLst>
              <a:ext uri="{FF2B5EF4-FFF2-40B4-BE49-F238E27FC236}">
                <a16:creationId xmlns:a16="http://schemas.microsoft.com/office/drawing/2014/main" id="{377FE3C2-494E-40DD-9C92-77C1AEFBFA27}"/>
              </a:ext>
            </a:extLst>
          </p:cNvPr>
          <p:cNvSpPr txBox="1"/>
          <p:nvPr/>
        </p:nvSpPr>
        <p:spPr>
          <a:xfrm>
            <a:off x="2839262" y="4009737"/>
            <a:ext cx="481222" cy="261610"/>
          </a:xfrm>
          <a:prstGeom prst="rect">
            <a:avLst/>
          </a:prstGeom>
          <a:noFill/>
        </p:spPr>
        <p:txBody>
          <a:bodyPr wrap="none" rtlCol="0">
            <a:spAutoFit/>
          </a:bodyPr>
          <a:lstStyle/>
          <a:p>
            <a:pPr algn="ctr"/>
            <a:r>
              <a:rPr lang="sv-SE" sz="1100" dirty="0"/>
              <a:t>Efter</a:t>
            </a:r>
          </a:p>
        </p:txBody>
      </p:sp>
      <p:sp>
        <p:nvSpPr>
          <p:cNvPr id="15" name="textruta 14">
            <a:extLst>
              <a:ext uri="{FF2B5EF4-FFF2-40B4-BE49-F238E27FC236}">
                <a16:creationId xmlns:a16="http://schemas.microsoft.com/office/drawing/2014/main" id="{8B1371B0-E399-422E-BC29-5DC5C46FCF8D}"/>
              </a:ext>
            </a:extLst>
          </p:cNvPr>
          <p:cNvSpPr txBox="1"/>
          <p:nvPr/>
        </p:nvSpPr>
        <p:spPr>
          <a:xfrm>
            <a:off x="4137397" y="4485074"/>
            <a:ext cx="513282" cy="261610"/>
          </a:xfrm>
          <a:prstGeom prst="rect">
            <a:avLst/>
          </a:prstGeom>
          <a:noFill/>
        </p:spPr>
        <p:txBody>
          <a:bodyPr wrap="none" rtlCol="0">
            <a:spAutoFit/>
          </a:bodyPr>
          <a:lstStyle/>
          <a:p>
            <a:pPr algn="ctr"/>
            <a:r>
              <a:rPr lang="sv-SE" sz="1100" dirty="0"/>
              <a:t>Ferrit</a:t>
            </a:r>
          </a:p>
        </p:txBody>
      </p:sp>
      <p:sp>
        <p:nvSpPr>
          <p:cNvPr id="16" name="textruta 15">
            <a:extLst>
              <a:ext uri="{FF2B5EF4-FFF2-40B4-BE49-F238E27FC236}">
                <a16:creationId xmlns:a16="http://schemas.microsoft.com/office/drawing/2014/main" id="{7114E7CB-D919-4EB2-9FC4-A3AF5FD5B98F}"/>
              </a:ext>
            </a:extLst>
          </p:cNvPr>
          <p:cNvSpPr txBox="1"/>
          <p:nvPr/>
        </p:nvSpPr>
        <p:spPr>
          <a:xfrm>
            <a:off x="4140604" y="4896551"/>
            <a:ext cx="506870" cy="261610"/>
          </a:xfrm>
          <a:prstGeom prst="rect">
            <a:avLst/>
          </a:prstGeom>
          <a:noFill/>
        </p:spPr>
        <p:txBody>
          <a:bodyPr wrap="none" rtlCol="0">
            <a:spAutoFit/>
          </a:bodyPr>
          <a:lstStyle/>
          <a:p>
            <a:pPr algn="ctr"/>
            <a:r>
              <a:rPr lang="sv-SE" sz="1100" dirty="0" err="1"/>
              <a:t>Perlit</a:t>
            </a:r>
            <a:endParaRPr lang="sv-SE" sz="1100" dirty="0"/>
          </a:p>
        </p:txBody>
      </p:sp>
      <p:pic>
        <p:nvPicPr>
          <p:cNvPr id="39" name="Bildobjekt 38">
            <a:extLst>
              <a:ext uri="{FF2B5EF4-FFF2-40B4-BE49-F238E27FC236}">
                <a16:creationId xmlns:a16="http://schemas.microsoft.com/office/drawing/2014/main" id="{24FA1EF4-4A7A-4E0B-B65B-21F4E8CA710F}"/>
              </a:ext>
            </a:extLst>
          </p:cNvPr>
          <p:cNvPicPr>
            <a:picLocks noChangeAspect="1"/>
          </p:cNvPicPr>
          <p:nvPr/>
        </p:nvPicPr>
        <p:blipFill>
          <a:blip r:embed="rId4"/>
          <a:stretch>
            <a:fillRect/>
          </a:stretch>
        </p:blipFill>
        <p:spPr>
          <a:xfrm>
            <a:off x="6097587" y="227151"/>
            <a:ext cx="5134371" cy="6427586"/>
          </a:xfrm>
          <a:prstGeom prst="rect">
            <a:avLst/>
          </a:prstGeom>
        </p:spPr>
      </p:pic>
      <p:sp>
        <p:nvSpPr>
          <p:cNvPr id="40" name="textruta 39">
            <a:extLst>
              <a:ext uri="{FF2B5EF4-FFF2-40B4-BE49-F238E27FC236}">
                <a16:creationId xmlns:a16="http://schemas.microsoft.com/office/drawing/2014/main" id="{354033BC-7746-45B8-8154-9EFC0FA70083}"/>
              </a:ext>
            </a:extLst>
          </p:cNvPr>
          <p:cNvSpPr txBox="1"/>
          <p:nvPr/>
        </p:nvSpPr>
        <p:spPr>
          <a:xfrm>
            <a:off x="8060317" y="679316"/>
            <a:ext cx="877163" cy="369332"/>
          </a:xfrm>
          <a:prstGeom prst="rect">
            <a:avLst/>
          </a:prstGeom>
          <a:noFill/>
        </p:spPr>
        <p:txBody>
          <a:bodyPr wrap="none" rtlCol="0">
            <a:spAutoFit/>
          </a:bodyPr>
          <a:lstStyle/>
          <a:p>
            <a:r>
              <a:rPr lang="sv-SE" dirty="0"/>
              <a:t>Kolstål</a:t>
            </a:r>
          </a:p>
        </p:txBody>
      </p:sp>
    </p:spTree>
    <p:extLst>
      <p:ext uri="{BB962C8B-B14F-4D97-AF65-F5344CB8AC3E}">
        <p14:creationId xmlns:p14="http://schemas.microsoft.com/office/powerpoint/2010/main" val="2932837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326D30-4D05-49B4-BC95-3B1E2156B6EA}"/>
              </a:ext>
            </a:extLst>
          </p:cNvPr>
          <p:cNvSpPr>
            <a:spLocks noGrp="1"/>
          </p:cNvSpPr>
          <p:nvPr>
            <p:ph type="title"/>
          </p:nvPr>
        </p:nvSpPr>
        <p:spPr>
          <a:xfrm>
            <a:off x="322598" y="253966"/>
            <a:ext cx="5774989" cy="512315"/>
          </a:xfrm>
        </p:spPr>
        <p:txBody>
          <a:bodyPr/>
          <a:lstStyle/>
          <a:p>
            <a:r>
              <a:rPr lang="sv-SE" dirty="0"/>
              <a:t>Inverkan av varmbearbetning</a:t>
            </a:r>
          </a:p>
        </p:txBody>
      </p:sp>
      <p:sp>
        <p:nvSpPr>
          <p:cNvPr id="3" name="Platshållare för innehåll 2">
            <a:extLst>
              <a:ext uri="{FF2B5EF4-FFF2-40B4-BE49-F238E27FC236}">
                <a16:creationId xmlns:a16="http://schemas.microsoft.com/office/drawing/2014/main" id="{23AD51CC-5D2F-4A99-BAE9-F2AF89671357}"/>
              </a:ext>
            </a:extLst>
          </p:cNvPr>
          <p:cNvSpPr>
            <a:spLocks noGrp="1"/>
          </p:cNvSpPr>
          <p:nvPr>
            <p:ph idx="1"/>
          </p:nvPr>
        </p:nvSpPr>
        <p:spPr>
          <a:xfrm>
            <a:off x="722086" y="1193898"/>
            <a:ext cx="4494108" cy="4765675"/>
          </a:xfrm>
        </p:spPr>
        <p:txBody>
          <a:bodyPr/>
          <a:lstStyle/>
          <a:p>
            <a:pPr marL="269875" indent="-269875">
              <a:spcBef>
                <a:spcPts val="0"/>
              </a:spcBef>
              <a:spcAft>
                <a:spcPts val="500"/>
              </a:spcAft>
              <a:buFont typeface="Arial" panose="020B0604020202020204" pitchFamily="34" charset="0"/>
              <a:buChar char="•"/>
            </a:pPr>
            <a:r>
              <a:rPr lang="sv-SE" sz="2000" dirty="0"/>
              <a:t>Stor areareduktion från gjutet ger mer homogen produkt</a:t>
            </a:r>
          </a:p>
          <a:p>
            <a:pPr marL="269875" indent="-269875">
              <a:spcBef>
                <a:spcPts val="0"/>
              </a:spcBef>
              <a:spcAft>
                <a:spcPts val="500"/>
              </a:spcAft>
              <a:buFont typeface="Arial" panose="020B0604020202020204" pitchFamily="34" charset="0"/>
              <a:buChar char="•"/>
            </a:pPr>
            <a:r>
              <a:rPr lang="sv-SE" sz="2000" dirty="0"/>
              <a:t>Prov uttagna parallellt med respektive vinkelrät mot valsningsriktningen kan ge olika hållfasthetsvärden</a:t>
            </a:r>
          </a:p>
          <a:p>
            <a:pPr marL="269875" indent="-269875">
              <a:spcBef>
                <a:spcPts val="0"/>
              </a:spcBef>
              <a:spcAft>
                <a:spcPts val="500"/>
              </a:spcAft>
              <a:buFont typeface="Arial" panose="020B0604020202020204" pitchFamily="34" charset="0"/>
              <a:buChar char="•"/>
            </a:pPr>
            <a:r>
              <a:rPr lang="sv-SE" sz="2000" dirty="0"/>
              <a:t>Bättre hållfasthetsvärden vid lägre slutvalsningstemperatur</a:t>
            </a:r>
          </a:p>
          <a:p>
            <a:pPr marL="269875" indent="-269875">
              <a:spcBef>
                <a:spcPts val="0"/>
              </a:spcBef>
              <a:spcAft>
                <a:spcPts val="500"/>
              </a:spcAft>
              <a:buFont typeface="Arial" panose="020B0604020202020204" pitchFamily="34" charset="0"/>
              <a:buChar char="•"/>
            </a:pPr>
            <a:r>
              <a:rPr lang="sv-SE" sz="2000" dirty="0"/>
              <a:t>Normaliserande valsning om normaliseringstemperatur väljs</a:t>
            </a:r>
          </a:p>
          <a:p>
            <a:pPr marL="269875" indent="-269875">
              <a:spcBef>
                <a:spcPts val="0"/>
              </a:spcBef>
              <a:spcAft>
                <a:spcPts val="500"/>
              </a:spcAft>
              <a:buFont typeface="Arial" panose="020B0604020202020204" pitchFamily="34" charset="0"/>
              <a:buChar char="•"/>
            </a:pPr>
            <a:r>
              <a:rPr lang="sv-SE" sz="2000" dirty="0"/>
              <a:t>Termomekanisk valsning vid ännu lägre temperatur ger högre hållfasthet</a:t>
            </a:r>
          </a:p>
          <a:p>
            <a:pPr marL="269875" indent="-269875">
              <a:spcBef>
                <a:spcPts val="0"/>
              </a:spcBef>
              <a:spcAft>
                <a:spcPts val="500"/>
              </a:spcAft>
              <a:buFont typeface="Arial" panose="020B0604020202020204" pitchFamily="34" charset="0"/>
              <a:buChar char="•"/>
            </a:pPr>
            <a:endParaRPr lang="sv-SE" sz="2000" dirty="0"/>
          </a:p>
        </p:txBody>
      </p:sp>
      <p:sp>
        <p:nvSpPr>
          <p:cNvPr id="4" name="Rubrik 1">
            <a:extLst>
              <a:ext uri="{FF2B5EF4-FFF2-40B4-BE49-F238E27FC236}">
                <a16:creationId xmlns:a16="http://schemas.microsoft.com/office/drawing/2014/main" id="{FF1AD440-057D-47F5-BDD5-24F52418BC12}"/>
              </a:ext>
            </a:extLst>
          </p:cNvPr>
          <p:cNvSpPr txBox="1">
            <a:spLocks/>
          </p:cNvSpPr>
          <p:nvPr/>
        </p:nvSpPr>
        <p:spPr>
          <a:xfrm>
            <a:off x="6561138" y="237762"/>
            <a:ext cx="5774989" cy="51231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500" b="1" kern="1200">
                <a:solidFill>
                  <a:schemeClr val="tx1"/>
                </a:solidFill>
                <a:latin typeface="+mj-lt"/>
                <a:ea typeface="+mj-ea"/>
                <a:cs typeface="+mj-cs"/>
              </a:defRPr>
            </a:lvl1pPr>
          </a:lstStyle>
          <a:p>
            <a:r>
              <a:rPr lang="sv-SE" dirty="0"/>
              <a:t>Inverkan av kallbearbetning</a:t>
            </a:r>
          </a:p>
        </p:txBody>
      </p:sp>
      <p:pic>
        <p:nvPicPr>
          <p:cNvPr id="46" name="Bildobjekt 45">
            <a:extLst>
              <a:ext uri="{FF2B5EF4-FFF2-40B4-BE49-F238E27FC236}">
                <a16:creationId xmlns:a16="http://schemas.microsoft.com/office/drawing/2014/main" id="{24BA922B-1F82-49A7-8A0B-E23B9ACC5A0B}"/>
              </a:ext>
            </a:extLst>
          </p:cNvPr>
          <p:cNvPicPr>
            <a:picLocks noChangeAspect="1"/>
          </p:cNvPicPr>
          <p:nvPr/>
        </p:nvPicPr>
        <p:blipFill>
          <a:blip r:embed="rId2"/>
          <a:stretch>
            <a:fillRect/>
          </a:stretch>
        </p:blipFill>
        <p:spPr>
          <a:xfrm>
            <a:off x="6386324" y="1193898"/>
            <a:ext cx="5024357" cy="5819255"/>
          </a:xfrm>
          <a:prstGeom prst="rect">
            <a:avLst/>
          </a:prstGeom>
        </p:spPr>
      </p:pic>
      <p:sp>
        <p:nvSpPr>
          <p:cNvPr id="47" name="Rektangel 46">
            <a:extLst>
              <a:ext uri="{FF2B5EF4-FFF2-40B4-BE49-F238E27FC236}">
                <a16:creationId xmlns:a16="http://schemas.microsoft.com/office/drawing/2014/main" id="{32A689D3-1867-4653-A0EC-D997B41D40CB}"/>
              </a:ext>
            </a:extLst>
          </p:cNvPr>
          <p:cNvSpPr/>
          <p:nvPr/>
        </p:nvSpPr>
        <p:spPr>
          <a:xfrm>
            <a:off x="6450720" y="881515"/>
            <a:ext cx="3597460" cy="461665"/>
          </a:xfrm>
          <a:prstGeom prst="rect">
            <a:avLst/>
          </a:prstGeom>
        </p:spPr>
        <p:txBody>
          <a:bodyPr wrap="none">
            <a:spAutoFit/>
          </a:bodyPr>
          <a:lstStyle/>
          <a:p>
            <a:r>
              <a:rPr lang="sv-SE" sz="2400" dirty="0"/>
              <a:t>Brottgräns − Sträckgräns</a:t>
            </a:r>
          </a:p>
        </p:txBody>
      </p:sp>
    </p:spTree>
    <p:extLst>
      <p:ext uri="{BB962C8B-B14F-4D97-AF65-F5344CB8AC3E}">
        <p14:creationId xmlns:p14="http://schemas.microsoft.com/office/powerpoint/2010/main" val="520518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43CCF8-65EC-47AC-BA2F-E6B631E0D945}"/>
              </a:ext>
            </a:extLst>
          </p:cNvPr>
          <p:cNvSpPr>
            <a:spLocks noGrp="1"/>
          </p:cNvSpPr>
          <p:nvPr>
            <p:ph type="title"/>
          </p:nvPr>
        </p:nvSpPr>
        <p:spPr/>
        <p:txBody>
          <a:bodyPr/>
          <a:lstStyle/>
          <a:p>
            <a:r>
              <a:rPr lang="sv-SE" dirty="0"/>
              <a:t>Olika metoder för att mäta hårdhet</a:t>
            </a:r>
          </a:p>
        </p:txBody>
      </p:sp>
      <p:pic>
        <p:nvPicPr>
          <p:cNvPr id="6" name="Bildobjekt 5">
            <a:extLst>
              <a:ext uri="{FF2B5EF4-FFF2-40B4-BE49-F238E27FC236}">
                <a16:creationId xmlns:a16="http://schemas.microsoft.com/office/drawing/2014/main" id="{D0A4D221-7CB9-4377-BB76-E39658439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0940" y="783481"/>
            <a:ext cx="3590925" cy="2657475"/>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A6776343-4B4A-455E-8151-D39E9B4073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27" y="3599006"/>
            <a:ext cx="3562350" cy="2609850"/>
          </a:xfrm>
          <a:prstGeom prst="rect">
            <a:avLst/>
          </a:prstGeom>
          <a:ln>
            <a:noFill/>
          </a:ln>
          <a:effectLst>
            <a:outerShdw blurRad="292100" dist="139700" dir="2700000" algn="tl" rotWithShape="0">
              <a:srgbClr val="333333">
                <a:alpha val="65000"/>
              </a:srgbClr>
            </a:outerShdw>
          </a:effectLst>
        </p:spPr>
      </p:pic>
      <p:pic>
        <p:nvPicPr>
          <p:cNvPr id="8" name="Bildobjekt 7">
            <a:extLst>
              <a:ext uri="{FF2B5EF4-FFF2-40B4-BE49-F238E27FC236}">
                <a16:creationId xmlns:a16="http://schemas.microsoft.com/office/drawing/2014/main" id="{B03AD502-C68F-477F-B15E-2AEE0746E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424" y="783481"/>
            <a:ext cx="3581400" cy="2667000"/>
          </a:xfrm>
          <a:prstGeom prst="rect">
            <a:avLst/>
          </a:prstGeom>
          <a:ln>
            <a:noFill/>
          </a:ln>
          <a:effectLst>
            <a:outerShdw blurRad="292100" dist="139700" dir="2700000" algn="tl" rotWithShape="0">
              <a:srgbClr val="333333">
                <a:alpha val="65000"/>
              </a:srgbClr>
            </a:outerShdw>
          </a:effectLst>
        </p:spPr>
      </p:pic>
      <p:pic>
        <p:nvPicPr>
          <p:cNvPr id="9" name="Bildobjekt 8">
            <a:extLst>
              <a:ext uri="{FF2B5EF4-FFF2-40B4-BE49-F238E27FC236}">
                <a16:creationId xmlns:a16="http://schemas.microsoft.com/office/drawing/2014/main" id="{D63ADD01-8E02-46F2-B6E5-92C1E1981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7587" y="3596638"/>
            <a:ext cx="3581400" cy="2628233"/>
          </a:xfrm>
          <a:prstGeom prst="rect">
            <a:avLst/>
          </a:prstGeom>
          <a:ln>
            <a:noFill/>
          </a:ln>
          <a:effectLst>
            <a:outerShdw blurRad="292100" dist="139700" dir="2700000" algn="tl" rotWithShape="0">
              <a:srgbClr val="333333">
                <a:alpha val="65000"/>
              </a:srgbClr>
            </a:outerShdw>
          </a:effectLst>
        </p:spPr>
      </p:pic>
      <p:sp>
        <p:nvSpPr>
          <p:cNvPr id="10" name="textruta 9">
            <a:extLst>
              <a:ext uri="{FF2B5EF4-FFF2-40B4-BE49-F238E27FC236}">
                <a16:creationId xmlns:a16="http://schemas.microsoft.com/office/drawing/2014/main" id="{B1BB3E1B-41C9-4B30-8778-746C60AAA0AB}"/>
              </a:ext>
            </a:extLst>
          </p:cNvPr>
          <p:cNvSpPr txBox="1"/>
          <p:nvPr/>
        </p:nvSpPr>
        <p:spPr>
          <a:xfrm>
            <a:off x="1861711" y="763043"/>
            <a:ext cx="1141659" cy="461665"/>
          </a:xfrm>
          <a:prstGeom prst="rect">
            <a:avLst/>
          </a:prstGeom>
          <a:noFill/>
        </p:spPr>
        <p:txBody>
          <a:bodyPr wrap="none" rtlCol="0">
            <a:spAutoFit/>
          </a:bodyPr>
          <a:lstStyle/>
          <a:p>
            <a:r>
              <a:rPr lang="sv-SE" dirty="0" err="1"/>
              <a:t>Brinell</a:t>
            </a:r>
            <a:endParaRPr lang="sv-SE" dirty="0"/>
          </a:p>
        </p:txBody>
      </p:sp>
      <p:sp>
        <p:nvSpPr>
          <p:cNvPr id="11" name="textruta 10">
            <a:extLst>
              <a:ext uri="{FF2B5EF4-FFF2-40B4-BE49-F238E27FC236}">
                <a16:creationId xmlns:a16="http://schemas.microsoft.com/office/drawing/2014/main" id="{180DD321-B25D-42FA-A073-D1CD395E8B5A}"/>
              </a:ext>
            </a:extLst>
          </p:cNvPr>
          <p:cNvSpPr txBox="1"/>
          <p:nvPr/>
        </p:nvSpPr>
        <p:spPr>
          <a:xfrm>
            <a:off x="6082598" y="3572497"/>
            <a:ext cx="1826141" cy="461665"/>
          </a:xfrm>
          <a:prstGeom prst="rect">
            <a:avLst/>
          </a:prstGeom>
          <a:noFill/>
        </p:spPr>
        <p:txBody>
          <a:bodyPr wrap="none" rtlCol="0">
            <a:spAutoFit/>
          </a:bodyPr>
          <a:lstStyle/>
          <a:p>
            <a:r>
              <a:rPr lang="sv-SE" dirty="0"/>
              <a:t>Rockwell C</a:t>
            </a:r>
          </a:p>
        </p:txBody>
      </p:sp>
      <p:sp>
        <p:nvSpPr>
          <p:cNvPr id="12" name="textruta 11">
            <a:extLst>
              <a:ext uri="{FF2B5EF4-FFF2-40B4-BE49-F238E27FC236}">
                <a16:creationId xmlns:a16="http://schemas.microsoft.com/office/drawing/2014/main" id="{07A2EB72-6DC9-41B3-8BB4-E62ADF13E30D}"/>
              </a:ext>
            </a:extLst>
          </p:cNvPr>
          <p:cNvSpPr txBox="1"/>
          <p:nvPr/>
        </p:nvSpPr>
        <p:spPr>
          <a:xfrm>
            <a:off x="6137416" y="746559"/>
            <a:ext cx="1826141" cy="461665"/>
          </a:xfrm>
          <a:prstGeom prst="rect">
            <a:avLst/>
          </a:prstGeom>
          <a:noFill/>
        </p:spPr>
        <p:txBody>
          <a:bodyPr wrap="none" rtlCol="0">
            <a:spAutoFit/>
          </a:bodyPr>
          <a:lstStyle/>
          <a:p>
            <a:r>
              <a:rPr lang="sv-SE" dirty="0"/>
              <a:t>Rockwell B</a:t>
            </a:r>
          </a:p>
        </p:txBody>
      </p:sp>
      <p:sp>
        <p:nvSpPr>
          <p:cNvPr id="13" name="textruta 12">
            <a:extLst>
              <a:ext uri="{FF2B5EF4-FFF2-40B4-BE49-F238E27FC236}">
                <a16:creationId xmlns:a16="http://schemas.microsoft.com/office/drawing/2014/main" id="{626B04A9-DC07-41B0-A3F3-9FD7DAC3F5B3}"/>
              </a:ext>
            </a:extLst>
          </p:cNvPr>
          <p:cNvSpPr txBox="1"/>
          <p:nvPr/>
        </p:nvSpPr>
        <p:spPr>
          <a:xfrm>
            <a:off x="1861711" y="3615415"/>
            <a:ext cx="1275542" cy="461665"/>
          </a:xfrm>
          <a:prstGeom prst="rect">
            <a:avLst/>
          </a:prstGeom>
          <a:noFill/>
        </p:spPr>
        <p:txBody>
          <a:bodyPr wrap="none" rtlCol="0">
            <a:spAutoFit/>
          </a:bodyPr>
          <a:lstStyle/>
          <a:p>
            <a:r>
              <a:rPr lang="sv-SE" dirty="0"/>
              <a:t>Vickers</a:t>
            </a:r>
          </a:p>
        </p:txBody>
      </p:sp>
      <p:sp>
        <p:nvSpPr>
          <p:cNvPr id="14" name="textruta 13">
            <a:extLst>
              <a:ext uri="{FF2B5EF4-FFF2-40B4-BE49-F238E27FC236}">
                <a16:creationId xmlns:a16="http://schemas.microsoft.com/office/drawing/2014/main" id="{4B87C0F6-04D8-4CCC-A52A-16C4D0DEFE12}"/>
              </a:ext>
            </a:extLst>
          </p:cNvPr>
          <p:cNvSpPr txBox="1"/>
          <p:nvPr/>
        </p:nvSpPr>
        <p:spPr>
          <a:xfrm>
            <a:off x="3188636" y="2063637"/>
            <a:ext cx="840295" cy="307777"/>
          </a:xfrm>
          <a:prstGeom prst="rect">
            <a:avLst/>
          </a:prstGeom>
          <a:noFill/>
        </p:spPr>
        <p:txBody>
          <a:bodyPr wrap="none" rtlCol="0">
            <a:spAutoFit/>
          </a:bodyPr>
          <a:lstStyle/>
          <a:p>
            <a:r>
              <a:rPr lang="sv-SE" sz="1400" dirty="0"/>
              <a:t>3000 kg</a:t>
            </a:r>
          </a:p>
        </p:txBody>
      </p:sp>
      <p:sp>
        <p:nvSpPr>
          <p:cNvPr id="15" name="textruta 14">
            <a:extLst>
              <a:ext uri="{FF2B5EF4-FFF2-40B4-BE49-F238E27FC236}">
                <a16:creationId xmlns:a16="http://schemas.microsoft.com/office/drawing/2014/main" id="{72EAA7BB-6FE1-4FB7-8C52-50BB32687861}"/>
              </a:ext>
            </a:extLst>
          </p:cNvPr>
          <p:cNvSpPr txBox="1"/>
          <p:nvPr/>
        </p:nvSpPr>
        <p:spPr>
          <a:xfrm>
            <a:off x="1827902" y="3144180"/>
            <a:ext cx="1822935" cy="307777"/>
          </a:xfrm>
          <a:prstGeom prst="rect">
            <a:avLst/>
          </a:prstGeom>
          <a:noFill/>
        </p:spPr>
        <p:txBody>
          <a:bodyPr wrap="none" rtlCol="0">
            <a:spAutoFit/>
          </a:bodyPr>
          <a:lstStyle/>
          <a:p>
            <a:r>
              <a:rPr lang="sv-SE" sz="1400" dirty="0"/>
              <a:t>Stålkula D = 10 mm</a:t>
            </a:r>
          </a:p>
        </p:txBody>
      </p:sp>
      <p:sp>
        <p:nvSpPr>
          <p:cNvPr id="16" name="textruta 15">
            <a:extLst>
              <a:ext uri="{FF2B5EF4-FFF2-40B4-BE49-F238E27FC236}">
                <a16:creationId xmlns:a16="http://schemas.microsoft.com/office/drawing/2014/main" id="{B8E7852A-5A58-4922-875E-841DBDE58EF8}"/>
              </a:ext>
            </a:extLst>
          </p:cNvPr>
          <p:cNvSpPr txBox="1"/>
          <p:nvPr/>
        </p:nvSpPr>
        <p:spPr>
          <a:xfrm>
            <a:off x="1831994" y="5914834"/>
            <a:ext cx="1588897" cy="307777"/>
          </a:xfrm>
          <a:prstGeom prst="rect">
            <a:avLst/>
          </a:prstGeom>
          <a:noFill/>
        </p:spPr>
        <p:txBody>
          <a:bodyPr wrap="none" rtlCol="0">
            <a:spAutoFit/>
          </a:bodyPr>
          <a:lstStyle/>
          <a:p>
            <a:r>
              <a:rPr lang="sv-SE" sz="1400" dirty="0"/>
              <a:t>Diamantpyramid</a:t>
            </a:r>
          </a:p>
        </p:txBody>
      </p:sp>
      <p:sp>
        <p:nvSpPr>
          <p:cNvPr id="17" name="textruta 16">
            <a:extLst>
              <a:ext uri="{FF2B5EF4-FFF2-40B4-BE49-F238E27FC236}">
                <a16:creationId xmlns:a16="http://schemas.microsoft.com/office/drawing/2014/main" id="{1687FB5E-854E-4973-B951-109ADBC234EA}"/>
              </a:ext>
            </a:extLst>
          </p:cNvPr>
          <p:cNvSpPr txBox="1"/>
          <p:nvPr/>
        </p:nvSpPr>
        <p:spPr>
          <a:xfrm>
            <a:off x="3322519" y="4915840"/>
            <a:ext cx="641522" cy="307777"/>
          </a:xfrm>
          <a:prstGeom prst="rect">
            <a:avLst/>
          </a:prstGeom>
          <a:noFill/>
        </p:spPr>
        <p:txBody>
          <a:bodyPr wrap="none" rtlCol="0">
            <a:spAutoFit/>
          </a:bodyPr>
          <a:lstStyle/>
          <a:p>
            <a:r>
              <a:rPr lang="sv-SE" sz="1400" dirty="0"/>
              <a:t>30 kg</a:t>
            </a:r>
          </a:p>
        </p:txBody>
      </p:sp>
      <p:cxnSp>
        <p:nvCxnSpPr>
          <p:cNvPr id="18" name="Rak pil 20">
            <a:extLst>
              <a:ext uri="{FF2B5EF4-FFF2-40B4-BE49-F238E27FC236}">
                <a16:creationId xmlns:a16="http://schemas.microsoft.com/office/drawing/2014/main" id="{E9EA9D3D-66BB-4B3F-A8BE-75AE1AEC6A47}"/>
              </a:ext>
            </a:extLst>
          </p:cNvPr>
          <p:cNvCxnSpPr/>
          <p:nvPr/>
        </p:nvCxnSpPr>
        <p:spPr bwMode="auto">
          <a:xfrm>
            <a:off x="4475199" y="5500828"/>
            <a:ext cx="272533" cy="144016"/>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Rak pil 23">
            <a:extLst>
              <a:ext uri="{FF2B5EF4-FFF2-40B4-BE49-F238E27FC236}">
                <a16:creationId xmlns:a16="http://schemas.microsoft.com/office/drawing/2014/main" id="{5EB565B9-779D-4AEE-B338-E0CACD90072C}"/>
              </a:ext>
            </a:extLst>
          </p:cNvPr>
          <p:cNvCxnSpPr/>
          <p:nvPr/>
        </p:nvCxnSpPr>
        <p:spPr bwMode="auto">
          <a:xfrm flipH="1">
            <a:off x="2501545" y="5500828"/>
            <a:ext cx="183204" cy="0"/>
          </a:xfrm>
          <a:prstGeom prst="straightConnector1">
            <a:avLst/>
          </a:prstGeom>
          <a:noFill/>
          <a:ln w="12700" cap="flat" cmpd="sng" algn="ctr">
            <a:solidFill>
              <a:schemeClr val="tx1"/>
            </a:solidFill>
            <a:prstDash val="solid"/>
            <a:round/>
            <a:headEnd type="none" w="med" len="med"/>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ruta 19">
            <a:extLst>
              <a:ext uri="{FF2B5EF4-FFF2-40B4-BE49-F238E27FC236}">
                <a16:creationId xmlns:a16="http://schemas.microsoft.com/office/drawing/2014/main" id="{95B593F1-2131-4B73-BE09-D3E4CDE6C4FC}"/>
              </a:ext>
            </a:extLst>
          </p:cNvPr>
          <p:cNvSpPr txBox="1"/>
          <p:nvPr/>
        </p:nvSpPr>
        <p:spPr>
          <a:xfrm>
            <a:off x="2676698" y="5197474"/>
            <a:ext cx="447558" cy="246221"/>
          </a:xfrm>
          <a:prstGeom prst="rect">
            <a:avLst/>
          </a:prstGeom>
          <a:noFill/>
        </p:spPr>
        <p:txBody>
          <a:bodyPr wrap="none" rtlCol="0">
            <a:spAutoFit/>
          </a:bodyPr>
          <a:lstStyle/>
          <a:p>
            <a:r>
              <a:rPr lang="sv-SE" sz="1000" dirty="0"/>
              <a:t>136°</a:t>
            </a:r>
          </a:p>
        </p:txBody>
      </p:sp>
      <p:cxnSp>
        <p:nvCxnSpPr>
          <p:cNvPr id="21" name="Rak 27">
            <a:extLst>
              <a:ext uri="{FF2B5EF4-FFF2-40B4-BE49-F238E27FC236}">
                <a16:creationId xmlns:a16="http://schemas.microsoft.com/office/drawing/2014/main" id="{88701D7F-034C-4FD2-A159-CD7A7F4CC824}"/>
              </a:ext>
            </a:extLst>
          </p:cNvPr>
          <p:cNvCxnSpPr/>
          <p:nvPr/>
        </p:nvCxnSpPr>
        <p:spPr bwMode="auto">
          <a:xfrm flipH="1" flipV="1">
            <a:off x="2767955" y="5380672"/>
            <a:ext cx="53579" cy="67468"/>
          </a:xfrm>
          <a:prstGeom prst="line">
            <a:avLst/>
          </a:prstGeom>
          <a:noFill/>
          <a:ln w="9525"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Rak 30">
            <a:extLst>
              <a:ext uri="{FF2B5EF4-FFF2-40B4-BE49-F238E27FC236}">
                <a16:creationId xmlns:a16="http://schemas.microsoft.com/office/drawing/2014/main" id="{C058A1A2-0306-4599-8644-E34248E293AF}"/>
              </a:ext>
            </a:extLst>
          </p:cNvPr>
          <p:cNvCxnSpPr/>
          <p:nvPr/>
        </p:nvCxnSpPr>
        <p:spPr bwMode="auto">
          <a:xfrm flipV="1">
            <a:off x="2979354" y="5362875"/>
            <a:ext cx="40865" cy="68398"/>
          </a:xfrm>
          <a:prstGeom prst="line">
            <a:avLst/>
          </a:prstGeom>
          <a:noFill/>
          <a:ln w="9525"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ruta 22">
            <a:extLst>
              <a:ext uri="{FF2B5EF4-FFF2-40B4-BE49-F238E27FC236}">
                <a16:creationId xmlns:a16="http://schemas.microsoft.com/office/drawing/2014/main" id="{A3130377-3DCB-42E4-8366-51C3FEF4FF4F}"/>
              </a:ext>
            </a:extLst>
          </p:cNvPr>
          <p:cNvSpPr txBox="1"/>
          <p:nvPr/>
        </p:nvSpPr>
        <p:spPr>
          <a:xfrm>
            <a:off x="7567526" y="2053372"/>
            <a:ext cx="641522" cy="307777"/>
          </a:xfrm>
          <a:prstGeom prst="rect">
            <a:avLst/>
          </a:prstGeom>
          <a:noFill/>
        </p:spPr>
        <p:txBody>
          <a:bodyPr wrap="none" rtlCol="0">
            <a:spAutoFit/>
          </a:bodyPr>
          <a:lstStyle/>
          <a:p>
            <a:r>
              <a:rPr lang="sv-SE" sz="1400" dirty="0"/>
              <a:t>90 kg</a:t>
            </a:r>
          </a:p>
        </p:txBody>
      </p:sp>
      <p:sp>
        <p:nvSpPr>
          <p:cNvPr id="24" name="textruta 23">
            <a:extLst>
              <a:ext uri="{FF2B5EF4-FFF2-40B4-BE49-F238E27FC236}">
                <a16:creationId xmlns:a16="http://schemas.microsoft.com/office/drawing/2014/main" id="{6E2A48D4-3B95-41FE-A262-E315DB1479BC}"/>
              </a:ext>
            </a:extLst>
          </p:cNvPr>
          <p:cNvSpPr txBox="1"/>
          <p:nvPr/>
        </p:nvSpPr>
        <p:spPr>
          <a:xfrm>
            <a:off x="7517833" y="4910135"/>
            <a:ext cx="740908" cy="307777"/>
          </a:xfrm>
          <a:prstGeom prst="rect">
            <a:avLst/>
          </a:prstGeom>
          <a:noFill/>
        </p:spPr>
        <p:txBody>
          <a:bodyPr wrap="none" rtlCol="0">
            <a:spAutoFit/>
          </a:bodyPr>
          <a:lstStyle/>
          <a:p>
            <a:r>
              <a:rPr lang="sv-SE" sz="1400" dirty="0"/>
              <a:t>140 kg</a:t>
            </a:r>
          </a:p>
        </p:txBody>
      </p:sp>
      <p:sp>
        <p:nvSpPr>
          <p:cNvPr id="26" name="textruta 25">
            <a:extLst>
              <a:ext uri="{FF2B5EF4-FFF2-40B4-BE49-F238E27FC236}">
                <a16:creationId xmlns:a16="http://schemas.microsoft.com/office/drawing/2014/main" id="{440AF92A-F2BE-4DEA-B2AD-9ABED43479A8}"/>
              </a:ext>
            </a:extLst>
          </p:cNvPr>
          <p:cNvSpPr txBox="1"/>
          <p:nvPr/>
        </p:nvSpPr>
        <p:spPr>
          <a:xfrm>
            <a:off x="6097246" y="5910517"/>
            <a:ext cx="2651688" cy="307777"/>
          </a:xfrm>
          <a:prstGeom prst="rect">
            <a:avLst/>
          </a:prstGeom>
          <a:noFill/>
        </p:spPr>
        <p:txBody>
          <a:bodyPr wrap="none" rtlCol="0">
            <a:spAutoFit/>
          </a:bodyPr>
          <a:lstStyle/>
          <a:p>
            <a:r>
              <a:rPr lang="sv-SE" sz="1400" dirty="0"/>
              <a:t>Diamantkon spetsvinkel 120°</a:t>
            </a:r>
          </a:p>
        </p:txBody>
      </p:sp>
      <p:sp>
        <p:nvSpPr>
          <p:cNvPr id="27" name="textruta 26">
            <a:extLst>
              <a:ext uri="{FF2B5EF4-FFF2-40B4-BE49-F238E27FC236}">
                <a16:creationId xmlns:a16="http://schemas.microsoft.com/office/drawing/2014/main" id="{1B5F5652-6693-4FED-B9C7-8353EA76681D}"/>
              </a:ext>
            </a:extLst>
          </p:cNvPr>
          <p:cNvSpPr txBox="1"/>
          <p:nvPr/>
        </p:nvSpPr>
        <p:spPr>
          <a:xfrm>
            <a:off x="6053677" y="3158118"/>
            <a:ext cx="1972015" cy="307777"/>
          </a:xfrm>
          <a:prstGeom prst="rect">
            <a:avLst/>
          </a:prstGeom>
          <a:noFill/>
        </p:spPr>
        <p:txBody>
          <a:bodyPr wrap="none" rtlCol="0">
            <a:spAutoFit/>
          </a:bodyPr>
          <a:lstStyle/>
          <a:p>
            <a:r>
              <a:rPr lang="sv-SE" sz="1400" dirty="0"/>
              <a:t>Stålkula D = 1,59 mm</a:t>
            </a:r>
          </a:p>
        </p:txBody>
      </p:sp>
    </p:spTree>
    <p:extLst>
      <p:ext uri="{BB962C8B-B14F-4D97-AF65-F5344CB8AC3E}">
        <p14:creationId xmlns:p14="http://schemas.microsoft.com/office/powerpoint/2010/main" val="825228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326222-2F77-4308-8318-13E261B4C2CA}"/>
              </a:ext>
            </a:extLst>
          </p:cNvPr>
          <p:cNvSpPr>
            <a:spLocks noGrp="1"/>
          </p:cNvSpPr>
          <p:nvPr>
            <p:ph type="title"/>
          </p:nvPr>
        </p:nvSpPr>
        <p:spPr/>
        <p:txBody>
          <a:bodyPr/>
          <a:lstStyle/>
          <a:p>
            <a:r>
              <a:rPr lang="sv-SE" dirty="0"/>
              <a:t>Samband mellan olika hårdhetstal</a:t>
            </a:r>
          </a:p>
        </p:txBody>
      </p:sp>
      <p:pic>
        <p:nvPicPr>
          <p:cNvPr id="4" name="Bildobjekt 3">
            <a:extLst>
              <a:ext uri="{FF2B5EF4-FFF2-40B4-BE49-F238E27FC236}">
                <a16:creationId xmlns:a16="http://schemas.microsoft.com/office/drawing/2014/main" id="{93D320B6-0B93-4D1B-A1BE-99805B3B8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7424" y="937906"/>
            <a:ext cx="5783981" cy="5136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0085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B017A8-3AD5-4C6C-A851-07D79B739F25}"/>
              </a:ext>
            </a:extLst>
          </p:cNvPr>
          <p:cNvSpPr>
            <a:spLocks noGrp="1"/>
          </p:cNvSpPr>
          <p:nvPr>
            <p:ph type="title"/>
          </p:nvPr>
        </p:nvSpPr>
        <p:spPr/>
        <p:txBody>
          <a:bodyPr/>
          <a:lstStyle/>
          <a:p>
            <a:r>
              <a:rPr lang="sv-SE" dirty="0" err="1"/>
              <a:t>Martensithärdning</a:t>
            </a:r>
            <a:endParaRPr lang="sv-SE" dirty="0"/>
          </a:p>
        </p:txBody>
      </p:sp>
      <p:pic>
        <p:nvPicPr>
          <p:cNvPr id="4" name="Bildobjekt 3">
            <a:extLst>
              <a:ext uri="{FF2B5EF4-FFF2-40B4-BE49-F238E27FC236}">
                <a16:creationId xmlns:a16="http://schemas.microsoft.com/office/drawing/2014/main" id="{19A12163-A669-4CB5-8146-878C20295E3C}"/>
              </a:ext>
            </a:extLst>
          </p:cNvPr>
          <p:cNvPicPr>
            <a:picLocks noChangeAspect="1"/>
          </p:cNvPicPr>
          <p:nvPr/>
        </p:nvPicPr>
        <p:blipFill rotWithShape="1">
          <a:blip r:embed="rId2">
            <a:extLst>
              <a:ext uri="{28A0092B-C50C-407E-A947-70E740481C1C}">
                <a14:useLocalDpi xmlns:a14="http://schemas.microsoft.com/office/drawing/2010/main" val="0"/>
              </a:ext>
            </a:extLst>
          </a:blip>
          <a:srcRect l="3726" r="2501"/>
          <a:stretch/>
        </p:blipFill>
        <p:spPr>
          <a:xfrm>
            <a:off x="766482" y="1203111"/>
            <a:ext cx="5228195" cy="4100214"/>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57C79BF4-75B4-4F5B-ABD2-2DBDAD259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4382" y="343479"/>
            <a:ext cx="4148312" cy="3085521"/>
          </a:xfrm>
          <a:prstGeom prst="rect">
            <a:avLst/>
          </a:prstGeom>
          <a:ln>
            <a:noFill/>
          </a:ln>
          <a:effectLst>
            <a:outerShdw blurRad="292100" dist="139700" dir="2700000" algn="tl" rotWithShape="0">
              <a:srgbClr val="333333">
                <a:alpha val="65000"/>
              </a:srgbClr>
            </a:outerShdw>
          </a:effectLst>
        </p:spPr>
      </p:pic>
      <p:pic>
        <p:nvPicPr>
          <p:cNvPr id="6" name="Bildobjekt 5">
            <a:extLst>
              <a:ext uri="{FF2B5EF4-FFF2-40B4-BE49-F238E27FC236}">
                <a16:creationId xmlns:a16="http://schemas.microsoft.com/office/drawing/2014/main" id="{AD92CF9E-CD16-4355-A174-5035669E8A12}"/>
              </a:ext>
            </a:extLst>
          </p:cNvPr>
          <p:cNvPicPr>
            <a:picLocks noChangeAspect="1"/>
          </p:cNvPicPr>
          <p:nvPr/>
        </p:nvPicPr>
        <p:blipFill rotWithShape="1">
          <a:blip r:embed="rId4">
            <a:extLst>
              <a:ext uri="{28A0092B-C50C-407E-A947-70E740481C1C}">
                <a14:useLocalDpi xmlns:a14="http://schemas.microsoft.com/office/drawing/2010/main" val="0"/>
              </a:ext>
            </a:extLst>
          </a:blip>
          <a:srcRect r="3750"/>
          <a:stretch/>
        </p:blipFill>
        <p:spPr>
          <a:xfrm>
            <a:off x="7006503" y="3636591"/>
            <a:ext cx="3424069" cy="3029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1140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E6D66F0-6804-4A4B-939B-705BDCD19D2A}"/>
              </a:ext>
            </a:extLst>
          </p:cNvPr>
          <p:cNvSpPr>
            <a:spLocks noGrp="1"/>
          </p:cNvSpPr>
          <p:nvPr>
            <p:ph type="title"/>
          </p:nvPr>
        </p:nvSpPr>
        <p:spPr/>
        <p:txBody>
          <a:bodyPr/>
          <a:lstStyle/>
          <a:p>
            <a:r>
              <a:rPr lang="sv-SE" dirty="0" err="1"/>
              <a:t>Martensithärdning</a:t>
            </a:r>
            <a:endParaRPr lang="sv-SE" dirty="0"/>
          </a:p>
        </p:txBody>
      </p:sp>
      <p:sp>
        <p:nvSpPr>
          <p:cNvPr id="4" name="textruta 3">
            <a:extLst>
              <a:ext uri="{FF2B5EF4-FFF2-40B4-BE49-F238E27FC236}">
                <a16:creationId xmlns:a16="http://schemas.microsoft.com/office/drawing/2014/main" id="{94C28A04-00B9-409F-BC51-B4F9C536EFA3}"/>
              </a:ext>
            </a:extLst>
          </p:cNvPr>
          <p:cNvSpPr txBox="1"/>
          <p:nvPr/>
        </p:nvSpPr>
        <p:spPr>
          <a:xfrm>
            <a:off x="241925" y="922757"/>
            <a:ext cx="2190023" cy="461665"/>
          </a:xfrm>
          <a:prstGeom prst="rect">
            <a:avLst/>
          </a:prstGeom>
          <a:noFill/>
        </p:spPr>
        <p:txBody>
          <a:bodyPr wrap="none" rtlCol="0">
            <a:spAutoFit/>
          </a:bodyPr>
          <a:lstStyle/>
          <a:p>
            <a:r>
              <a:rPr lang="sv-SE" sz="2400" dirty="0"/>
              <a:t>Etapphärdning</a:t>
            </a:r>
          </a:p>
        </p:txBody>
      </p:sp>
      <p:sp>
        <p:nvSpPr>
          <p:cNvPr id="5" name="textruta 4">
            <a:extLst>
              <a:ext uri="{FF2B5EF4-FFF2-40B4-BE49-F238E27FC236}">
                <a16:creationId xmlns:a16="http://schemas.microsoft.com/office/drawing/2014/main" id="{8F5608C9-4685-48AB-967F-38CECE6ABDE9}"/>
              </a:ext>
            </a:extLst>
          </p:cNvPr>
          <p:cNvSpPr txBox="1"/>
          <p:nvPr/>
        </p:nvSpPr>
        <p:spPr>
          <a:xfrm>
            <a:off x="5981205" y="235446"/>
            <a:ext cx="4095801" cy="461665"/>
          </a:xfrm>
          <a:prstGeom prst="rect">
            <a:avLst/>
          </a:prstGeom>
          <a:noFill/>
        </p:spPr>
        <p:txBody>
          <a:bodyPr wrap="none" rtlCol="0">
            <a:spAutoFit/>
          </a:bodyPr>
          <a:lstStyle/>
          <a:p>
            <a:r>
              <a:rPr lang="sv-SE" sz="2400" dirty="0"/>
              <a:t>Val av anlöpningstemperatur</a:t>
            </a:r>
          </a:p>
        </p:txBody>
      </p:sp>
      <p:pic>
        <p:nvPicPr>
          <p:cNvPr id="6" name="Bildobjekt 5">
            <a:extLst>
              <a:ext uri="{FF2B5EF4-FFF2-40B4-BE49-F238E27FC236}">
                <a16:creationId xmlns:a16="http://schemas.microsoft.com/office/drawing/2014/main" id="{F2D7DA8F-BE35-4177-A41B-24F16212F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98" y="1461696"/>
            <a:ext cx="4517250" cy="3976622"/>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65714357-3196-4A30-9A32-75BD354944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598" y="773653"/>
            <a:ext cx="4225107" cy="5770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4948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Kristallgitter </a:t>
            </a:r>
            <a:br>
              <a:rPr lang="sv-SE" dirty="0"/>
            </a:br>
            <a:r>
              <a:rPr lang="sv-SE" b="0" dirty="0"/>
              <a:t>- symboliserade i form av enhetsceller</a:t>
            </a:r>
          </a:p>
        </p:txBody>
      </p:sp>
      <p:pic>
        <p:nvPicPr>
          <p:cNvPr id="4" name="Bildobjekt 3">
            <a:extLst>
              <a:ext uri="{FF2B5EF4-FFF2-40B4-BE49-F238E27FC236}">
                <a16:creationId xmlns:a16="http://schemas.microsoft.com/office/drawing/2014/main" id="{F5548213-24DA-4F7C-A893-565107E74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46" y="1729851"/>
            <a:ext cx="2766491" cy="4229760"/>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F98E3D43-52F5-453B-AFB8-F286E8225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773" y="1729850"/>
            <a:ext cx="2823650" cy="4229760"/>
          </a:xfrm>
          <a:prstGeom prst="rect">
            <a:avLst/>
          </a:prstGeom>
          <a:ln>
            <a:noFill/>
          </a:ln>
          <a:effectLst>
            <a:outerShdw blurRad="292100" dist="139700" dir="2700000" algn="tl" rotWithShape="0">
              <a:srgbClr val="333333">
                <a:alpha val="65000"/>
              </a:srgbClr>
            </a:outerShdw>
          </a:effectLst>
        </p:spPr>
      </p:pic>
      <p:sp>
        <p:nvSpPr>
          <p:cNvPr id="6" name="textruta 5">
            <a:extLst>
              <a:ext uri="{FF2B5EF4-FFF2-40B4-BE49-F238E27FC236}">
                <a16:creationId xmlns:a16="http://schemas.microsoft.com/office/drawing/2014/main" id="{3A55205B-3980-4573-97F3-894B593BC48E}"/>
              </a:ext>
            </a:extLst>
          </p:cNvPr>
          <p:cNvSpPr txBox="1"/>
          <p:nvPr/>
        </p:nvSpPr>
        <p:spPr>
          <a:xfrm>
            <a:off x="240047" y="1167802"/>
            <a:ext cx="3586518" cy="369332"/>
          </a:xfrm>
          <a:prstGeom prst="rect">
            <a:avLst/>
          </a:prstGeom>
          <a:noFill/>
        </p:spPr>
        <p:txBody>
          <a:bodyPr wrap="square" rtlCol="0">
            <a:spAutoFit/>
          </a:bodyPr>
          <a:lstStyle/>
          <a:p>
            <a:r>
              <a:rPr lang="sv-SE" dirty="0"/>
              <a:t>Kubiskt rymdcentrerat (BCC)</a:t>
            </a:r>
          </a:p>
        </p:txBody>
      </p:sp>
      <p:sp>
        <p:nvSpPr>
          <p:cNvPr id="7" name="textruta 6">
            <a:extLst>
              <a:ext uri="{FF2B5EF4-FFF2-40B4-BE49-F238E27FC236}">
                <a16:creationId xmlns:a16="http://schemas.microsoft.com/office/drawing/2014/main" id="{77640CF0-4CA3-41B3-92D4-0850FC1C0D89}"/>
              </a:ext>
            </a:extLst>
          </p:cNvPr>
          <p:cNvSpPr txBox="1"/>
          <p:nvPr/>
        </p:nvSpPr>
        <p:spPr>
          <a:xfrm>
            <a:off x="3754236" y="1183697"/>
            <a:ext cx="2931187" cy="369332"/>
          </a:xfrm>
          <a:prstGeom prst="rect">
            <a:avLst/>
          </a:prstGeom>
          <a:noFill/>
        </p:spPr>
        <p:txBody>
          <a:bodyPr wrap="square" rtlCol="0">
            <a:spAutoFit/>
          </a:bodyPr>
          <a:lstStyle/>
          <a:p>
            <a:r>
              <a:rPr lang="sv-SE" dirty="0"/>
              <a:t>Kubiskt </a:t>
            </a:r>
            <a:r>
              <a:rPr lang="sv-SE" dirty="0" err="1"/>
              <a:t>ytcentrerat</a:t>
            </a:r>
            <a:r>
              <a:rPr lang="sv-SE" dirty="0"/>
              <a:t> (FCC)</a:t>
            </a:r>
          </a:p>
        </p:txBody>
      </p:sp>
      <p:sp>
        <p:nvSpPr>
          <p:cNvPr id="8" name="textruta 7">
            <a:extLst>
              <a:ext uri="{FF2B5EF4-FFF2-40B4-BE49-F238E27FC236}">
                <a16:creationId xmlns:a16="http://schemas.microsoft.com/office/drawing/2014/main" id="{EF584AD9-109F-4CF2-ADCA-7D664991C61F}"/>
              </a:ext>
            </a:extLst>
          </p:cNvPr>
          <p:cNvSpPr txBox="1"/>
          <p:nvPr/>
        </p:nvSpPr>
        <p:spPr>
          <a:xfrm>
            <a:off x="7353837" y="2712784"/>
            <a:ext cx="4064500" cy="1938992"/>
          </a:xfrm>
          <a:prstGeom prst="rect">
            <a:avLst/>
          </a:prstGeom>
          <a:noFill/>
        </p:spPr>
        <p:txBody>
          <a:bodyPr wrap="square" rtlCol="0">
            <a:spAutoFit/>
          </a:bodyPr>
          <a:lstStyle/>
          <a:p>
            <a:r>
              <a:rPr lang="sv-SE" sz="2000" dirty="0"/>
              <a:t>De röda punkterna symboliserar atomkärnorna och de streckade partierna I den nedre skisserna områden där elektroner roterar runt kärnan. I några punkter tangerar atomskalen varandra. </a:t>
            </a:r>
          </a:p>
        </p:txBody>
      </p:sp>
    </p:spTree>
    <p:extLst>
      <p:ext uri="{BB962C8B-B14F-4D97-AF65-F5344CB8AC3E}">
        <p14:creationId xmlns:p14="http://schemas.microsoft.com/office/powerpoint/2010/main" val="2323387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6B7835-F205-4AED-A84C-4F96C3084521}"/>
              </a:ext>
            </a:extLst>
          </p:cNvPr>
          <p:cNvSpPr>
            <a:spLocks noGrp="1"/>
          </p:cNvSpPr>
          <p:nvPr>
            <p:ph type="title"/>
          </p:nvPr>
        </p:nvSpPr>
        <p:spPr/>
        <p:txBody>
          <a:bodyPr/>
          <a:lstStyle/>
          <a:p>
            <a:r>
              <a:rPr lang="sv-SE" dirty="0"/>
              <a:t>Bainithärdning</a:t>
            </a:r>
          </a:p>
        </p:txBody>
      </p:sp>
      <p:pic>
        <p:nvPicPr>
          <p:cNvPr id="4" name="Platshållare för innehåll 3">
            <a:extLst>
              <a:ext uri="{FF2B5EF4-FFF2-40B4-BE49-F238E27FC236}">
                <a16:creationId xmlns:a16="http://schemas.microsoft.com/office/drawing/2014/main" id="{47489159-18D9-4265-8F24-DD7584A444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38212" y="1046162"/>
            <a:ext cx="5357859" cy="47656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4560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AA7D9F-B120-4010-91FE-D784206337A7}"/>
              </a:ext>
            </a:extLst>
          </p:cNvPr>
          <p:cNvSpPr>
            <a:spLocks noGrp="1"/>
          </p:cNvSpPr>
          <p:nvPr>
            <p:ph type="title"/>
          </p:nvPr>
        </p:nvSpPr>
        <p:spPr/>
        <p:txBody>
          <a:bodyPr/>
          <a:lstStyle/>
          <a:p>
            <a:r>
              <a:rPr lang="sv-SE" dirty="0"/>
              <a:t>Sätthärdning</a:t>
            </a:r>
          </a:p>
        </p:txBody>
      </p:sp>
      <p:pic>
        <p:nvPicPr>
          <p:cNvPr id="4" name="Bildobjekt 3">
            <a:extLst>
              <a:ext uri="{FF2B5EF4-FFF2-40B4-BE49-F238E27FC236}">
                <a16:creationId xmlns:a16="http://schemas.microsoft.com/office/drawing/2014/main" id="{AAB8F57C-896E-4755-925D-29A002781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10" y="1838279"/>
            <a:ext cx="4262339" cy="2861684"/>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F7055089-F8F7-42A2-B1E4-6A155FE63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471" y="306280"/>
            <a:ext cx="3327482" cy="2026951"/>
          </a:xfrm>
          <a:prstGeom prst="rect">
            <a:avLst/>
          </a:prstGeom>
          <a:ln>
            <a:noFill/>
          </a:ln>
          <a:effectLst>
            <a:outerShdw blurRad="292100" dist="139700" dir="2700000" algn="tl" rotWithShape="0">
              <a:srgbClr val="333333">
                <a:alpha val="65000"/>
              </a:srgbClr>
            </a:outerShdw>
          </a:effectLst>
        </p:spPr>
      </p:pic>
      <p:pic>
        <p:nvPicPr>
          <p:cNvPr id="6" name="Bildobjekt 5">
            <a:extLst>
              <a:ext uri="{FF2B5EF4-FFF2-40B4-BE49-F238E27FC236}">
                <a16:creationId xmlns:a16="http://schemas.microsoft.com/office/drawing/2014/main" id="{527BE75C-87D0-4CBA-B1AB-88160D04C1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803" y="2468160"/>
            <a:ext cx="3327482" cy="2045015"/>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05CEFEBA-B749-4C88-98DC-82841911BA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9803" y="4570133"/>
            <a:ext cx="3327482" cy="1973542"/>
          </a:xfrm>
          <a:prstGeom prst="rect">
            <a:avLst/>
          </a:prstGeom>
          <a:ln>
            <a:noFill/>
          </a:ln>
          <a:effectLst>
            <a:outerShdw blurRad="292100" dist="139700" dir="2700000" algn="tl" rotWithShape="0">
              <a:srgbClr val="333333">
                <a:alpha val="65000"/>
              </a:srgbClr>
            </a:outerShdw>
          </a:effectLst>
        </p:spPr>
      </p:pic>
      <p:sp>
        <p:nvSpPr>
          <p:cNvPr id="8" name="textruta 7">
            <a:extLst>
              <a:ext uri="{FF2B5EF4-FFF2-40B4-BE49-F238E27FC236}">
                <a16:creationId xmlns:a16="http://schemas.microsoft.com/office/drawing/2014/main" id="{89FE9E66-0580-4BC3-91A0-3850FFA80D15}"/>
              </a:ext>
            </a:extLst>
          </p:cNvPr>
          <p:cNvSpPr txBox="1"/>
          <p:nvPr/>
        </p:nvSpPr>
        <p:spPr>
          <a:xfrm>
            <a:off x="6455859" y="244166"/>
            <a:ext cx="1385316" cy="830997"/>
          </a:xfrm>
          <a:prstGeom prst="rect">
            <a:avLst/>
          </a:prstGeom>
          <a:noFill/>
        </p:spPr>
        <p:txBody>
          <a:bodyPr wrap="none" rtlCol="0">
            <a:spAutoFit/>
          </a:bodyPr>
          <a:lstStyle/>
          <a:p>
            <a:r>
              <a:rPr lang="sv-SE" sz="2400" dirty="0"/>
              <a:t>Direkt-</a:t>
            </a:r>
          </a:p>
          <a:p>
            <a:r>
              <a:rPr lang="sv-SE" sz="2400" dirty="0"/>
              <a:t>härdning</a:t>
            </a:r>
          </a:p>
        </p:txBody>
      </p:sp>
      <p:sp>
        <p:nvSpPr>
          <p:cNvPr id="9" name="textruta 8">
            <a:extLst>
              <a:ext uri="{FF2B5EF4-FFF2-40B4-BE49-F238E27FC236}">
                <a16:creationId xmlns:a16="http://schemas.microsoft.com/office/drawing/2014/main" id="{BCA078F7-78B0-40BA-ADEA-E942091BDA12}"/>
              </a:ext>
            </a:extLst>
          </p:cNvPr>
          <p:cNvSpPr txBox="1"/>
          <p:nvPr/>
        </p:nvSpPr>
        <p:spPr>
          <a:xfrm>
            <a:off x="6455859" y="4513175"/>
            <a:ext cx="1385316" cy="830997"/>
          </a:xfrm>
          <a:prstGeom prst="rect">
            <a:avLst/>
          </a:prstGeom>
          <a:noFill/>
        </p:spPr>
        <p:txBody>
          <a:bodyPr wrap="none" rtlCol="0">
            <a:spAutoFit/>
          </a:bodyPr>
          <a:lstStyle/>
          <a:p>
            <a:r>
              <a:rPr lang="sv-SE" sz="2400" dirty="0"/>
              <a:t>Dubbel-</a:t>
            </a:r>
          </a:p>
          <a:p>
            <a:r>
              <a:rPr lang="sv-SE" sz="2400" dirty="0"/>
              <a:t>härdning</a:t>
            </a:r>
          </a:p>
        </p:txBody>
      </p:sp>
      <p:sp>
        <p:nvSpPr>
          <p:cNvPr id="10" name="textruta 9">
            <a:extLst>
              <a:ext uri="{FF2B5EF4-FFF2-40B4-BE49-F238E27FC236}">
                <a16:creationId xmlns:a16="http://schemas.microsoft.com/office/drawing/2014/main" id="{F14BA728-272F-4567-BF4D-CC7B7C88E515}"/>
              </a:ext>
            </a:extLst>
          </p:cNvPr>
          <p:cNvSpPr txBox="1"/>
          <p:nvPr/>
        </p:nvSpPr>
        <p:spPr>
          <a:xfrm>
            <a:off x="6461840" y="2438124"/>
            <a:ext cx="1385316" cy="830997"/>
          </a:xfrm>
          <a:prstGeom prst="rect">
            <a:avLst/>
          </a:prstGeom>
          <a:noFill/>
        </p:spPr>
        <p:txBody>
          <a:bodyPr wrap="none" rtlCol="0">
            <a:spAutoFit/>
          </a:bodyPr>
          <a:lstStyle/>
          <a:p>
            <a:r>
              <a:rPr lang="sv-SE" sz="2400" dirty="0"/>
              <a:t>Enkel-</a:t>
            </a:r>
          </a:p>
          <a:p>
            <a:r>
              <a:rPr lang="sv-SE" sz="2400" dirty="0"/>
              <a:t>härdning</a:t>
            </a:r>
          </a:p>
        </p:txBody>
      </p:sp>
      <p:sp>
        <p:nvSpPr>
          <p:cNvPr id="11" name="textruta 10">
            <a:extLst>
              <a:ext uri="{FF2B5EF4-FFF2-40B4-BE49-F238E27FC236}">
                <a16:creationId xmlns:a16="http://schemas.microsoft.com/office/drawing/2014/main" id="{43CED0AE-0440-4057-B3A9-88D9EB36EE76}"/>
              </a:ext>
            </a:extLst>
          </p:cNvPr>
          <p:cNvSpPr txBox="1"/>
          <p:nvPr/>
        </p:nvSpPr>
        <p:spPr>
          <a:xfrm>
            <a:off x="765105" y="1359284"/>
            <a:ext cx="1728358" cy="461665"/>
          </a:xfrm>
          <a:prstGeom prst="rect">
            <a:avLst/>
          </a:prstGeom>
          <a:noFill/>
        </p:spPr>
        <p:txBody>
          <a:bodyPr wrap="none" rtlCol="0">
            <a:spAutoFit/>
          </a:bodyPr>
          <a:lstStyle/>
          <a:p>
            <a:r>
              <a:rPr lang="sv-SE" sz="2400" dirty="0"/>
              <a:t>Uppkolning</a:t>
            </a:r>
          </a:p>
        </p:txBody>
      </p:sp>
    </p:spTree>
    <p:extLst>
      <p:ext uri="{BB962C8B-B14F-4D97-AF65-F5344CB8AC3E}">
        <p14:creationId xmlns:p14="http://schemas.microsoft.com/office/powerpoint/2010/main" val="1047100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A4DC72-11F9-466D-9516-D4516DA3665C}"/>
              </a:ext>
            </a:extLst>
          </p:cNvPr>
          <p:cNvSpPr>
            <a:spLocks noGrp="1"/>
          </p:cNvSpPr>
          <p:nvPr>
            <p:ph type="title"/>
          </p:nvPr>
        </p:nvSpPr>
        <p:spPr/>
        <p:txBody>
          <a:bodyPr/>
          <a:lstStyle/>
          <a:p>
            <a:r>
              <a:rPr lang="sv-SE" dirty="0"/>
              <a:t>Induktionshärdning</a:t>
            </a:r>
          </a:p>
        </p:txBody>
      </p:sp>
      <p:sp>
        <p:nvSpPr>
          <p:cNvPr id="4" name="textruta 3">
            <a:extLst>
              <a:ext uri="{FF2B5EF4-FFF2-40B4-BE49-F238E27FC236}">
                <a16:creationId xmlns:a16="http://schemas.microsoft.com/office/drawing/2014/main" id="{8829879D-9842-4BA3-B976-145C3CD7A27B}"/>
              </a:ext>
            </a:extLst>
          </p:cNvPr>
          <p:cNvSpPr txBox="1"/>
          <p:nvPr/>
        </p:nvSpPr>
        <p:spPr>
          <a:xfrm>
            <a:off x="286945" y="868942"/>
            <a:ext cx="5049780" cy="461665"/>
          </a:xfrm>
          <a:prstGeom prst="rect">
            <a:avLst/>
          </a:prstGeom>
          <a:noFill/>
        </p:spPr>
        <p:txBody>
          <a:bodyPr wrap="none" rtlCol="0">
            <a:spAutoFit/>
          </a:bodyPr>
          <a:lstStyle/>
          <a:p>
            <a:r>
              <a:rPr lang="sv-SE" sz="2400" dirty="0"/>
              <a:t>Anordningar för induktionsvärmning</a:t>
            </a:r>
          </a:p>
        </p:txBody>
      </p:sp>
      <p:sp>
        <p:nvSpPr>
          <p:cNvPr id="5" name="textruta 4">
            <a:extLst>
              <a:ext uri="{FF2B5EF4-FFF2-40B4-BE49-F238E27FC236}">
                <a16:creationId xmlns:a16="http://schemas.microsoft.com/office/drawing/2014/main" id="{ACDF3C97-0E6A-4E75-892A-93CCB9D1C8B5}"/>
              </a:ext>
            </a:extLst>
          </p:cNvPr>
          <p:cNvSpPr txBox="1"/>
          <p:nvPr/>
        </p:nvSpPr>
        <p:spPr>
          <a:xfrm>
            <a:off x="5981585" y="863468"/>
            <a:ext cx="1332416" cy="461665"/>
          </a:xfrm>
          <a:prstGeom prst="rect">
            <a:avLst/>
          </a:prstGeom>
          <a:noFill/>
        </p:spPr>
        <p:txBody>
          <a:bodyPr wrap="none" rtlCol="0">
            <a:spAutoFit/>
          </a:bodyPr>
          <a:lstStyle/>
          <a:p>
            <a:r>
              <a:rPr lang="sv-SE" sz="2400" dirty="0"/>
              <a:t>Fördelar</a:t>
            </a:r>
          </a:p>
        </p:txBody>
      </p:sp>
      <p:pic>
        <p:nvPicPr>
          <p:cNvPr id="7" name="Bildobjekt 6">
            <a:extLst>
              <a:ext uri="{FF2B5EF4-FFF2-40B4-BE49-F238E27FC236}">
                <a16:creationId xmlns:a16="http://schemas.microsoft.com/office/drawing/2014/main" id="{C800BE6B-0F04-4F37-8FF1-0FDA3D200C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50" y="1356365"/>
            <a:ext cx="4531664" cy="4757266"/>
          </a:xfrm>
          <a:prstGeom prst="rect">
            <a:avLst/>
          </a:prstGeom>
          <a:ln>
            <a:noFill/>
          </a:ln>
          <a:effectLst>
            <a:outerShdw blurRad="292100" dist="139700" dir="2700000" algn="tl" rotWithShape="0">
              <a:srgbClr val="333333">
                <a:alpha val="65000"/>
              </a:srgbClr>
            </a:outerShdw>
          </a:effectLst>
        </p:spPr>
      </p:pic>
      <p:sp>
        <p:nvSpPr>
          <p:cNvPr id="10" name="Rektangel 9">
            <a:extLst>
              <a:ext uri="{FF2B5EF4-FFF2-40B4-BE49-F238E27FC236}">
                <a16:creationId xmlns:a16="http://schemas.microsoft.com/office/drawing/2014/main" id="{0DA1E971-D14D-4045-A5E9-5993B830AE3F}"/>
              </a:ext>
            </a:extLst>
          </p:cNvPr>
          <p:cNvSpPr/>
          <p:nvPr/>
        </p:nvSpPr>
        <p:spPr>
          <a:xfrm>
            <a:off x="5981585" y="1488229"/>
            <a:ext cx="5120004" cy="2846933"/>
          </a:xfrm>
          <a:prstGeom prst="rect">
            <a:avLst/>
          </a:prstGeom>
        </p:spPr>
        <p:txBody>
          <a:bodyPr wrap="square">
            <a:spAutoFit/>
          </a:bodyPr>
          <a:lstStyle/>
          <a:p>
            <a:pPr marL="285750" indent="-285750">
              <a:spcAft>
                <a:spcPts val="600"/>
              </a:spcAft>
              <a:buFont typeface="Arial" panose="020B0604020202020204" pitchFamily="34" charset="0"/>
              <a:buChar char="•"/>
            </a:pPr>
            <a:r>
              <a:rPr lang="sv-SE" sz="2200" dirty="0"/>
              <a:t>Lokal härdning av stora eller komplicerade detaljer</a:t>
            </a:r>
          </a:p>
          <a:p>
            <a:pPr marL="285750" indent="-285750">
              <a:spcAft>
                <a:spcPts val="600"/>
              </a:spcAft>
              <a:buFont typeface="Arial" panose="020B0604020202020204" pitchFamily="34" charset="0"/>
              <a:buChar char="•"/>
            </a:pPr>
            <a:r>
              <a:rPr lang="sv-SE" sz="2200" dirty="0"/>
              <a:t>Stor </a:t>
            </a:r>
            <a:r>
              <a:rPr lang="sv-SE" sz="2200" dirty="0" err="1"/>
              <a:t>ythärdhet</a:t>
            </a:r>
            <a:r>
              <a:rPr lang="sv-SE" sz="2200" dirty="0"/>
              <a:t>, mjuk kärna</a:t>
            </a:r>
          </a:p>
          <a:p>
            <a:pPr marL="285750" indent="-285750">
              <a:spcAft>
                <a:spcPts val="600"/>
              </a:spcAft>
              <a:buFont typeface="Arial" panose="020B0604020202020204" pitchFamily="34" charset="0"/>
              <a:buChar char="•"/>
            </a:pPr>
            <a:r>
              <a:rPr lang="sv-SE" sz="2200" dirty="0"/>
              <a:t>Uppkolning av ytan ej nödvändig</a:t>
            </a:r>
          </a:p>
          <a:p>
            <a:pPr marL="285750" indent="-285750">
              <a:spcAft>
                <a:spcPts val="600"/>
              </a:spcAft>
              <a:buFont typeface="Arial" panose="020B0604020202020204" pitchFamily="34" charset="0"/>
              <a:buChar char="•"/>
            </a:pPr>
            <a:r>
              <a:rPr lang="sv-SE" sz="2200" dirty="0"/>
              <a:t>Stora härddjup kan uppnås</a:t>
            </a:r>
          </a:p>
          <a:p>
            <a:pPr marL="285750" indent="-285750">
              <a:spcAft>
                <a:spcPts val="600"/>
              </a:spcAft>
              <a:buFont typeface="Arial" panose="020B0604020202020204" pitchFamily="34" charset="0"/>
              <a:buChar char="•"/>
            </a:pPr>
            <a:r>
              <a:rPr lang="sv-SE" sz="2200" dirty="0"/>
              <a:t>Miljövänlig metod</a:t>
            </a:r>
          </a:p>
          <a:p>
            <a:pPr marL="285750" indent="-285750">
              <a:spcAft>
                <a:spcPts val="600"/>
              </a:spcAft>
              <a:buFont typeface="Arial" panose="020B0604020202020204" pitchFamily="34" charset="0"/>
              <a:buChar char="•"/>
            </a:pPr>
            <a:r>
              <a:rPr lang="sv-SE" sz="2200" dirty="0"/>
              <a:t>Lämplig för automatiserad produktion</a:t>
            </a:r>
          </a:p>
        </p:txBody>
      </p:sp>
    </p:spTree>
    <p:extLst>
      <p:ext uri="{BB962C8B-B14F-4D97-AF65-F5344CB8AC3E}">
        <p14:creationId xmlns:p14="http://schemas.microsoft.com/office/powerpoint/2010/main" val="14504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800ADEE-76C7-4F06-8A75-6C803DEDB4D0}"/>
              </a:ext>
            </a:extLst>
          </p:cNvPr>
          <p:cNvSpPr>
            <a:spLocks noGrp="1"/>
          </p:cNvSpPr>
          <p:nvPr>
            <p:ph type="title"/>
          </p:nvPr>
        </p:nvSpPr>
        <p:spPr/>
        <p:txBody>
          <a:bodyPr/>
          <a:lstStyle/>
          <a:p>
            <a:r>
              <a:rPr lang="sv-SE" dirty="0"/>
              <a:t>Svalningshastighetens inverkan</a:t>
            </a:r>
          </a:p>
        </p:txBody>
      </p:sp>
      <p:pic>
        <p:nvPicPr>
          <p:cNvPr id="14" name="Bildobjekt 13">
            <a:extLst>
              <a:ext uri="{FF2B5EF4-FFF2-40B4-BE49-F238E27FC236}">
                <a16:creationId xmlns:a16="http://schemas.microsoft.com/office/drawing/2014/main" id="{AB5C12F7-6124-4104-89E5-A6229340526B}"/>
              </a:ext>
            </a:extLst>
          </p:cNvPr>
          <p:cNvPicPr>
            <a:picLocks noChangeAspect="1"/>
          </p:cNvPicPr>
          <p:nvPr/>
        </p:nvPicPr>
        <p:blipFill>
          <a:blip r:embed="rId2"/>
          <a:stretch>
            <a:fillRect/>
          </a:stretch>
        </p:blipFill>
        <p:spPr>
          <a:xfrm>
            <a:off x="231054" y="698259"/>
            <a:ext cx="10793939" cy="5245582"/>
          </a:xfrm>
          <a:prstGeom prst="rect">
            <a:avLst/>
          </a:prstGeom>
        </p:spPr>
      </p:pic>
      <p:sp>
        <p:nvSpPr>
          <p:cNvPr id="15" name="textruta 14">
            <a:extLst>
              <a:ext uri="{FF2B5EF4-FFF2-40B4-BE49-F238E27FC236}">
                <a16:creationId xmlns:a16="http://schemas.microsoft.com/office/drawing/2014/main" id="{62AD4B8A-2D78-4AA6-B177-A209BC78F3E0}"/>
              </a:ext>
            </a:extLst>
          </p:cNvPr>
          <p:cNvSpPr txBox="1"/>
          <p:nvPr/>
        </p:nvSpPr>
        <p:spPr>
          <a:xfrm>
            <a:off x="3198295" y="6318404"/>
            <a:ext cx="4090030" cy="276999"/>
          </a:xfrm>
          <a:prstGeom prst="rect">
            <a:avLst/>
          </a:prstGeom>
          <a:noFill/>
        </p:spPr>
        <p:txBody>
          <a:bodyPr wrap="none" rtlCol="0">
            <a:spAutoFit/>
          </a:bodyPr>
          <a:lstStyle/>
          <a:p>
            <a:r>
              <a:rPr lang="sv-SE" sz="1200" dirty="0"/>
              <a:t>* Vid låga kolhalter erhålles hårdheter ned mot 350HV</a:t>
            </a:r>
          </a:p>
        </p:txBody>
      </p:sp>
    </p:spTree>
    <p:extLst>
      <p:ext uri="{BB962C8B-B14F-4D97-AF65-F5344CB8AC3E}">
        <p14:creationId xmlns:p14="http://schemas.microsoft.com/office/powerpoint/2010/main" val="776401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400599-39A7-4D2B-9D51-AA09569464C4}"/>
              </a:ext>
            </a:extLst>
          </p:cNvPr>
          <p:cNvSpPr>
            <a:spLocks noGrp="1"/>
          </p:cNvSpPr>
          <p:nvPr>
            <p:ph type="title"/>
          </p:nvPr>
        </p:nvSpPr>
        <p:spPr/>
        <p:txBody>
          <a:bodyPr/>
          <a:lstStyle/>
          <a:p>
            <a:r>
              <a:rPr lang="sv-SE" dirty="0"/>
              <a:t>Härdbarhet</a:t>
            </a:r>
          </a:p>
        </p:txBody>
      </p:sp>
      <p:pic>
        <p:nvPicPr>
          <p:cNvPr id="7" name="Bildobjekt 6">
            <a:extLst>
              <a:ext uri="{FF2B5EF4-FFF2-40B4-BE49-F238E27FC236}">
                <a16:creationId xmlns:a16="http://schemas.microsoft.com/office/drawing/2014/main" id="{6F1F1146-9BFF-4C75-A157-AA6EE95AA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309" y="442997"/>
            <a:ext cx="2647367" cy="2890925"/>
          </a:xfrm>
          <a:prstGeom prst="rect">
            <a:avLst/>
          </a:prstGeom>
          <a:ln>
            <a:noFill/>
          </a:ln>
          <a:effectLst>
            <a:outerShdw blurRad="292100" dist="139700" dir="2700000" algn="tl" rotWithShape="0">
              <a:srgbClr val="333333">
                <a:alpha val="65000"/>
              </a:srgbClr>
            </a:outerShdw>
          </a:effectLst>
        </p:spPr>
      </p:pic>
      <p:pic>
        <p:nvPicPr>
          <p:cNvPr id="8" name="Bildobjekt 7">
            <a:extLst>
              <a:ext uri="{FF2B5EF4-FFF2-40B4-BE49-F238E27FC236}">
                <a16:creationId xmlns:a16="http://schemas.microsoft.com/office/drawing/2014/main" id="{EE562698-5B76-450D-9D0C-807F3F7FF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389" y="3699423"/>
            <a:ext cx="3351340" cy="2712990"/>
          </a:xfrm>
          <a:prstGeom prst="rect">
            <a:avLst/>
          </a:prstGeom>
          <a:ln>
            <a:noFill/>
          </a:ln>
          <a:effectLst>
            <a:outerShdw blurRad="292100" dist="139700" dir="2700000" algn="tl" rotWithShape="0">
              <a:srgbClr val="333333">
                <a:alpha val="65000"/>
              </a:srgbClr>
            </a:outerShdw>
          </a:effectLst>
        </p:spPr>
      </p:pic>
      <p:sp>
        <p:nvSpPr>
          <p:cNvPr id="10" name="textruta 9">
            <a:extLst>
              <a:ext uri="{FF2B5EF4-FFF2-40B4-BE49-F238E27FC236}">
                <a16:creationId xmlns:a16="http://schemas.microsoft.com/office/drawing/2014/main" id="{0D8E9EBE-F264-44C5-8278-BBEF01C548B3}"/>
              </a:ext>
            </a:extLst>
          </p:cNvPr>
          <p:cNvSpPr txBox="1"/>
          <p:nvPr/>
        </p:nvSpPr>
        <p:spPr>
          <a:xfrm>
            <a:off x="977736" y="1422965"/>
            <a:ext cx="1760418" cy="461665"/>
          </a:xfrm>
          <a:prstGeom prst="rect">
            <a:avLst/>
          </a:prstGeom>
          <a:noFill/>
        </p:spPr>
        <p:txBody>
          <a:bodyPr wrap="none" rtlCol="0">
            <a:spAutoFit/>
          </a:bodyPr>
          <a:lstStyle/>
          <a:p>
            <a:r>
              <a:rPr lang="sv-SE" sz="2400" dirty="0" err="1"/>
              <a:t>Jominyprov</a:t>
            </a:r>
            <a:endParaRPr lang="sv-SE" sz="2400" dirty="0"/>
          </a:p>
        </p:txBody>
      </p:sp>
      <p:sp>
        <p:nvSpPr>
          <p:cNvPr id="11" name="textruta 10">
            <a:extLst>
              <a:ext uri="{FF2B5EF4-FFF2-40B4-BE49-F238E27FC236}">
                <a16:creationId xmlns:a16="http://schemas.microsoft.com/office/drawing/2014/main" id="{3D4369A5-5F02-4D4A-858C-4DE752C2D74A}"/>
              </a:ext>
            </a:extLst>
          </p:cNvPr>
          <p:cNvSpPr txBox="1"/>
          <p:nvPr/>
        </p:nvSpPr>
        <p:spPr>
          <a:xfrm>
            <a:off x="4411982" y="1422965"/>
            <a:ext cx="1914307" cy="461665"/>
          </a:xfrm>
          <a:prstGeom prst="rect">
            <a:avLst/>
          </a:prstGeom>
          <a:noFill/>
        </p:spPr>
        <p:txBody>
          <a:bodyPr wrap="none" rtlCol="0">
            <a:spAutoFit/>
          </a:bodyPr>
          <a:lstStyle/>
          <a:p>
            <a:r>
              <a:rPr lang="sv-SE" sz="2400" dirty="0" err="1"/>
              <a:t>Jominykurva</a:t>
            </a:r>
            <a:endParaRPr lang="sv-SE" sz="2400" dirty="0"/>
          </a:p>
        </p:txBody>
      </p:sp>
      <p:pic>
        <p:nvPicPr>
          <p:cNvPr id="12" name="Bildobjekt 11">
            <a:extLst>
              <a:ext uri="{FF2B5EF4-FFF2-40B4-BE49-F238E27FC236}">
                <a16:creationId xmlns:a16="http://schemas.microsoft.com/office/drawing/2014/main" id="{D9D1B332-E4FD-4C40-A0C5-FED2BE075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06" y="2050742"/>
            <a:ext cx="6206949" cy="2388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17327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C69E91E-253D-43A2-9051-E7E67075FF45}"/>
              </a:ext>
            </a:extLst>
          </p:cNvPr>
          <p:cNvSpPr>
            <a:spLocks noGrp="1"/>
          </p:cNvSpPr>
          <p:nvPr>
            <p:ph type="title"/>
          </p:nvPr>
        </p:nvSpPr>
        <p:spPr/>
        <p:txBody>
          <a:bodyPr/>
          <a:lstStyle/>
          <a:p>
            <a:r>
              <a:rPr lang="sv-SE" dirty="0"/>
              <a:t>Slagseghet</a:t>
            </a:r>
          </a:p>
        </p:txBody>
      </p:sp>
      <p:sp>
        <p:nvSpPr>
          <p:cNvPr id="4" name="textruta 3">
            <a:extLst>
              <a:ext uri="{FF2B5EF4-FFF2-40B4-BE49-F238E27FC236}">
                <a16:creationId xmlns:a16="http://schemas.microsoft.com/office/drawing/2014/main" id="{D4BF9B63-67EB-4DF4-B597-2E2B1C2A3716}"/>
              </a:ext>
            </a:extLst>
          </p:cNvPr>
          <p:cNvSpPr txBox="1"/>
          <p:nvPr/>
        </p:nvSpPr>
        <p:spPr>
          <a:xfrm>
            <a:off x="591535" y="1221224"/>
            <a:ext cx="2002471" cy="461665"/>
          </a:xfrm>
          <a:prstGeom prst="rect">
            <a:avLst/>
          </a:prstGeom>
          <a:noFill/>
        </p:spPr>
        <p:txBody>
          <a:bodyPr wrap="none" rtlCol="0">
            <a:spAutoFit/>
          </a:bodyPr>
          <a:lstStyle/>
          <a:p>
            <a:r>
              <a:rPr lang="sv-SE" sz="2400" dirty="0"/>
              <a:t>Pendelhejare</a:t>
            </a:r>
          </a:p>
        </p:txBody>
      </p:sp>
      <p:sp>
        <p:nvSpPr>
          <p:cNvPr id="5" name="textruta 4">
            <a:extLst>
              <a:ext uri="{FF2B5EF4-FFF2-40B4-BE49-F238E27FC236}">
                <a16:creationId xmlns:a16="http://schemas.microsoft.com/office/drawing/2014/main" id="{6A4F3AED-D4B6-4E54-BAAE-663C6CBEA7D0}"/>
              </a:ext>
            </a:extLst>
          </p:cNvPr>
          <p:cNvSpPr txBox="1"/>
          <p:nvPr/>
        </p:nvSpPr>
        <p:spPr>
          <a:xfrm>
            <a:off x="3571890" y="1234694"/>
            <a:ext cx="2549096" cy="461665"/>
          </a:xfrm>
          <a:prstGeom prst="rect">
            <a:avLst/>
          </a:prstGeom>
          <a:noFill/>
        </p:spPr>
        <p:txBody>
          <a:bodyPr wrap="none" rtlCol="0">
            <a:spAutoFit/>
          </a:bodyPr>
          <a:lstStyle/>
          <a:p>
            <a:r>
              <a:rPr lang="sv-SE" sz="2400" dirty="0"/>
              <a:t>Olika anvisningar</a:t>
            </a:r>
          </a:p>
        </p:txBody>
      </p:sp>
      <p:sp>
        <p:nvSpPr>
          <p:cNvPr id="6" name="textruta 5">
            <a:extLst>
              <a:ext uri="{FF2B5EF4-FFF2-40B4-BE49-F238E27FC236}">
                <a16:creationId xmlns:a16="http://schemas.microsoft.com/office/drawing/2014/main" id="{94DC1B62-ED81-4E2C-B314-574BFA2CE7D3}"/>
              </a:ext>
            </a:extLst>
          </p:cNvPr>
          <p:cNvSpPr txBox="1"/>
          <p:nvPr/>
        </p:nvSpPr>
        <p:spPr>
          <a:xfrm>
            <a:off x="6582190" y="1196759"/>
            <a:ext cx="5122272" cy="461665"/>
          </a:xfrm>
          <a:prstGeom prst="rect">
            <a:avLst/>
          </a:prstGeom>
          <a:noFill/>
        </p:spPr>
        <p:txBody>
          <a:bodyPr wrap="square" rtlCol="0">
            <a:spAutoFit/>
          </a:bodyPr>
          <a:lstStyle/>
          <a:p>
            <a:pPr algn="ctr"/>
            <a:r>
              <a:rPr lang="sv-SE" sz="2400" dirty="0"/>
              <a:t>Seghet som funktion av temperatur</a:t>
            </a:r>
          </a:p>
        </p:txBody>
      </p:sp>
      <p:pic>
        <p:nvPicPr>
          <p:cNvPr id="7" name="Bildobjekt 6">
            <a:extLst>
              <a:ext uri="{FF2B5EF4-FFF2-40B4-BE49-F238E27FC236}">
                <a16:creationId xmlns:a16="http://schemas.microsoft.com/office/drawing/2014/main" id="{7A79D541-E527-4124-9894-C880945D6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250" y="1861016"/>
            <a:ext cx="2462958" cy="3775760"/>
          </a:xfrm>
          <a:prstGeom prst="rect">
            <a:avLst/>
          </a:prstGeom>
          <a:ln>
            <a:noFill/>
          </a:ln>
          <a:effectLst>
            <a:outerShdw blurRad="292100" dist="139700" dir="2700000" algn="tl" rotWithShape="0">
              <a:srgbClr val="333333">
                <a:alpha val="65000"/>
              </a:srgbClr>
            </a:outerShdw>
          </a:effectLst>
        </p:spPr>
      </p:pic>
      <p:pic>
        <p:nvPicPr>
          <p:cNvPr id="8" name="Bildobjekt 7">
            <a:extLst>
              <a:ext uri="{FF2B5EF4-FFF2-40B4-BE49-F238E27FC236}">
                <a16:creationId xmlns:a16="http://schemas.microsoft.com/office/drawing/2014/main" id="{20199F6D-7EF3-41C1-A695-5527720B2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110" y="1836552"/>
            <a:ext cx="2462958" cy="3824689"/>
          </a:xfrm>
          <a:prstGeom prst="rect">
            <a:avLst/>
          </a:prstGeom>
          <a:ln>
            <a:noFill/>
          </a:ln>
          <a:effectLst>
            <a:outerShdw blurRad="292100" dist="139700" dir="2700000" algn="tl" rotWithShape="0">
              <a:srgbClr val="333333">
                <a:alpha val="65000"/>
              </a:srgbClr>
            </a:outerShdw>
          </a:effectLst>
        </p:spPr>
      </p:pic>
      <p:pic>
        <p:nvPicPr>
          <p:cNvPr id="9" name="Bildobjekt 8">
            <a:extLst>
              <a:ext uri="{FF2B5EF4-FFF2-40B4-BE49-F238E27FC236}">
                <a16:creationId xmlns:a16="http://schemas.microsoft.com/office/drawing/2014/main" id="{F0605776-318C-40E1-9CA2-D7D6C7C5B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5197" y="1861016"/>
            <a:ext cx="4603540" cy="3663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1783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2E6DFA-4B2D-45CE-9007-AB0167A1EA91}"/>
              </a:ext>
            </a:extLst>
          </p:cNvPr>
          <p:cNvSpPr>
            <a:spLocks noGrp="1"/>
          </p:cNvSpPr>
          <p:nvPr>
            <p:ph type="title"/>
          </p:nvPr>
        </p:nvSpPr>
        <p:spPr/>
        <p:txBody>
          <a:bodyPr/>
          <a:lstStyle/>
          <a:p>
            <a:r>
              <a:rPr lang="sv-SE" dirty="0"/>
              <a:t>Slagseghet</a:t>
            </a:r>
          </a:p>
        </p:txBody>
      </p:sp>
      <p:pic>
        <p:nvPicPr>
          <p:cNvPr id="4" name="Bildobjekt 3">
            <a:extLst>
              <a:ext uri="{FF2B5EF4-FFF2-40B4-BE49-F238E27FC236}">
                <a16:creationId xmlns:a16="http://schemas.microsoft.com/office/drawing/2014/main" id="{BF9C676D-6B89-457D-B85B-7F52FAFC8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36" y="1187745"/>
            <a:ext cx="5149155" cy="4628454"/>
          </a:xfrm>
          <a:prstGeom prst="rect">
            <a:avLst/>
          </a:prstGeom>
          <a:ln>
            <a:noFill/>
          </a:ln>
          <a:effectLst>
            <a:outerShdw blurRad="292100" dist="139700" dir="2700000" algn="tl" rotWithShape="0">
              <a:srgbClr val="333333">
                <a:alpha val="65000"/>
              </a:srgbClr>
            </a:outerShdw>
          </a:effectLst>
        </p:spPr>
      </p:pic>
      <p:sp>
        <p:nvSpPr>
          <p:cNvPr id="5" name="textruta 4">
            <a:extLst>
              <a:ext uri="{FF2B5EF4-FFF2-40B4-BE49-F238E27FC236}">
                <a16:creationId xmlns:a16="http://schemas.microsoft.com/office/drawing/2014/main" id="{A2D74224-AF5B-4428-81C9-7FB45BA93946}"/>
              </a:ext>
            </a:extLst>
          </p:cNvPr>
          <p:cNvSpPr txBox="1"/>
          <p:nvPr/>
        </p:nvSpPr>
        <p:spPr>
          <a:xfrm>
            <a:off x="6260373" y="3149821"/>
            <a:ext cx="4216219" cy="1015663"/>
          </a:xfrm>
          <a:prstGeom prst="rect">
            <a:avLst/>
          </a:prstGeom>
          <a:noFill/>
        </p:spPr>
        <p:txBody>
          <a:bodyPr wrap="none" rtlCol="0">
            <a:spAutoFit/>
          </a:bodyPr>
          <a:lstStyle/>
          <a:p>
            <a:r>
              <a:rPr lang="sv-SE" sz="2000" dirty="0"/>
              <a:t>I valsat material utbildas en ”tåga” </a:t>
            </a:r>
            <a:br>
              <a:rPr lang="sv-SE" sz="2000" dirty="0"/>
            </a:br>
            <a:r>
              <a:rPr lang="sv-SE" sz="2000" dirty="0"/>
              <a:t>ett riktningsberoende, som har stor</a:t>
            </a:r>
            <a:br>
              <a:rPr lang="sv-SE" sz="2000" dirty="0"/>
            </a:br>
            <a:r>
              <a:rPr lang="sv-SE" sz="2000" dirty="0"/>
              <a:t>inverkan på materialets slagseghet.</a:t>
            </a:r>
          </a:p>
        </p:txBody>
      </p:sp>
      <p:pic>
        <p:nvPicPr>
          <p:cNvPr id="6" name="Bildobjekt 5">
            <a:extLst>
              <a:ext uri="{FF2B5EF4-FFF2-40B4-BE49-F238E27FC236}">
                <a16:creationId xmlns:a16="http://schemas.microsoft.com/office/drawing/2014/main" id="{C87CDED6-678B-4489-9EBE-4B601F2A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619" y="512805"/>
            <a:ext cx="3555572" cy="2484742"/>
          </a:xfrm>
          <a:prstGeom prst="rect">
            <a:avLst/>
          </a:prstGeom>
          <a:ln>
            <a:noFill/>
          </a:ln>
          <a:effectLst>
            <a:outerShdw blurRad="292100" dist="139700" dir="2700000" algn="tl" rotWithShape="0">
              <a:srgbClr val="333333">
                <a:alpha val="65000"/>
              </a:srgbClr>
            </a:outerShdw>
          </a:effectLst>
        </p:spPr>
      </p:pic>
      <p:pic>
        <p:nvPicPr>
          <p:cNvPr id="15" name="Bildobjekt 14">
            <a:extLst>
              <a:ext uri="{FF2B5EF4-FFF2-40B4-BE49-F238E27FC236}">
                <a16:creationId xmlns:a16="http://schemas.microsoft.com/office/drawing/2014/main" id="{7080C296-5A1C-4147-97C3-250673D1DDF8}"/>
              </a:ext>
            </a:extLst>
          </p:cNvPr>
          <p:cNvPicPr>
            <a:picLocks noChangeAspect="1"/>
          </p:cNvPicPr>
          <p:nvPr/>
        </p:nvPicPr>
        <p:blipFill>
          <a:blip r:embed="rId4"/>
          <a:stretch>
            <a:fillRect/>
          </a:stretch>
        </p:blipFill>
        <p:spPr>
          <a:xfrm>
            <a:off x="6260373" y="4372243"/>
            <a:ext cx="4395310" cy="2398725"/>
          </a:xfrm>
          <a:prstGeom prst="rect">
            <a:avLst/>
          </a:prstGeom>
        </p:spPr>
      </p:pic>
    </p:spTree>
    <p:extLst>
      <p:ext uri="{BB962C8B-B14F-4D97-AF65-F5344CB8AC3E}">
        <p14:creationId xmlns:p14="http://schemas.microsoft.com/office/powerpoint/2010/main" val="1351682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6EC94DA-6ED9-4F50-873F-7DE2949182EA}"/>
              </a:ext>
            </a:extLst>
          </p:cNvPr>
          <p:cNvSpPr>
            <a:spLocks noGrp="1"/>
          </p:cNvSpPr>
          <p:nvPr>
            <p:ph type="title"/>
          </p:nvPr>
        </p:nvSpPr>
        <p:spPr/>
        <p:txBody>
          <a:bodyPr/>
          <a:lstStyle/>
          <a:p>
            <a:r>
              <a:rPr lang="sv-SE" dirty="0"/>
              <a:t>Utmattning</a:t>
            </a:r>
          </a:p>
        </p:txBody>
      </p:sp>
      <p:pic>
        <p:nvPicPr>
          <p:cNvPr id="7" name="Bildobjekt 6">
            <a:extLst>
              <a:ext uri="{FF2B5EF4-FFF2-40B4-BE49-F238E27FC236}">
                <a16:creationId xmlns:a16="http://schemas.microsoft.com/office/drawing/2014/main" id="{2843EA2A-FE94-4BB9-B7AF-9505DDDD7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50" y="2141384"/>
            <a:ext cx="5034121" cy="3493064"/>
          </a:xfrm>
          <a:prstGeom prst="rect">
            <a:avLst/>
          </a:prstGeom>
          <a:ln>
            <a:noFill/>
          </a:ln>
          <a:effectLst>
            <a:outerShdw blurRad="292100" dist="139700" dir="2700000" algn="tl" rotWithShape="0">
              <a:srgbClr val="333333">
                <a:alpha val="65000"/>
              </a:srgbClr>
            </a:outerShdw>
          </a:effectLst>
        </p:spPr>
      </p:pic>
      <p:sp>
        <p:nvSpPr>
          <p:cNvPr id="8" name="textruta 7">
            <a:extLst>
              <a:ext uri="{FF2B5EF4-FFF2-40B4-BE49-F238E27FC236}">
                <a16:creationId xmlns:a16="http://schemas.microsoft.com/office/drawing/2014/main" id="{7B30E997-0A9F-4C2E-A762-0668AC1A8DB7}"/>
              </a:ext>
            </a:extLst>
          </p:cNvPr>
          <p:cNvSpPr txBox="1"/>
          <p:nvPr/>
        </p:nvSpPr>
        <p:spPr>
          <a:xfrm>
            <a:off x="226521" y="884764"/>
            <a:ext cx="5092634" cy="1015663"/>
          </a:xfrm>
          <a:prstGeom prst="rect">
            <a:avLst/>
          </a:prstGeom>
          <a:noFill/>
        </p:spPr>
        <p:txBody>
          <a:bodyPr wrap="square" rtlCol="0">
            <a:spAutoFit/>
          </a:bodyPr>
          <a:lstStyle/>
          <a:p>
            <a:r>
              <a:rPr lang="sv-SE" sz="2000" dirty="0"/>
              <a:t>Exempel på utmattningsdiagram</a:t>
            </a:r>
            <a:br>
              <a:rPr lang="sv-SE" sz="2000" dirty="0"/>
            </a:br>
            <a:r>
              <a:rPr lang="sv-SE" sz="2000" dirty="0"/>
              <a:t>för </a:t>
            </a:r>
            <a:r>
              <a:rPr lang="sv-SE" sz="2000" dirty="0" err="1"/>
              <a:t>olegerat</a:t>
            </a:r>
            <a:r>
              <a:rPr lang="sv-SE" sz="2000" dirty="0"/>
              <a:t> stål. Skuggningen</a:t>
            </a:r>
            <a:br>
              <a:rPr lang="sv-SE" sz="2000" dirty="0"/>
            </a:br>
            <a:r>
              <a:rPr lang="sv-SE" sz="2000" dirty="0"/>
              <a:t>anger att viss spridning förekommer.</a:t>
            </a:r>
          </a:p>
        </p:txBody>
      </p:sp>
      <p:pic>
        <p:nvPicPr>
          <p:cNvPr id="11" name="Bildobjekt 10">
            <a:extLst>
              <a:ext uri="{FF2B5EF4-FFF2-40B4-BE49-F238E27FC236}">
                <a16:creationId xmlns:a16="http://schemas.microsoft.com/office/drawing/2014/main" id="{C40F9772-B006-407D-9C23-B96474B45E9C}"/>
              </a:ext>
            </a:extLst>
          </p:cNvPr>
          <p:cNvPicPr>
            <a:picLocks noChangeAspect="1"/>
          </p:cNvPicPr>
          <p:nvPr/>
        </p:nvPicPr>
        <p:blipFill>
          <a:blip r:embed="rId3"/>
          <a:stretch>
            <a:fillRect/>
          </a:stretch>
        </p:blipFill>
        <p:spPr>
          <a:xfrm>
            <a:off x="5897674" y="794638"/>
            <a:ext cx="5970476" cy="3080399"/>
          </a:xfrm>
          <a:prstGeom prst="rect">
            <a:avLst/>
          </a:prstGeom>
        </p:spPr>
      </p:pic>
      <p:pic>
        <p:nvPicPr>
          <p:cNvPr id="17" name="Bildobjekt 16">
            <a:extLst>
              <a:ext uri="{FF2B5EF4-FFF2-40B4-BE49-F238E27FC236}">
                <a16:creationId xmlns:a16="http://schemas.microsoft.com/office/drawing/2014/main" id="{92C5945C-322E-4B15-A224-79988DA89B48}"/>
              </a:ext>
            </a:extLst>
          </p:cNvPr>
          <p:cNvPicPr>
            <a:picLocks noChangeAspect="1"/>
          </p:cNvPicPr>
          <p:nvPr/>
        </p:nvPicPr>
        <p:blipFill>
          <a:blip r:embed="rId4"/>
          <a:stretch>
            <a:fillRect/>
          </a:stretch>
        </p:blipFill>
        <p:spPr>
          <a:xfrm>
            <a:off x="5897674" y="3416121"/>
            <a:ext cx="5064253" cy="3337977"/>
          </a:xfrm>
          <a:prstGeom prst="rect">
            <a:avLst/>
          </a:prstGeom>
        </p:spPr>
      </p:pic>
    </p:spTree>
    <p:extLst>
      <p:ext uri="{BB962C8B-B14F-4D97-AF65-F5344CB8AC3E}">
        <p14:creationId xmlns:p14="http://schemas.microsoft.com/office/powerpoint/2010/main" val="77345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B2A753-0F37-4534-BCF8-56D28BA924EE}"/>
              </a:ext>
            </a:extLst>
          </p:cNvPr>
          <p:cNvSpPr>
            <a:spLocks noGrp="1"/>
          </p:cNvSpPr>
          <p:nvPr>
            <p:ph type="title"/>
          </p:nvPr>
        </p:nvSpPr>
        <p:spPr/>
        <p:txBody>
          <a:bodyPr/>
          <a:lstStyle/>
          <a:p>
            <a:r>
              <a:rPr lang="sv-SE" dirty="0"/>
              <a:t>Utmattning</a:t>
            </a:r>
          </a:p>
        </p:txBody>
      </p:sp>
      <p:pic>
        <p:nvPicPr>
          <p:cNvPr id="11" name="Bildobjekt 10">
            <a:extLst>
              <a:ext uri="{FF2B5EF4-FFF2-40B4-BE49-F238E27FC236}">
                <a16:creationId xmlns:a16="http://schemas.microsoft.com/office/drawing/2014/main" id="{34B27DB5-801C-4184-9B42-31B88E252185}"/>
              </a:ext>
            </a:extLst>
          </p:cNvPr>
          <p:cNvPicPr>
            <a:picLocks noChangeAspect="1"/>
          </p:cNvPicPr>
          <p:nvPr/>
        </p:nvPicPr>
        <p:blipFill>
          <a:blip r:embed="rId2"/>
          <a:stretch>
            <a:fillRect/>
          </a:stretch>
        </p:blipFill>
        <p:spPr>
          <a:xfrm>
            <a:off x="5514061" y="454021"/>
            <a:ext cx="4344365" cy="3306674"/>
          </a:xfrm>
          <a:prstGeom prst="rect">
            <a:avLst/>
          </a:prstGeom>
        </p:spPr>
      </p:pic>
      <p:pic>
        <p:nvPicPr>
          <p:cNvPr id="12" name="Bildobjekt 11">
            <a:extLst>
              <a:ext uri="{FF2B5EF4-FFF2-40B4-BE49-F238E27FC236}">
                <a16:creationId xmlns:a16="http://schemas.microsoft.com/office/drawing/2014/main" id="{B7F340F0-DD3D-43BA-A91E-F96EE3FBC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876" y="3402456"/>
            <a:ext cx="3775828" cy="3089314"/>
          </a:xfrm>
          <a:prstGeom prst="rect">
            <a:avLst/>
          </a:prstGeom>
          <a:ln>
            <a:noFill/>
          </a:ln>
          <a:effectLst>
            <a:outerShdw blurRad="292100" dist="139700" dir="2700000" algn="tl" rotWithShape="0">
              <a:srgbClr val="333333">
                <a:alpha val="65000"/>
              </a:srgbClr>
            </a:outerShdw>
          </a:effectLst>
        </p:spPr>
      </p:pic>
      <p:sp>
        <p:nvSpPr>
          <p:cNvPr id="13" name="textruta 12">
            <a:extLst>
              <a:ext uri="{FF2B5EF4-FFF2-40B4-BE49-F238E27FC236}">
                <a16:creationId xmlns:a16="http://schemas.microsoft.com/office/drawing/2014/main" id="{A12F97AA-BE1B-4576-9D22-D8901F96ED18}"/>
              </a:ext>
            </a:extLst>
          </p:cNvPr>
          <p:cNvSpPr txBox="1"/>
          <p:nvPr/>
        </p:nvSpPr>
        <p:spPr>
          <a:xfrm>
            <a:off x="5689118" y="253966"/>
            <a:ext cx="2281394" cy="400110"/>
          </a:xfrm>
          <a:prstGeom prst="rect">
            <a:avLst/>
          </a:prstGeom>
          <a:noFill/>
        </p:spPr>
        <p:txBody>
          <a:bodyPr wrap="none" rtlCol="0">
            <a:spAutoFit/>
          </a:bodyPr>
          <a:lstStyle/>
          <a:p>
            <a:r>
              <a:rPr lang="sv-SE" sz="2000" dirty="0"/>
              <a:t>Roterande böjning</a:t>
            </a:r>
          </a:p>
        </p:txBody>
      </p:sp>
      <p:sp>
        <p:nvSpPr>
          <p:cNvPr id="14" name="textruta 13">
            <a:extLst>
              <a:ext uri="{FF2B5EF4-FFF2-40B4-BE49-F238E27FC236}">
                <a16:creationId xmlns:a16="http://schemas.microsoft.com/office/drawing/2014/main" id="{F9A6D683-6C57-496B-BDD1-EFC4C2AFE978}"/>
              </a:ext>
            </a:extLst>
          </p:cNvPr>
          <p:cNvSpPr txBox="1"/>
          <p:nvPr/>
        </p:nvSpPr>
        <p:spPr>
          <a:xfrm>
            <a:off x="271082" y="866758"/>
            <a:ext cx="4160434" cy="830997"/>
          </a:xfrm>
          <a:prstGeom prst="rect">
            <a:avLst/>
          </a:prstGeom>
          <a:noFill/>
        </p:spPr>
        <p:txBody>
          <a:bodyPr wrap="square" rtlCol="0">
            <a:spAutoFit/>
          </a:bodyPr>
          <a:lstStyle/>
          <a:p>
            <a:r>
              <a:rPr lang="sv-SE" sz="2400" dirty="0"/>
              <a:t>Vanliga faktorer som kan utgöra anvisningar</a:t>
            </a:r>
          </a:p>
        </p:txBody>
      </p:sp>
      <p:sp>
        <p:nvSpPr>
          <p:cNvPr id="15" name="textruta 14">
            <a:extLst>
              <a:ext uri="{FF2B5EF4-FFF2-40B4-BE49-F238E27FC236}">
                <a16:creationId xmlns:a16="http://schemas.microsoft.com/office/drawing/2014/main" id="{D4A1FCF0-0F3A-40E2-88E1-C78B1FE57173}"/>
              </a:ext>
            </a:extLst>
          </p:cNvPr>
          <p:cNvSpPr txBox="1"/>
          <p:nvPr/>
        </p:nvSpPr>
        <p:spPr>
          <a:xfrm>
            <a:off x="245324" y="1878918"/>
            <a:ext cx="4616970" cy="4401205"/>
          </a:xfrm>
          <a:prstGeom prst="rect">
            <a:avLst/>
          </a:prstGeom>
          <a:noFill/>
        </p:spPr>
        <p:txBody>
          <a:bodyPr wrap="none" rtlCol="0">
            <a:spAutoFit/>
          </a:bodyPr>
          <a:lstStyle/>
          <a:p>
            <a:pPr defTabSz="763588">
              <a:tabLst>
                <a:tab pos="1609725" algn="l"/>
              </a:tabLst>
            </a:pPr>
            <a:r>
              <a:rPr lang="sv-SE" sz="2000" dirty="0"/>
              <a:t>Konstruktion:	Skarpa hörn</a:t>
            </a:r>
          </a:p>
          <a:p>
            <a:pPr defTabSz="763588">
              <a:tabLst>
                <a:tab pos="1609725" algn="l"/>
              </a:tabLst>
            </a:pPr>
            <a:r>
              <a:rPr lang="sv-SE" sz="2000" dirty="0"/>
              <a:t>	Skarpa hålkäl</a:t>
            </a:r>
          </a:p>
          <a:p>
            <a:pPr defTabSz="763588">
              <a:tabLst>
                <a:tab pos="1609725" algn="l"/>
              </a:tabLst>
            </a:pPr>
            <a:r>
              <a:rPr lang="sv-SE" sz="2000" dirty="0"/>
              <a:t>	Olämpligt placerad svets</a:t>
            </a:r>
          </a:p>
          <a:p>
            <a:pPr defTabSz="763588">
              <a:tabLst>
                <a:tab pos="1609725" algn="l"/>
              </a:tabLst>
            </a:pPr>
            <a:endParaRPr lang="sv-SE" sz="2000" dirty="0"/>
          </a:p>
          <a:p>
            <a:pPr defTabSz="763588">
              <a:tabLst>
                <a:tab pos="1609725" algn="l"/>
              </a:tabLst>
            </a:pPr>
            <a:r>
              <a:rPr lang="sv-SE" sz="2000" dirty="0"/>
              <a:t>Tillverkning:	Dålig svets</a:t>
            </a:r>
          </a:p>
          <a:p>
            <a:pPr defTabSz="763588">
              <a:tabLst>
                <a:tab pos="1609725" algn="l"/>
              </a:tabLst>
            </a:pPr>
            <a:r>
              <a:rPr lang="sv-SE" sz="2000" dirty="0"/>
              <a:t>	Grov yta, repor</a:t>
            </a:r>
          </a:p>
          <a:p>
            <a:pPr defTabSz="763588">
              <a:tabLst>
                <a:tab pos="1609725" algn="l"/>
              </a:tabLst>
            </a:pPr>
            <a:r>
              <a:rPr lang="sv-SE" sz="2000" dirty="0"/>
              <a:t>	Dragspänningar i ytan</a:t>
            </a:r>
          </a:p>
          <a:p>
            <a:pPr defTabSz="763588">
              <a:tabLst>
                <a:tab pos="1609725" algn="l"/>
              </a:tabLst>
            </a:pPr>
            <a:endParaRPr lang="sv-SE" sz="2000" dirty="0"/>
          </a:p>
          <a:p>
            <a:pPr defTabSz="763588">
              <a:tabLst>
                <a:tab pos="1609725" algn="l"/>
              </a:tabLst>
            </a:pPr>
            <a:r>
              <a:rPr lang="sv-SE" sz="2000" dirty="0"/>
              <a:t>Material: 	Sprickor</a:t>
            </a:r>
          </a:p>
          <a:p>
            <a:pPr defTabSz="763588">
              <a:tabLst>
                <a:tab pos="1609725" algn="l"/>
              </a:tabLst>
            </a:pPr>
            <a:r>
              <a:rPr lang="sv-SE" sz="2000" dirty="0"/>
              <a:t>	</a:t>
            </a:r>
            <a:r>
              <a:rPr lang="sv-SE" sz="2000" dirty="0" err="1"/>
              <a:t>Slagger</a:t>
            </a:r>
            <a:endParaRPr lang="sv-SE" sz="2000" dirty="0"/>
          </a:p>
          <a:p>
            <a:pPr defTabSz="763588">
              <a:tabLst>
                <a:tab pos="1609725" algn="l"/>
              </a:tabLst>
            </a:pPr>
            <a:r>
              <a:rPr lang="sv-SE" sz="2000" dirty="0"/>
              <a:t>	Porositet</a:t>
            </a:r>
          </a:p>
          <a:p>
            <a:pPr defTabSz="763588">
              <a:tabLst>
                <a:tab pos="1609725" algn="l"/>
              </a:tabLst>
            </a:pPr>
            <a:r>
              <a:rPr lang="sv-SE" sz="2000" dirty="0"/>
              <a:t>	Struktur</a:t>
            </a:r>
          </a:p>
          <a:p>
            <a:endParaRPr lang="sv-SE" sz="2000" dirty="0"/>
          </a:p>
          <a:p>
            <a:endParaRPr lang="sv-SE" sz="2000" dirty="0"/>
          </a:p>
        </p:txBody>
      </p:sp>
    </p:spTree>
    <p:extLst>
      <p:ext uri="{BB962C8B-B14F-4D97-AF65-F5344CB8AC3E}">
        <p14:creationId xmlns:p14="http://schemas.microsoft.com/office/powerpoint/2010/main" val="1790340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32FAC10-089B-47DC-B2D0-54B6905FA683}"/>
              </a:ext>
            </a:extLst>
          </p:cNvPr>
          <p:cNvSpPr>
            <a:spLocks noGrp="1"/>
          </p:cNvSpPr>
          <p:nvPr>
            <p:ph type="title"/>
          </p:nvPr>
        </p:nvSpPr>
        <p:spPr/>
        <p:txBody>
          <a:bodyPr/>
          <a:lstStyle/>
          <a:p>
            <a:r>
              <a:rPr lang="sv-SE" dirty="0"/>
              <a:t>Svetsbarhet</a:t>
            </a:r>
          </a:p>
        </p:txBody>
      </p:sp>
      <mc:AlternateContent xmlns:mc="http://schemas.openxmlformats.org/markup-compatibility/2006" xmlns:a14="http://schemas.microsoft.com/office/drawing/2010/main">
        <mc:Choice Requires="a14">
          <p:sp>
            <p:nvSpPr>
              <p:cNvPr id="4" name="textruta 3">
                <a:extLst>
                  <a:ext uri="{FF2B5EF4-FFF2-40B4-BE49-F238E27FC236}">
                    <a16:creationId xmlns:a16="http://schemas.microsoft.com/office/drawing/2014/main" id="{8EF8413E-9A72-4C82-B981-5044A639D16B}"/>
                  </a:ext>
                </a:extLst>
              </p:cNvPr>
              <p:cNvSpPr txBox="1"/>
              <p:nvPr/>
            </p:nvSpPr>
            <p:spPr>
              <a:xfrm>
                <a:off x="325339" y="762411"/>
                <a:ext cx="5810886" cy="445507"/>
              </a:xfrm>
              <a:prstGeom prst="rect">
                <a:avLst/>
              </a:prstGeom>
              <a:noFill/>
            </p:spPr>
            <p:txBody>
              <a:bodyPr wrap="none" lIns="0" tIns="0" rIns="0" bIns="0" rtlCol="0">
                <a:spAutoFit/>
              </a:bodyPr>
              <a:lstStyle/>
              <a:p>
                <a14:m>
                  <m:oMath xmlns:m="http://schemas.openxmlformats.org/officeDocument/2006/math">
                    <m:r>
                      <a:rPr lang="sv-SE" sz="2000" b="1" i="1" smtClean="0">
                        <a:latin typeface="Cambria Math" panose="02040503050406030204" pitchFamily="18" charset="0"/>
                      </a:rPr>
                      <m:t>𝑲𝒐𝒍𝒆𝒌𝒗𝒊𝒗𝒂𝒍𝒆𝒏𝒕𝒆𝒏</m:t>
                    </m:r>
                    <m:r>
                      <a:rPr lang="sv-SE" sz="2000" b="1" i="1" smtClean="0">
                        <a:latin typeface="Cambria Math" panose="02040503050406030204" pitchFamily="18" charset="0"/>
                      </a:rPr>
                      <m:t> </m:t>
                    </m:r>
                    <m:r>
                      <a:rPr lang="sv-SE" sz="2000" b="1" i="1" smtClean="0">
                        <a:latin typeface="Cambria Math" panose="02040503050406030204" pitchFamily="18" charset="0"/>
                      </a:rPr>
                      <m:t>𝑬𝒄</m:t>
                    </m:r>
                    <m:r>
                      <a:rPr lang="sv-SE" sz="2000" b="1" i="1" smtClean="0">
                        <a:latin typeface="Cambria Math" panose="02040503050406030204" pitchFamily="18" charset="0"/>
                      </a:rPr>
                      <m:t>=</m:t>
                    </m:r>
                    <m:r>
                      <a:rPr lang="sv-SE" sz="2000" b="1" i="1" smtClean="0">
                        <a:latin typeface="Cambria Math" panose="02040503050406030204" pitchFamily="18" charset="0"/>
                      </a:rPr>
                      <m:t>𝑪</m:t>
                    </m:r>
                    <m:r>
                      <a:rPr lang="sv-SE" sz="2000" b="1" i="1" smtClean="0">
                        <a:latin typeface="Cambria Math" panose="02040503050406030204" pitchFamily="18" charset="0"/>
                      </a:rPr>
                      <m:t>+ </m:t>
                    </m:r>
                    <m:f>
                      <m:fPr>
                        <m:ctrlPr>
                          <a:rPr lang="sv-SE" sz="2000" b="1" i="1" smtClean="0">
                            <a:latin typeface="Cambria Math" panose="02040503050406030204" pitchFamily="18" charset="0"/>
                          </a:rPr>
                        </m:ctrlPr>
                      </m:fPr>
                      <m:num>
                        <m:r>
                          <a:rPr lang="sv-SE" sz="2000" b="1" i="1" smtClean="0">
                            <a:latin typeface="Cambria Math" panose="02040503050406030204" pitchFamily="18" charset="0"/>
                          </a:rPr>
                          <m:t>𝑴𝒏</m:t>
                        </m:r>
                      </m:num>
                      <m:den>
                        <m:r>
                          <a:rPr lang="sv-SE" sz="2000" b="1" i="1" smtClean="0">
                            <a:latin typeface="Cambria Math" panose="02040503050406030204" pitchFamily="18" charset="0"/>
                          </a:rPr>
                          <m:t>𝟔</m:t>
                        </m:r>
                      </m:den>
                    </m:f>
                  </m:oMath>
                </a14:m>
                <a:r>
                  <a:rPr lang="sv-SE" sz="2000" dirty="0">
                    <a:latin typeface="+mj-lt"/>
                  </a:rPr>
                  <a:t>  + </a:t>
                </a:r>
                <a14:m>
                  <m:oMath xmlns:m="http://schemas.openxmlformats.org/officeDocument/2006/math">
                    <m:f>
                      <m:fPr>
                        <m:ctrlPr>
                          <a:rPr lang="sv-SE" sz="2000" i="1" smtClean="0">
                            <a:latin typeface="Cambria Math" panose="02040503050406030204" pitchFamily="18" charset="0"/>
                          </a:rPr>
                        </m:ctrlPr>
                      </m:fPr>
                      <m:num>
                        <m:r>
                          <a:rPr lang="sv-SE" sz="2000" b="1" i="1" smtClean="0">
                            <a:latin typeface="Cambria Math" panose="02040503050406030204" pitchFamily="18" charset="0"/>
                          </a:rPr>
                          <m:t>𝑪𝒓</m:t>
                        </m:r>
                        <m:r>
                          <a:rPr lang="sv-SE" sz="2000" b="1" i="1" smtClean="0">
                            <a:latin typeface="Cambria Math" panose="02040503050406030204" pitchFamily="18" charset="0"/>
                          </a:rPr>
                          <m:t>+</m:t>
                        </m:r>
                        <m:r>
                          <a:rPr lang="sv-SE" sz="2000" b="1" i="1" smtClean="0">
                            <a:latin typeface="Cambria Math" panose="02040503050406030204" pitchFamily="18" charset="0"/>
                          </a:rPr>
                          <m:t>𝑴𝒐</m:t>
                        </m:r>
                        <m:r>
                          <a:rPr lang="sv-SE" sz="2000" b="1" i="1" smtClean="0">
                            <a:latin typeface="Cambria Math" panose="02040503050406030204" pitchFamily="18" charset="0"/>
                          </a:rPr>
                          <m:t>+</m:t>
                        </m:r>
                        <m:r>
                          <a:rPr lang="sv-SE" sz="2000" b="1" i="1" smtClean="0">
                            <a:latin typeface="Cambria Math" panose="02040503050406030204" pitchFamily="18" charset="0"/>
                          </a:rPr>
                          <m:t>𝑽</m:t>
                        </m:r>
                        <m:r>
                          <a:rPr lang="sv-SE" sz="2000" b="1" i="1" smtClean="0">
                            <a:latin typeface="Cambria Math" panose="02040503050406030204" pitchFamily="18" charset="0"/>
                          </a:rPr>
                          <m:t> </m:t>
                        </m:r>
                      </m:num>
                      <m:den>
                        <m:r>
                          <a:rPr lang="sv-SE" sz="2000" b="1" i="1" smtClean="0">
                            <a:latin typeface="Cambria Math" panose="02040503050406030204" pitchFamily="18" charset="0"/>
                          </a:rPr>
                          <m:t>𝟓</m:t>
                        </m:r>
                      </m:den>
                    </m:f>
                  </m:oMath>
                </a14:m>
                <a:r>
                  <a:rPr lang="sv-SE" sz="2000" dirty="0">
                    <a:latin typeface="+mj-lt"/>
                  </a:rPr>
                  <a:t> + </a:t>
                </a:r>
                <a14:m>
                  <m:oMath xmlns:m="http://schemas.openxmlformats.org/officeDocument/2006/math">
                    <m:f>
                      <m:fPr>
                        <m:ctrlPr>
                          <a:rPr lang="sv-SE" sz="2000" i="1" smtClean="0">
                            <a:latin typeface="Cambria Math" panose="02040503050406030204" pitchFamily="18" charset="0"/>
                          </a:rPr>
                        </m:ctrlPr>
                      </m:fPr>
                      <m:num>
                        <m:r>
                          <a:rPr lang="sv-SE" sz="2000" b="1" i="1" smtClean="0">
                            <a:latin typeface="Cambria Math" panose="02040503050406030204" pitchFamily="18" charset="0"/>
                          </a:rPr>
                          <m:t>𝑵𝒊</m:t>
                        </m:r>
                        <m:r>
                          <a:rPr lang="sv-SE" sz="2000" b="1" i="1" smtClean="0">
                            <a:latin typeface="Cambria Math" panose="02040503050406030204" pitchFamily="18" charset="0"/>
                          </a:rPr>
                          <m:t>+</m:t>
                        </m:r>
                        <m:r>
                          <a:rPr lang="sv-SE" sz="2000" b="1" i="1" smtClean="0">
                            <a:latin typeface="Cambria Math" panose="02040503050406030204" pitchFamily="18" charset="0"/>
                          </a:rPr>
                          <m:t>𝑪𝒖</m:t>
                        </m:r>
                      </m:num>
                      <m:den>
                        <m:r>
                          <a:rPr lang="sv-SE" sz="2000" b="1" i="1" smtClean="0">
                            <a:latin typeface="Cambria Math" panose="02040503050406030204" pitchFamily="18" charset="0"/>
                          </a:rPr>
                          <m:t>𝟏𝟓</m:t>
                        </m:r>
                      </m:den>
                    </m:f>
                  </m:oMath>
                </a14:m>
                <a:r>
                  <a:rPr lang="sv-SE" sz="1800" dirty="0">
                    <a:latin typeface="+mj-lt"/>
                  </a:rPr>
                  <a:t> </a:t>
                </a:r>
              </a:p>
            </p:txBody>
          </p:sp>
        </mc:Choice>
        <mc:Fallback xmlns="">
          <p:sp>
            <p:nvSpPr>
              <p:cNvPr id="4" name="textruta 3">
                <a:extLst>
                  <a:ext uri="{FF2B5EF4-FFF2-40B4-BE49-F238E27FC236}">
                    <a16:creationId xmlns:a16="http://schemas.microsoft.com/office/drawing/2014/main" id="{8EF8413E-9A72-4C82-B981-5044A639D16B}"/>
                  </a:ext>
                </a:extLst>
              </p:cNvPr>
              <p:cNvSpPr txBox="1">
                <a:spLocks noRot="1" noChangeAspect="1" noMove="1" noResize="1" noEditPoints="1" noAdjustHandles="1" noChangeArrowheads="1" noChangeShapeType="1" noTextEdit="1"/>
              </p:cNvSpPr>
              <p:nvPr/>
            </p:nvSpPr>
            <p:spPr>
              <a:xfrm>
                <a:off x="325339" y="762411"/>
                <a:ext cx="5810886" cy="445507"/>
              </a:xfrm>
              <a:prstGeom prst="rect">
                <a:avLst/>
              </a:prstGeom>
              <a:blipFill>
                <a:blip r:embed="rId2"/>
                <a:stretch>
                  <a:fillRect t="-2740" b="-19178"/>
                </a:stretch>
              </a:blipFill>
            </p:spPr>
            <p:txBody>
              <a:bodyPr/>
              <a:lstStyle/>
              <a:p>
                <a:r>
                  <a:rPr lang="sv-SE">
                    <a:noFill/>
                  </a:rPr>
                  <a:t> </a:t>
                </a:r>
              </a:p>
            </p:txBody>
          </p:sp>
        </mc:Fallback>
      </mc:AlternateContent>
      <p:pic>
        <p:nvPicPr>
          <p:cNvPr id="5" name="Bildobjekt 4">
            <a:extLst>
              <a:ext uri="{FF2B5EF4-FFF2-40B4-BE49-F238E27FC236}">
                <a16:creationId xmlns:a16="http://schemas.microsoft.com/office/drawing/2014/main" id="{ECCED001-7E42-4538-9376-8C79EF9EE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0" y="1410112"/>
            <a:ext cx="8717298" cy="4600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772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DD589D-EC9D-488F-9511-EF7D400952E8}"/>
              </a:ext>
            </a:extLst>
          </p:cNvPr>
          <p:cNvSpPr>
            <a:spLocks noGrp="1"/>
          </p:cNvSpPr>
          <p:nvPr>
            <p:ph type="title"/>
          </p:nvPr>
        </p:nvSpPr>
        <p:spPr>
          <a:xfrm>
            <a:off x="322598" y="253966"/>
            <a:ext cx="11520000" cy="512315"/>
          </a:xfrm>
        </p:spPr>
        <p:txBody>
          <a:bodyPr/>
          <a:lstStyle/>
          <a:p>
            <a:r>
              <a:rPr lang="sv-SE" dirty="0"/>
              <a:t>Kristallgitterfel</a:t>
            </a:r>
          </a:p>
        </p:txBody>
      </p:sp>
      <p:pic>
        <p:nvPicPr>
          <p:cNvPr id="4" name="Platshållare för innehåll 5">
            <a:extLst>
              <a:ext uri="{FF2B5EF4-FFF2-40B4-BE49-F238E27FC236}">
                <a16:creationId xmlns:a16="http://schemas.microsoft.com/office/drawing/2014/main" id="{E9E6E832-4856-41F5-9BFE-5F1CAD09DC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9033" y="1054025"/>
            <a:ext cx="1869761" cy="4749949"/>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D50FCD87-CAC0-4D7C-812D-45113F3E46E0}"/>
              </a:ext>
            </a:extLst>
          </p:cNvPr>
          <p:cNvPicPr>
            <a:picLocks noChangeAspect="1"/>
          </p:cNvPicPr>
          <p:nvPr/>
        </p:nvPicPr>
        <p:blipFill rotWithShape="1">
          <a:blip r:embed="rId3">
            <a:extLst>
              <a:ext uri="{28A0092B-C50C-407E-A947-70E740481C1C}">
                <a14:useLocalDpi xmlns:a14="http://schemas.microsoft.com/office/drawing/2010/main" val="0"/>
              </a:ext>
            </a:extLst>
          </a:blip>
          <a:srcRect b="5324"/>
          <a:stretch/>
        </p:blipFill>
        <p:spPr>
          <a:xfrm>
            <a:off x="3987078" y="683027"/>
            <a:ext cx="2705100" cy="2561084"/>
          </a:xfrm>
          <a:prstGeom prst="rect">
            <a:avLst/>
          </a:prstGeom>
          <a:ln>
            <a:noFill/>
          </a:ln>
          <a:effectLst>
            <a:outerShdw blurRad="292100" dist="139700" dir="2700000" algn="tl" rotWithShape="0">
              <a:srgbClr val="333333">
                <a:alpha val="65000"/>
              </a:srgbClr>
            </a:outerShdw>
          </a:effectLst>
        </p:spPr>
      </p:pic>
      <p:pic>
        <p:nvPicPr>
          <p:cNvPr id="6" name="Bildobjekt 5">
            <a:extLst>
              <a:ext uri="{FF2B5EF4-FFF2-40B4-BE49-F238E27FC236}">
                <a16:creationId xmlns:a16="http://schemas.microsoft.com/office/drawing/2014/main" id="{92990432-66F0-4ECF-A87A-921C5E63E126}"/>
              </a:ext>
            </a:extLst>
          </p:cNvPr>
          <p:cNvPicPr>
            <a:picLocks noChangeAspect="1"/>
          </p:cNvPicPr>
          <p:nvPr/>
        </p:nvPicPr>
        <p:blipFill rotWithShape="1">
          <a:blip r:embed="rId4">
            <a:extLst>
              <a:ext uri="{28A0092B-C50C-407E-A947-70E740481C1C}">
                <a14:useLocalDpi xmlns:a14="http://schemas.microsoft.com/office/drawing/2010/main" val="0"/>
              </a:ext>
            </a:extLst>
          </a:blip>
          <a:srcRect b="5150"/>
          <a:stretch/>
        </p:blipFill>
        <p:spPr>
          <a:xfrm>
            <a:off x="7216704" y="685721"/>
            <a:ext cx="2705100" cy="2565772"/>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172A4FAE-7B0E-44F8-AF79-0CCEDD50873A}"/>
              </a:ext>
            </a:extLst>
          </p:cNvPr>
          <p:cNvPicPr>
            <a:picLocks noChangeAspect="1"/>
          </p:cNvPicPr>
          <p:nvPr/>
        </p:nvPicPr>
        <p:blipFill rotWithShape="1">
          <a:blip r:embed="rId5">
            <a:extLst>
              <a:ext uri="{28A0092B-C50C-407E-A947-70E740481C1C}">
                <a14:useLocalDpi xmlns:a14="http://schemas.microsoft.com/office/drawing/2010/main" val="0"/>
              </a:ext>
            </a:extLst>
          </a:blip>
          <a:srcRect t="5791"/>
          <a:stretch/>
        </p:blipFill>
        <p:spPr>
          <a:xfrm>
            <a:off x="4006736" y="3924598"/>
            <a:ext cx="2705100" cy="2027989"/>
          </a:xfrm>
          <a:prstGeom prst="rect">
            <a:avLst/>
          </a:prstGeom>
          <a:ln>
            <a:noFill/>
          </a:ln>
          <a:effectLst>
            <a:outerShdw blurRad="292100" dist="139700" dir="2700000" algn="tl" rotWithShape="0">
              <a:srgbClr val="333333">
                <a:alpha val="65000"/>
              </a:srgbClr>
            </a:outerShdw>
          </a:effectLst>
        </p:spPr>
      </p:pic>
      <p:pic>
        <p:nvPicPr>
          <p:cNvPr id="8" name="Bildobjekt 7">
            <a:extLst>
              <a:ext uri="{FF2B5EF4-FFF2-40B4-BE49-F238E27FC236}">
                <a16:creationId xmlns:a16="http://schemas.microsoft.com/office/drawing/2014/main" id="{93D376A0-AE30-47EB-B637-9A451FD855BE}"/>
              </a:ext>
            </a:extLst>
          </p:cNvPr>
          <p:cNvPicPr>
            <a:picLocks noChangeAspect="1"/>
          </p:cNvPicPr>
          <p:nvPr/>
        </p:nvPicPr>
        <p:blipFill rotWithShape="1">
          <a:blip r:embed="rId6">
            <a:extLst>
              <a:ext uri="{28A0092B-C50C-407E-A947-70E740481C1C}">
                <a14:useLocalDpi xmlns:a14="http://schemas.microsoft.com/office/drawing/2010/main" val="0"/>
              </a:ext>
            </a:extLst>
          </a:blip>
          <a:srcRect t="5803"/>
          <a:stretch/>
        </p:blipFill>
        <p:spPr>
          <a:xfrm>
            <a:off x="7216704" y="3924598"/>
            <a:ext cx="2705100" cy="2027741"/>
          </a:xfrm>
          <a:prstGeom prst="rect">
            <a:avLst/>
          </a:prstGeom>
          <a:ln>
            <a:noFill/>
          </a:ln>
          <a:effectLst>
            <a:outerShdw blurRad="292100" dist="139700" dir="2700000" algn="tl" rotWithShape="0">
              <a:srgbClr val="333333">
                <a:alpha val="65000"/>
              </a:srgbClr>
            </a:outerShdw>
          </a:effectLst>
        </p:spPr>
      </p:pic>
      <p:sp>
        <p:nvSpPr>
          <p:cNvPr id="9" name="textruta 8">
            <a:extLst>
              <a:ext uri="{FF2B5EF4-FFF2-40B4-BE49-F238E27FC236}">
                <a16:creationId xmlns:a16="http://schemas.microsoft.com/office/drawing/2014/main" id="{54DA4F11-8159-443F-9F9F-327A153BBA14}"/>
              </a:ext>
            </a:extLst>
          </p:cNvPr>
          <p:cNvSpPr txBox="1"/>
          <p:nvPr/>
        </p:nvSpPr>
        <p:spPr>
          <a:xfrm>
            <a:off x="1532720" y="5360751"/>
            <a:ext cx="925253" cy="338554"/>
          </a:xfrm>
          <a:prstGeom prst="rect">
            <a:avLst/>
          </a:prstGeom>
          <a:noFill/>
        </p:spPr>
        <p:txBody>
          <a:bodyPr wrap="none" rtlCol="0">
            <a:spAutoFit/>
          </a:bodyPr>
          <a:lstStyle/>
          <a:p>
            <a:r>
              <a:rPr lang="sv-SE" sz="1600" dirty="0"/>
              <a:t>Punktfel</a:t>
            </a:r>
          </a:p>
        </p:txBody>
      </p:sp>
      <p:sp>
        <p:nvSpPr>
          <p:cNvPr id="10" name="textruta 9">
            <a:extLst>
              <a:ext uri="{FF2B5EF4-FFF2-40B4-BE49-F238E27FC236}">
                <a16:creationId xmlns:a16="http://schemas.microsoft.com/office/drawing/2014/main" id="{6ECE8630-7EB5-4BFA-B206-086FF35E4843}"/>
              </a:ext>
            </a:extLst>
          </p:cNvPr>
          <p:cNvSpPr txBox="1"/>
          <p:nvPr/>
        </p:nvSpPr>
        <p:spPr>
          <a:xfrm>
            <a:off x="5221266" y="708785"/>
            <a:ext cx="1544012" cy="246221"/>
          </a:xfrm>
          <a:prstGeom prst="rect">
            <a:avLst/>
          </a:prstGeom>
          <a:noFill/>
        </p:spPr>
        <p:txBody>
          <a:bodyPr wrap="none" rtlCol="0">
            <a:spAutoFit/>
          </a:bodyPr>
          <a:lstStyle/>
          <a:p>
            <a:r>
              <a:rPr lang="sv-SE" sz="1000" dirty="0"/>
              <a:t>Upphörande atomplan</a:t>
            </a:r>
          </a:p>
        </p:txBody>
      </p:sp>
      <p:sp>
        <p:nvSpPr>
          <p:cNvPr id="11" name="textruta 10">
            <a:extLst>
              <a:ext uri="{FF2B5EF4-FFF2-40B4-BE49-F238E27FC236}">
                <a16:creationId xmlns:a16="http://schemas.microsoft.com/office/drawing/2014/main" id="{101699EC-38B7-493C-9DD9-7458AF474F47}"/>
              </a:ext>
            </a:extLst>
          </p:cNvPr>
          <p:cNvSpPr txBox="1"/>
          <p:nvPr/>
        </p:nvSpPr>
        <p:spPr>
          <a:xfrm>
            <a:off x="4684882" y="2931315"/>
            <a:ext cx="1184940" cy="338554"/>
          </a:xfrm>
          <a:prstGeom prst="rect">
            <a:avLst/>
          </a:prstGeom>
          <a:noFill/>
        </p:spPr>
        <p:txBody>
          <a:bodyPr wrap="none" rtlCol="0">
            <a:spAutoFit/>
          </a:bodyPr>
          <a:lstStyle/>
          <a:p>
            <a:r>
              <a:rPr lang="sv-SE" sz="1600" dirty="0"/>
              <a:t>Dislokation</a:t>
            </a:r>
          </a:p>
        </p:txBody>
      </p:sp>
      <p:sp>
        <p:nvSpPr>
          <p:cNvPr id="12" name="textruta 11">
            <a:extLst>
              <a:ext uri="{FF2B5EF4-FFF2-40B4-BE49-F238E27FC236}">
                <a16:creationId xmlns:a16="http://schemas.microsoft.com/office/drawing/2014/main" id="{4B22AAE3-CE38-4447-A9ED-3B8ED2D641D6}"/>
              </a:ext>
            </a:extLst>
          </p:cNvPr>
          <p:cNvSpPr txBox="1"/>
          <p:nvPr/>
        </p:nvSpPr>
        <p:spPr>
          <a:xfrm>
            <a:off x="7876174" y="2896402"/>
            <a:ext cx="1346844" cy="338554"/>
          </a:xfrm>
          <a:prstGeom prst="rect">
            <a:avLst/>
          </a:prstGeom>
          <a:noFill/>
        </p:spPr>
        <p:txBody>
          <a:bodyPr wrap="none" rtlCol="0">
            <a:spAutoFit/>
          </a:bodyPr>
          <a:lstStyle/>
          <a:p>
            <a:r>
              <a:rPr lang="sv-SE" sz="1600" dirty="0"/>
              <a:t>Korngränsfel</a:t>
            </a:r>
          </a:p>
        </p:txBody>
      </p:sp>
      <p:sp>
        <p:nvSpPr>
          <p:cNvPr id="13" name="Ned 14">
            <a:extLst>
              <a:ext uri="{FF2B5EF4-FFF2-40B4-BE49-F238E27FC236}">
                <a16:creationId xmlns:a16="http://schemas.microsoft.com/office/drawing/2014/main" id="{B0EA8E27-5611-450C-AF99-23B9570AC625}"/>
              </a:ext>
            </a:extLst>
          </p:cNvPr>
          <p:cNvSpPr/>
          <p:nvPr/>
        </p:nvSpPr>
        <p:spPr bwMode="auto">
          <a:xfrm>
            <a:off x="5109961" y="708785"/>
            <a:ext cx="167391" cy="165534"/>
          </a:xfrm>
          <a:prstGeom prst="downArrow">
            <a:avLst/>
          </a:prstGeom>
          <a:noFill/>
          <a:ln w="12700" cap="flat" cmpd="sng" algn="ctr">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36000" tIns="36000" rIns="36000" bIns="360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400" b="1" i="0" u="none" strike="noStrike" cap="none" normalizeH="0" baseline="0">
              <a:ln>
                <a:noFill/>
              </a:ln>
              <a:solidFill>
                <a:schemeClr val="tx1"/>
              </a:solidFill>
              <a:effectLst/>
              <a:latin typeface="Arial" charset="0"/>
            </a:endParaRPr>
          </a:p>
        </p:txBody>
      </p:sp>
      <p:sp>
        <p:nvSpPr>
          <p:cNvPr id="14" name="textruta 13">
            <a:extLst>
              <a:ext uri="{FF2B5EF4-FFF2-40B4-BE49-F238E27FC236}">
                <a16:creationId xmlns:a16="http://schemas.microsoft.com/office/drawing/2014/main" id="{322267FD-D1F8-413A-86F5-0D969D4C3785}"/>
              </a:ext>
            </a:extLst>
          </p:cNvPr>
          <p:cNvSpPr txBox="1"/>
          <p:nvPr/>
        </p:nvSpPr>
        <p:spPr>
          <a:xfrm>
            <a:off x="7420964" y="5347369"/>
            <a:ext cx="2335896" cy="584775"/>
          </a:xfrm>
          <a:prstGeom prst="rect">
            <a:avLst/>
          </a:prstGeom>
          <a:noFill/>
        </p:spPr>
        <p:txBody>
          <a:bodyPr wrap="none" rtlCol="0">
            <a:spAutoFit/>
          </a:bodyPr>
          <a:lstStyle/>
          <a:p>
            <a:r>
              <a:rPr lang="sv-SE" sz="1600" dirty="0"/>
              <a:t>Mellanrumslösning eller</a:t>
            </a:r>
          </a:p>
          <a:p>
            <a:r>
              <a:rPr lang="sv-SE" sz="1600" dirty="0" err="1"/>
              <a:t>interstitiell</a:t>
            </a:r>
            <a:r>
              <a:rPr lang="sv-SE" sz="1600" dirty="0"/>
              <a:t> lösning</a:t>
            </a:r>
          </a:p>
        </p:txBody>
      </p:sp>
      <p:sp>
        <p:nvSpPr>
          <p:cNvPr id="15" name="textruta 14">
            <a:extLst>
              <a:ext uri="{FF2B5EF4-FFF2-40B4-BE49-F238E27FC236}">
                <a16:creationId xmlns:a16="http://schemas.microsoft.com/office/drawing/2014/main" id="{00ED1ACE-DEDB-4D1F-96B9-0747B40C6675}"/>
              </a:ext>
            </a:extLst>
          </p:cNvPr>
          <p:cNvSpPr txBox="1"/>
          <p:nvPr/>
        </p:nvSpPr>
        <p:spPr>
          <a:xfrm>
            <a:off x="4373278" y="5347369"/>
            <a:ext cx="1972015" cy="584775"/>
          </a:xfrm>
          <a:prstGeom prst="rect">
            <a:avLst/>
          </a:prstGeom>
          <a:noFill/>
        </p:spPr>
        <p:txBody>
          <a:bodyPr wrap="none" rtlCol="0">
            <a:spAutoFit/>
          </a:bodyPr>
          <a:lstStyle/>
          <a:p>
            <a:r>
              <a:rPr lang="sv-SE" sz="1600" dirty="0"/>
              <a:t>Utbyteslösning eller</a:t>
            </a:r>
          </a:p>
          <a:p>
            <a:r>
              <a:rPr lang="sv-SE" sz="1600" dirty="0"/>
              <a:t>substitutionslösning</a:t>
            </a:r>
          </a:p>
        </p:txBody>
      </p:sp>
    </p:spTree>
    <p:extLst>
      <p:ext uri="{BB962C8B-B14F-4D97-AF65-F5344CB8AC3E}">
        <p14:creationId xmlns:p14="http://schemas.microsoft.com/office/powerpoint/2010/main" val="373174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1E731E-270E-4302-BBE8-658006EB9CCA}"/>
              </a:ext>
            </a:extLst>
          </p:cNvPr>
          <p:cNvSpPr>
            <a:spLocks noGrp="1"/>
          </p:cNvSpPr>
          <p:nvPr>
            <p:ph type="title"/>
          </p:nvPr>
        </p:nvSpPr>
        <p:spPr/>
        <p:txBody>
          <a:bodyPr/>
          <a:lstStyle/>
          <a:p>
            <a:r>
              <a:rPr lang="sv-SE" dirty="0" err="1"/>
              <a:t>IIWs</a:t>
            </a:r>
            <a:r>
              <a:rPr lang="sv-SE" dirty="0"/>
              <a:t> </a:t>
            </a:r>
            <a:r>
              <a:rPr lang="sv-SE" dirty="0" err="1"/>
              <a:t>Bonhomme</a:t>
            </a:r>
            <a:r>
              <a:rPr lang="sv-SE" dirty="0"/>
              <a:t>-rekommendation</a:t>
            </a:r>
          </a:p>
        </p:txBody>
      </p:sp>
      <p:graphicFrame>
        <p:nvGraphicFramePr>
          <p:cNvPr id="5" name="Tabell 4">
            <a:extLst>
              <a:ext uri="{FF2B5EF4-FFF2-40B4-BE49-F238E27FC236}">
                <a16:creationId xmlns:a16="http://schemas.microsoft.com/office/drawing/2014/main" id="{C50E7717-4A19-424E-8BB6-0D63A76F7433}"/>
              </a:ext>
            </a:extLst>
          </p:cNvPr>
          <p:cNvGraphicFramePr>
            <a:graphicFrameLocks noGrp="1"/>
          </p:cNvGraphicFramePr>
          <p:nvPr>
            <p:extLst>
              <p:ext uri="{D42A27DB-BD31-4B8C-83A1-F6EECF244321}">
                <p14:modId xmlns:p14="http://schemas.microsoft.com/office/powerpoint/2010/main" val="1854576873"/>
              </p:ext>
            </p:extLst>
          </p:nvPr>
        </p:nvGraphicFramePr>
        <p:xfrm>
          <a:off x="780433" y="1433837"/>
          <a:ext cx="10368000" cy="3749040"/>
        </p:xfrm>
        <a:graphic>
          <a:graphicData uri="http://schemas.openxmlformats.org/drawingml/2006/table">
            <a:tbl>
              <a:tblPr firstRow="1"/>
              <a:tblGrid>
                <a:gridCol w="1080000">
                  <a:extLst>
                    <a:ext uri="{9D8B030D-6E8A-4147-A177-3AD203B41FA5}">
                      <a16:colId xmlns:a16="http://schemas.microsoft.com/office/drawing/2014/main" val="2624582176"/>
                    </a:ext>
                  </a:extLst>
                </a:gridCol>
                <a:gridCol w="5760000">
                  <a:extLst>
                    <a:ext uri="{9D8B030D-6E8A-4147-A177-3AD203B41FA5}">
                      <a16:colId xmlns:a16="http://schemas.microsoft.com/office/drawing/2014/main" val="2538205070"/>
                    </a:ext>
                  </a:extLst>
                </a:gridCol>
                <a:gridCol w="3528000">
                  <a:extLst>
                    <a:ext uri="{9D8B030D-6E8A-4147-A177-3AD203B41FA5}">
                      <a16:colId xmlns:a16="http://schemas.microsoft.com/office/drawing/2014/main" val="2074433283"/>
                    </a:ext>
                  </a:extLst>
                </a:gridCol>
              </a:tblGrid>
              <a:tr h="37084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endParaRPr lang="sv-SE" dirty="0"/>
                    </a:p>
                    <a:p>
                      <a:pPr algn="ctr"/>
                      <a:r>
                        <a:rPr lang="sv-SE" dirty="0"/>
                        <a:t>Klass</a:t>
                      </a:r>
                      <a:endParaRPr lang="sv-SE" b="1"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sv-SE" dirty="0"/>
                    </a:p>
                    <a:p>
                      <a:r>
                        <a:rPr lang="sv-SE" dirty="0"/>
                        <a:t>Kort beskrivning</a:t>
                      </a:r>
                      <a:endParaRPr lang="sv-SE" b="1"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br>
                        <a:rPr lang="sv-SE" dirty="0"/>
                      </a:br>
                      <a:r>
                        <a:rPr lang="sv-SE" dirty="0"/>
                        <a:t>Krav på slagseghet</a:t>
                      </a:r>
                      <a:br>
                        <a:rPr lang="sv-SE" dirty="0"/>
                      </a:br>
                      <a:r>
                        <a:rPr lang="sv-SE" dirty="0"/>
                        <a:t>omslagstemperatur</a:t>
                      </a:r>
                    </a:p>
                    <a:p>
                      <a:pPr algn="ctr"/>
                      <a:endParaRPr lang="sv-SE" b="1"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3168642486"/>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dirty="0"/>
                        <a:t>B</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dirty="0"/>
                        <a:t>Stål för normalbelastning med liten risk för sprödbrott</a:t>
                      </a:r>
                    </a:p>
                    <a:p>
                      <a:endParaRPr lang="sv-SE"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dirty="0"/>
                        <a:t>Inget krav</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2469611380"/>
                  </a:ext>
                </a:extLst>
              </a:tr>
              <a:tr h="37300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dirty="0"/>
                        <a:t>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dirty="0"/>
                        <a:t>Stål med viss motståndsförmåga mot sprödbrott</a:t>
                      </a:r>
                    </a:p>
                    <a:p>
                      <a:endParaRPr lang="sv-SE"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dirty="0"/>
                        <a:t>Max 0°C</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684232954"/>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dirty="0"/>
                        <a:t>D</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dirty="0"/>
                        <a:t>Stål med hög motståndsförmåga mot sprödbrott</a:t>
                      </a:r>
                    </a:p>
                    <a:p>
                      <a:endParaRPr lang="sv-SE"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Max -20°C</a:t>
                      </a:r>
                    </a:p>
                    <a:p>
                      <a:pPr algn="ctr"/>
                      <a:endParaRPr lang="sv-SE"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3811891412"/>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dirty="0"/>
                        <a:t>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dirty="0"/>
                        <a:t>Stål med särskilt hög motståndskraft</a:t>
                      </a:r>
                      <a:r>
                        <a:rPr lang="sv-SE" baseline="0" dirty="0"/>
                        <a:t> mot sprödbrott eller p.g.a. katastrofala följder vid eventuellt brott</a:t>
                      </a:r>
                      <a:endParaRPr lang="sv-SE"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dirty="0"/>
                        <a:t>Max -40°C</a:t>
                      </a:r>
                    </a:p>
                    <a:p>
                      <a:pPr algn="ctr"/>
                      <a:endParaRPr lang="sv-SE"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366588301"/>
                  </a:ext>
                </a:extLst>
              </a:tr>
            </a:tbl>
          </a:graphicData>
        </a:graphic>
      </p:graphicFrame>
    </p:spTree>
    <p:extLst>
      <p:ext uri="{BB962C8B-B14F-4D97-AF65-F5344CB8AC3E}">
        <p14:creationId xmlns:p14="http://schemas.microsoft.com/office/powerpoint/2010/main" val="2348694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396FA4E-DB51-4BE1-838D-2F93F9A12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97" y="463639"/>
            <a:ext cx="9900653" cy="5694973"/>
          </a:xfrm>
          <a:prstGeom prst="rect">
            <a:avLst/>
          </a:prstGeom>
        </p:spPr>
      </p:pic>
      <p:sp>
        <p:nvSpPr>
          <p:cNvPr id="2" name="Rubrik 1">
            <a:extLst>
              <a:ext uri="{FF2B5EF4-FFF2-40B4-BE49-F238E27FC236}">
                <a16:creationId xmlns:a16="http://schemas.microsoft.com/office/drawing/2014/main" id="{4072A0B3-90EB-431A-885A-E8A70EFE4CDD}"/>
              </a:ext>
            </a:extLst>
          </p:cNvPr>
          <p:cNvSpPr>
            <a:spLocks noGrp="1"/>
          </p:cNvSpPr>
          <p:nvPr>
            <p:ph type="title"/>
          </p:nvPr>
        </p:nvSpPr>
        <p:spPr/>
        <p:txBody>
          <a:bodyPr/>
          <a:lstStyle/>
          <a:p>
            <a:r>
              <a:rPr lang="sv-SE" dirty="0"/>
              <a:t>Svetssprickor</a:t>
            </a:r>
          </a:p>
        </p:txBody>
      </p:sp>
      <p:sp>
        <p:nvSpPr>
          <p:cNvPr id="5" name="textruta 4">
            <a:extLst>
              <a:ext uri="{FF2B5EF4-FFF2-40B4-BE49-F238E27FC236}">
                <a16:creationId xmlns:a16="http://schemas.microsoft.com/office/drawing/2014/main" id="{4DC9C870-DB54-4FA0-8F21-A56BDAAF4B1E}"/>
              </a:ext>
            </a:extLst>
          </p:cNvPr>
          <p:cNvSpPr txBox="1"/>
          <p:nvPr/>
        </p:nvSpPr>
        <p:spPr>
          <a:xfrm>
            <a:off x="205782" y="915424"/>
            <a:ext cx="1675652" cy="400110"/>
          </a:xfrm>
          <a:prstGeom prst="rect">
            <a:avLst/>
          </a:prstGeom>
          <a:noFill/>
        </p:spPr>
        <p:txBody>
          <a:bodyPr wrap="none" rtlCol="0">
            <a:spAutoFit/>
          </a:bodyPr>
          <a:lstStyle/>
          <a:p>
            <a:r>
              <a:rPr lang="sv-SE" sz="2000" dirty="0"/>
              <a:t>Varmsprickor</a:t>
            </a:r>
          </a:p>
        </p:txBody>
      </p:sp>
      <p:sp>
        <p:nvSpPr>
          <p:cNvPr id="6" name="textruta 5">
            <a:extLst>
              <a:ext uri="{FF2B5EF4-FFF2-40B4-BE49-F238E27FC236}">
                <a16:creationId xmlns:a16="http://schemas.microsoft.com/office/drawing/2014/main" id="{34FAE0FB-041F-48AD-A7F5-90471D9AA9E5}"/>
              </a:ext>
            </a:extLst>
          </p:cNvPr>
          <p:cNvSpPr txBox="1"/>
          <p:nvPr/>
        </p:nvSpPr>
        <p:spPr>
          <a:xfrm>
            <a:off x="254065" y="3429000"/>
            <a:ext cx="1627369" cy="400110"/>
          </a:xfrm>
          <a:prstGeom prst="rect">
            <a:avLst/>
          </a:prstGeom>
          <a:noFill/>
        </p:spPr>
        <p:txBody>
          <a:bodyPr wrap="none" rtlCol="0">
            <a:spAutoFit/>
          </a:bodyPr>
          <a:lstStyle/>
          <a:p>
            <a:r>
              <a:rPr lang="sv-SE" sz="2000" dirty="0"/>
              <a:t>Skiktbildning</a:t>
            </a:r>
          </a:p>
        </p:txBody>
      </p:sp>
      <p:sp>
        <p:nvSpPr>
          <p:cNvPr id="7" name="textruta 6">
            <a:extLst>
              <a:ext uri="{FF2B5EF4-FFF2-40B4-BE49-F238E27FC236}">
                <a16:creationId xmlns:a16="http://schemas.microsoft.com/office/drawing/2014/main" id="{2EBABF94-86DA-40E1-BFF8-8E569275F470}"/>
              </a:ext>
            </a:extLst>
          </p:cNvPr>
          <p:cNvSpPr txBox="1"/>
          <p:nvPr/>
        </p:nvSpPr>
        <p:spPr>
          <a:xfrm>
            <a:off x="8012843" y="1315534"/>
            <a:ext cx="1582484" cy="1015663"/>
          </a:xfrm>
          <a:prstGeom prst="rect">
            <a:avLst/>
          </a:prstGeom>
          <a:noFill/>
        </p:spPr>
        <p:txBody>
          <a:bodyPr wrap="none" rtlCol="0">
            <a:spAutoFit/>
          </a:bodyPr>
          <a:lstStyle/>
          <a:p>
            <a:pPr algn="ctr"/>
            <a:r>
              <a:rPr lang="sv-SE" sz="2000" dirty="0" err="1"/>
              <a:t>Kallsprickor</a:t>
            </a:r>
            <a:r>
              <a:rPr lang="sv-SE" sz="2000" dirty="0"/>
              <a:t> </a:t>
            </a:r>
          </a:p>
          <a:p>
            <a:pPr algn="ctr"/>
            <a:r>
              <a:rPr lang="sv-SE" sz="2000" dirty="0"/>
              <a:t>eller</a:t>
            </a:r>
          </a:p>
          <a:p>
            <a:pPr algn="ctr"/>
            <a:r>
              <a:rPr lang="sv-SE" sz="2000" dirty="0"/>
              <a:t>vätesprickor</a:t>
            </a:r>
          </a:p>
        </p:txBody>
      </p:sp>
    </p:spTree>
    <p:extLst>
      <p:ext uri="{BB962C8B-B14F-4D97-AF65-F5344CB8AC3E}">
        <p14:creationId xmlns:p14="http://schemas.microsoft.com/office/powerpoint/2010/main" val="3770745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5B1394-BFD1-4562-9EAD-B748963DABE7}"/>
              </a:ext>
            </a:extLst>
          </p:cNvPr>
          <p:cNvSpPr>
            <a:spLocks noGrp="1"/>
          </p:cNvSpPr>
          <p:nvPr>
            <p:ph type="title"/>
          </p:nvPr>
        </p:nvSpPr>
        <p:spPr/>
        <p:txBody>
          <a:bodyPr/>
          <a:lstStyle/>
          <a:p>
            <a:r>
              <a:rPr lang="sv-SE" kern="0" dirty="0"/>
              <a:t>Formbarhet</a:t>
            </a:r>
            <a:endParaRPr lang="sv-SE" dirty="0"/>
          </a:p>
        </p:txBody>
      </p:sp>
      <p:sp>
        <p:nvSpPr>
          <p:cNvPr id="3" name="Platshållare för innehåll 2">
            <a:extLst>
              <a:ext uri="{FF2B5EF4-FFF2-40B4-BE49-F238E27FC236}">
                <a16:creationId xmlns:a16="http://schemas.microsoft.com/office/drawing/2014/main" id="{7FB56907-A758-450D-978E-33D7C0038655}"/>
              </a:ext>
            </a:extLst>
          </p:cNvPr>
          <p:cNvSpPr>
            <a:spLocks noGrp="1"/>
          </p:cNvSpPr>
          <p:nvPr>
            <p:ph idx="1"/>
          </p:nvPr>
        </p:nvSpPr>
        <p:spPr>
          <a:xfrm>
            <a:off x="3706684" y="3429000"/>
            <a:ext cx="7879570" cy="2735653"/>
          </a:xfrm>
          <a:solidFill>
            <a:schemeClr val="accent2"/>
          </a:solidFill>
        </p:spPr>
        <p:txBody>
          <a:bodyPr/>
          <a:lstStyle/>
          <a:p>
            <a:endParaRPr lang="sv-SE" sz="800" dirty="0"/>
          </a:p>
          <a:p>
            <a:pPr>
              <a:tabLst>
                <a:tab pos="1158875" algn="l"/>
              </a:tabLst>
            </a:pPr>
            <a:r>
              <a:rPr lang="sv-SE" sz="2400" dirty="0"/>
              <a:t> r-värde</a:t>
            </a:r>
            <a:r>
              <a:rPr lang="sv-SE" sz="2000" dirty="0"/>
              <a:t>	 anger förhållande bred-/tjocklekstöjning </a:t>
            </a:r>
            <a:br>
              <a:rPr lang="sv-SE" sz="2000" dirty="0"/>
            </a:br>
            <a:r>
              <a:rPr lang="sv-SE" sz="2000" dirty="0"/>
              <a:t>	 (ett mått på </a:t>
            </a:r>
            <a:r>
              <a:rPr lang="sv-SE" sz="2000" dirty="0" err="1"/>
              <a:t>anisotropi</a:t>
            </a:r>
            <a:r>
              <a:rPr lang="sv-SE" sz="2000" dirty="0"/>
              <a:t> eller riktningsberoende skillnader)</a:t>
            </a:r>
          </a:p>
          <a:p>
            <a:pPr>
              <a:tabLst>
                <a:tab pos="1158875" algn="l"/>
              </a:tabLst>
            </a:pPr>
            <a:r>
              <a:rPr lang="sv-SE" sz="2000" dirty="0"/>
              <a:t>	 Högre r-värde ger bättre dragpressbarhet</a:t>
            </a:r>
          </a:p>
          <a:p>
            <a:pPr>
              <a:tabLst>
                <a:tab pos="1158875" algn="l"/>
              </a:tabLst>
            </a:pPr>
            <a:endParaRPr lang="sv-SE" sz="800" dirty="0"/>
          </a:p>
          <a:p>
            <a:pPr>
              <a:tabLst>
                <a:tab pos="1158875" algn="l"/>
              </a:tabLst>
            </a:pPr>
            <a:r>
              <a:rPr lang="sv-SE" sz="2400" dirty="0"/>
              <a:t> n-värde	 </a:t>
            </a:r>
            <a:r>
              <a:rPr lang="sv-SE" sz="2000" dirty="0"/>
              <a:t>är ett mått på deformationshårdnande</a:t>
            </a:r>
          </a:p>
          <a:p>
            <a:pPr>
              <a:tabLst>
                <a:tab pos="1158875" algn="l"/>
              </a:tabLst>
            </a:pPr>
            <a:r>
              <a:rPr lang="sv-SE" sz="2000" dirty="0"/>
              <a:t>	 Högre n-värde ger bättre sträckpressbarhet</a:t>
            </a:r>
          </a:p>
        </p:txBody>
      </p:sp>
      <p:sp>
        <p:nvSpPr>
          <p:cNvPr id="6" name="Platshållare för innehåll 2">
            <a:extLst>
              <a:ext uri="{FF2B5EF4-FFF2-40B4-BE49-F238E27FC236}">
                <a16:creationId xmlns:a16="http://schemas.microsoft.com/office/drawing/2014/main" id="{5BE158DB-1F3E-4404-849F-6843A3EE92A2}"/>
              </a:ext>
            </a:extLst>
          </p:cNvPr>
          <p:cNvSpPr txBox="1">
            <a:spLocks/>
          </p:cNvSpPr>
          <p:nvPr/>
        </p:nvSpPr>
        <p:spPr>
          <a:xfrm>
            <a:off x="486717" y="791772"/>
            <a:ext cx="11520000" cy="4765675"/>
          </a:xfrm>
          <a:prstGeom prst="rect">
            <a:avLst/>
          </a:prstGeom>
        </p:spPr>
        <p:txBody>
          <a:bodyPr vert="horz" lIns="0" tIns="0" rIns="0" bIns="0" rtlCol="0">
            <a:noAutofit/>
          </a:bodyPr>
          <a:lstStyle>
            <a:lvl1pPr marL="0" indent="0" algn="l" defTabSz="914400" rtl="0" eaLnBrk="1" latinLnBrk="0" hangingPunct="1">
              <a:lnSpc>
                <a:spcPct val="100000"/>
              </a:lnSpc>
              <a:spcBef>
                <a:spcPts val="340"/>
              </a:spcBef>
              <a:spcAft>
                <a:spcPts val="600"/>
              </a:spcAft>
              <a:buFontTx/>
              <a:buNone/>
              <a:defRPr sz="2500" kern="1200">
                <a:solidFill>
                  <a:schemeClr val="tx1"/>
                </a:solidFill>
                <a:latin typeface="+mn-lt"/>
                <a:ea typeface="+mn-ea"/>
                <a:cs typeface="+mn-cs"/>
              </a:defRPr>
            </a:lvl1pPr>
            <a:lvl2pPr marL="355600" indent="-177800" algn="l" defTabSz="914400" rtl="0" eaLnBrk="1" latinLnBrk="0" hangingPunct="1">
              <a:lnSpc>
                <a:spcPct val="100000"/>
              </a:lnSpc>
              <a:spcBef>
                <a:spcPts val="0"/>
              </a:spcBef>
              <a:spcAft>
                <a:spcPts val="600"/>
              </a:spcAft>
              <a:buFont typeface="Graphik Regular" pitchFamily="34" charset="0"/>
              <a:buChar char="–"/>
              <a:defRPr sz="2200" kern="1200">
                <a:solidFill>
                  <a:schemeClr val="tx1"/>
                </a:solidFill>
                <a:latin typeface="+mn-lt"/>
                <a:ea typeface="+mn-ea"/>
                <a:cs typeface="+mn-cs"/>
              </a:defRPr>
            </a:lvl2pPr>
            <a:lvl3pPr marL="541338" indent="-185738" algn="l" defTabSz="914400" rtl="0" eaLnBrk="1" latinLnBrk="0" hangingPunct="1">
              <a:lnSpc>
                <a:spcPct val="100000"/>
              </a:lnSpc>
              <a:spcBef>
                <a:spcPts val="0"/>
              </a:spcBef>
              <a:spcAft>
                <a:spcPts val="600"/>
              </a:spcAft>
              <a:buFont typeface="Graphik Regular" pitchFamily="34" charset="0"/>
              <a:buChar char="–"/>
              <a:defRPr sz="1800" kern="1200">
                <a:solidFill>
                  <a:schemeClr val="tx1"/>
                </a:solidFill>
                <a:latin typeface="+mn-lt"/>
                <a:ea typeface="+mn-ea"/>
                <a:cs typeface="+mn-cs"/>
              </a:defRPr>
            </a:lvl3pPr>
            <a:lvl4pPr marL="719138" indent="-1778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896938" indent="-1778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sz="2400" dirty="0"/>
              <a:t>God formbarhet är antingen:</a:t>
            </a:r>
          </a:p>
          <a:p>
            <a:pPr marL="180975" indent="-180975">
              <a:buFont typeface="Arial" panose="020B0604020202020204" pitchFamily="34" charset="0"/>
              <a:buChar char="•"/>
            </a:pPr>
            <a:r>
              <a:rPr lang="sv-SE" sz="2000" dirty="0"/>
              <a:t>Stor deformation utan bristningar = bra </a:t>
            </a:r>
            <a:r>
              <a:rPr lang="sv-SE" sz="2000" dirty="0" err="1"/>
              <a:t>duktilitet</a:t>
            </a:r>
            <a:endParaRPr lang="sv-SE" sz="2000" dirty="0"/>
          </a:p>
          <a:p>
            <a:pPr marL="180975" indent="-180975">
              <a:buFont typeface="Arial" panose="020B0604020202020204" pitchFamily="34" charset="0"/>
              <a:buChar char="•"/>
            </a:pPr>
            <a:r>
              <a:rPr lang="sv-SE" sz="2000" dirty="0"/>
              <a:t>Deformation med litet deformationsmotstånd</a:t>
            </a:r>
          </a:p>
          <a:p>
            <a:endParaRPr lang="sv-SE" sz="800" dirty="0"/>
          </a:p>
          <a:p>
            <a:r>
              <a:rPr lang="sv-SE" sz="2400" dirty="0"/>
              <a:t>Aktuella kallbearbetningssätt är:</a:t>
            </a:r>
          </a:p>
          <a:p>
            <a:r>
              <a:rPr lang="sv-SE" sz="2000" dirty="0"/>
              <a:t>Valsning, dragning, bockning, pressning och stukning</a:t>
            </a:r>
          </a:p>
          <a:p>
            <a:endParaRPr lang="sv-SE" sz="800" dirty="0"/>
          </a:p>
          <a:p>
            <a:endParaRPr lang="sv-SE" sz="2000" dirty="0"/>
          </a:p>
        </p:txBody>
      </p:sp>
    </p:spTree>
    <p:extLst>
      <p:ext uri="{BB962C8B-B14F-4D97-AF65-F5344CB8AC3E}">
        <p14:creationId xmlns:p14="http://schemas.microsoft.com/office/powerpoint/2010/main" val="457097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ECDD42-64C9-4FC4-A379-C6488BE511A6}"/>
              </a:ext>
            </a:extLst>
          </p:cNvPr>
          <p:cNvSpPr>
            <a:spLocks noGrp="1"/>
          </p:cNvSpPr>
          <p:nvPr>
            <p:ph type="title"/>
          </p:nvPr>
        </p:nvSpPr>
        <p:spPr>
          <a:xfrm>
            <a:off x="322598" y="253966"/>
            <a:ext cx="5774990" cy="512315"/>
          </a:xfrm>
        </p:spPr>
        <p:txBody>
          <a:bodyPr/>
          <a:lstStyle/>
          <a:p>
            <a:r>
              <a:rPr lang="sv-SE" kern="0" dirty="0"/>
              <a:t>Bockprovning</a:t>
            </a:r>
            <a:endParaRPr lang="sv-SE" dirty="0"/>
          </a:p>
        </p:txBody>
      </p:sp>
      <p:pic>
        <p:nvPicPr>
          <p:cNvPr id="4" name="Bildobjekt 3">
            <a:extLst>
              <a:ext uri="{FF2B5EF4-FFF2-40B4-BE49-F238E27FC236}">
                <a16:creationId xmlns:a16="http://schemas.microsoft.com/office/drawing/2014/main" id="{ECBAB822-FC00-421D-A8A2-1604F3ECB7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50" y="1003487"/>
            <a:ext cx="2557882" cy="3238609"/>
          </a:xfrm>
          <a:prstGeom prst="rect">
            <a:avLst/>
          </a:prstGeom>
          <a:ln>
            <a:noFill/>
          </a:ln>
          <a:effectLst>
            <a:outerShdw blurRad="292100" dist="139700" dir="2700000" algn="tl" rotWithShape="0">
              <a:srgbClr val="333333">
                <a:alpha val="65000"/>
              </a:srgbClr>
            </a:outerShdw>
          </a:effectLst>
        </p:spPr>
      </p:pic>
      <p:pic>
        <p:nvPicPr>
          <p:cNvPr id="5" name="Bildobjekt 4">
            <a:extLst>
              <a:ext uri="{FF2B5EF4-FFF2-40B4-BE49-F238E27FC236}">
                <a16:creationId xmlns:a16="http://schemas.microsoft.com/office/drawing/2014/main" id="{EAD83859-1A8B-4B9B-9C40-DEC7F3BCD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50" y="4356821"/>
            <a:ext cx="2547569" cy="1691503"/>
          </a:xfrm>
          <a:prstGeom prst="rect">
            <a:avLst/>
          </a:prstGeom>
          <a:ln>
            <a:noFill/>
          </a:ln>
          <a:effectLst>
            <a:outerShdw blurRad="292100" dist="139700" dir="2700000" algn="tl" rotWithShape="0">
              <a:srgbClr val="333333">
                <a:alpha val="65000"/>
              </a:srgbClr>
            </a:outerShdw>
          </a:effectLst>
        </p:spPr>
      </p:pic>
      <p:pic>
        <p:nvPicPr>
          <p:cNvPr id="6" name="Bildobjekt 5">
            <a:extLst>
              <a:ext uri="{FF2B5EF4-FFF2-40B4-BE49-F238E27FC236}">
                <a16:creationId xmlns:a16="http://schemas.microsoft.com/office/drawing/2014/main" id="{7B561E6C-1290-4261-A938-51F1A5D5C2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564" y="981075"/>
            <a:ext cx="2465056" cy="1856528"/>
          </a:xfrm>
          <a:prstGeom prst="rect">
            <a:avLst/>
          </a:prstGeom>
          <a:ln>
            <a:noFill/>
          </a:ln>
          <a:effectLst>
            <a:outerShdw blurRad="292100" dist="139700" dir="2700000" algn="tl" rotWithShape="0">
              <a:srgbClr val="333333">
                <a:alpha val="65000"/>
              </a:srgbClr>
            </a:outerShdw>
          </a:effectLst>
        </p:spPr>
      </p:pic>
      <p:pic>
        <p:nvPicPr>
          <p:cNvPr id="7" name="Bildobjekt 6">
            <a:extLst>
              <a:ext uri="{FF2B5EF4-FFF2-40B4-BE49-F238E27FC236}">
                <a16:creationId xmlns:a16="http://schemas.microsoft.com/office/drawing/2014/main" id="{41AB7BEB-E4C7-4734-9AD4-249540378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0285" y="2991927"/>
            <a:ext cx="2517632" cy="3057896"/>
          </a:xfrm>
          <a:prstGeom prst="rect">
            <a:avLst/>
          </a:prstGeom>
          <a:ln>
            <a:noFill/>
          </a:ln>
          <a:effectLst>
            <a:outerShdw blurRad="292100" dist="139700" dir="2700000" algn="tl" rotWithShape="0">
              <a:srgbClr val="333333">
                <a:alpha val="65000"/>
              </a:srgbClr>
            </a:outerShdw>
          </a:effectLst>
        </p:spPr>
      </p:pic>
      <p:sp>
        <p:nvSpPr>
          <p:cNvPr id="8" name="Rubrik 1">
            <a:extLst>
              <a:ext uri="{FF2B5EF4-FFF2-40B4-BE49-F238E27FC236}">
                <a16:creationId xmlns:a16="http://schemas.microsoft.com/office/drawing/2014/main" id="{5B3B31E6-44A0-4FED-9644-4B9685D17E17}"/>
              </a:ext>
            </a:extLst>
          </p:cNvPr>
          <p:cNvSpPr txBox="1">
            <a:spLocks/>
          </p:cNvSpPr>
          <p:nvPr/>
        </p:nvSpPr>
        <p:spPr>
          <a:xfrm>
            <a:off x="7413395" y="1866586"/>
            <a:ext cx="5016969" cy="51231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500" b="1" kern="1200">
                <a:solidFill>
                  <a:schemeClr val="tx1"/>
                </a:solidFill>
                <a:latin typeface="+mj-lt"/>
                <a:ea typeface="+mj-ea"/>
                <a:cs typeface="+mj-cs"/>
              </a:defRPr>
            </a:lvl1pPr>
          </a:lstStyle>
          <a:p>
            <a:r>
              <a:rPr lang="sv-SE" kern="0" dirty="0"/>
              <a:t>Erichsenprovning</a:t>
            </a:r>
          </a:p>
          <a:p>
            <a:endParaRPr lang="sv-SE" dirty="0"/>
          </a:p>
        </p:txBody>
      </p:sp>
      <p:pic>
        <p:nvPicPr>
          <p:cNvPr id="9" name="Bildobjekt 8">
            <a:extLst>
              <a:ext uri="{FF2B5EF4-FFF2-40B4-BE49-F238E27FC236}">
                <a16:creationId xmlns:a16="http://schemas.microsoft.com/office/drawing/2014/main" id="{14D4F612-3B53-4142-AB2B-827824F9C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3394" y="2573695"/>
            <a:ext cx="2751331" cy="17106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075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A51F81-E7E2-404D-BD57-9EEC634D4060}"/>
              </a:ext>
            </a:extLst>
          </p:cNvPr>
          <p:cNvSpPr>
            <a:spLocks noGrp="1"/>
          </p:cNvSpPr>
          <p:nvPr>
            <p:ph type="title"/>
          </p:nvPr>
        </p:nvSpPr>
        <p:spPr>
          <a:xfrm>
            <a:off x="322598" y="253966"/>
            <a:ext cx="6902450" cy="512315"/>
          </a:xfrm>
        </p:spPr>
        <p:txBody>
          <a:bodyPr/>
          <a:lstStyle/>
          <a:p>
            <a:r>
              <a:rPr lang="sv-SE" sz="2400" kern="0" dirty="0"/>
              <a:t>Sambandet mellan pressbarhet och brottgräns för några olika kallvalsade bandstål</a:t>
            </a:r>
            <a:br>
              <a:rPr lang="sv-SE" sz="2400" kern="0" dirty="0"/>
            </a:br>
            <a:endParaRPr lang="sv-SE" dirty="0"/>
          </a:p>
        </p:txBody>
      </p:sp>
      <p:pic>
        <p:nvPicPr>
          <p:cNvPr id="4" name="Bildobjekt 3">
            <a:extLst>
              <a:ext uri="{FF2B5EF4-FFF2-40B4-BE49-F238E27FC236}">
                <a16:creationId xmlns:a16="http://schemas.microsoft.com/office/drawing/2014/main" id="{363981DC-4AE1-47B6-A6D4-90CDC089E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50" y="1207201"/>
            <a:ext cx="6612141" cy="4777674"/>
          </a:xfrm>
          <a:prstGeom prst="rect">
            <a:avLst/>
          </a:prstGeom>
          <a:ln>
            <a:noFill/>
          </a:ln>
          <a:effectLst>
            <a:outerShdw blurRad="292100" dist="139700" dir="2700000" algn="tl" rotWithShape="0">
              <a:srgbClr val="333333">
                <a:alpha val="65000"/>
              </a:srgbClr>
            </a:outerShdw>
          </a:effectLst>
        </p:spPr>
      </p:pic>
      <p:sp>
        <p:nvSpPr>
          <p:cNvPr id="5" name="textruta 4">
            <a:extLst>
              <a:ext uri="{FF2B5EF4-FFF2-40B4-BE49-F238E27FC236}">
                <a16:creationId xmlns:a16="http://schemas.microsoft.com/office/drawing/2014/main" id="{B175B78A-7F85-46DC-BE41-FE68C6CFFCFB}"/>
              </a:ext>
            </a:extLst>
          </p:cNvPr>
          <p:cNvSpPr txBox="1"/>
          <p:nvPr/>
        </p:nvSpPr>
        <p:spPr>
          <a:xfrm>
            <a:off x="7361662" y="1805291"/>
            <a:ext cx="4506488" cy="1092607"/>
          </a:xfrm>
          <a:prstGeom prst="rect">
            <a:avLst/>
          </a:prstGeom>
          <a:noFill/>
        </p:spPr>
        <p:txBody>
          <a:bodyPr wrap="square" rtlCol="0">
            <a:spAutoFit/>
          </a:bodyPr>
          <a:lstStyle/>
          <a:p>
            <a:r>
              <a:rPr lang="sv-SE" sz="2000" dirty="0"/>
              <a:t>r</a:t>
            </a:r>
            <a:r>
              <a:rPr lang="sv-SE" sz="2000" baseline="-25000" dirty="0"/>
              <a:t>90</a:t>
            </a:r>
            <a:r>
              <a:rPr lang="sv-SE" sz="2000" dirty="0"/>
              <a:t> är r-värdet mätt tvärs valsriktningen </a:t>
            </a:r>
          </a:p>
          <a:p>
            <a:r>
              <a:rPr lang="sv-SE" sz="2000" dirty="0"/>
              <a:t>och är ett mått på dragpressbarhet. </a:t>
            </a:r>
          </a:p>
          <a:p>
            <a:br>
              <a:rPr lang="sv-SE" sz="500" dirty="0"/>
            </a:br>
            <a:r>
              <a:rPr lang="sv-SE" sz="2000" dirty="0"/>
              <a:t>HSLA-stål är mikrolegerade stål.</a:t>
            </a:r>
          </a:p>
        </p:txBody>
      </p:sp>
    </p:spTree>
    <p:extLst>
      <p:ext uri="{BB962C8B-B14F-4D97-AF65-F5344CB8AC3E}">
        <p14:creationId xmlns:p14="http://schemas.microsoft.com/office/powerpoint/2010/main" val="1021539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C7D2B9-6D64-409F-AABD-0F6D3FAB13F7}"/>
              </a:ext>
            </a:extLst>
          </p:cNvPr>
          <p:cNvSpPr>
            <a:spLocks noGrp="1"/>
          </p:cNvSpPr>
          <p:nvPr>
            <p:ph type="title"/>
          </p:nvPr>
        </p:nvSpPr>
        <p:spPr/>
        <p:txBody>
          <a:bodyPr/>
          <a:lstStyle/>
          <a:p>
            <a:r>
              <a:rPr lang="sv-SE" kern="0" dirty="0"/>
              <a:t>Skärbarhet</a:t>
            </a:r>
            <a:endParaRPr lang="sv-SE" dirty="0"/>
          </a:p>
        </p:txBody>
      </p:sp>
      <p:sp>
        <p:nvSpPr>
          <p:cNvPr id="3" name="Platshållare för innehåll 2">
            <a:extLst>
              <a:ext uri="{FF2B5EF4-FFF2-40B4-BE49-F238E27FC236}">
                <a16:creationId xmlns:a16="http://schemas.microsoft.com/office/drawing/2014/main" id="{DD1FB33B-5319-48D9-884F-842B8265511F}"/>
              </a:ext>
            </a:extLst>
          </p:cNvPr>
          <p:cNvSpPr>
            <a:spLocks noGrp="1"/>
          </p:cNvSpPr>
          <p:nvPr>
            <p:ph idx="1"/>
          </p:nvPr>
        </p:nvSpPr>
        <p:spPr>
          <a:xfrm>
            <a:off x="348150" y="981075"/>
            <a:ext cx="11520000" cy="4765675"/>
          </a:xfrm>
        </p:spPr>
        <p:txBody>
          <a:bodyPr/>
          <a:lstStyle/>
          <a:p>
            <a:r>
              <a:rPr lang="sv-SE" sz="2400" dirty="0"/>
              <a:t>Kriterier</a:t>
            </a:r>
            <a:endParaRPr lang="sv-SE" dirty="0"/>
          </a:p>
          <a:p>
            <a:pPr marL="342900" indent="-342900">
              <a:buFont typeface="Arial" panose="020B0604020202020204" pitchFamily="34" charset="0"/>
              <a:buChar char="•"/>
            </a:pPr>
            <a:r>
              <a:rPr lang="sv-SE" sz="2200" dirty="0"/>
              <a:t>Verktygsförslitning vid svarvning med</a:t>
            </a:r>
          </a:p>
          <a:p>
            <a:pPr marL="698500" lvl="1" indent="-342900">
              <a:buFont typeface="Arial" panose="020B0604020202020204" pitchFamily="34" charset="0"/>
              <a:buChar char="−"/>
            </a:pPr>
            <a:r>
              <a:rPr lang="sv-SE" sz="2000" dirty="0"/>
              <a:t>hårdmetallverktyg</a:t>
            </a:r>
          </a:p>
          <a:p>
            <a:pPr marL="698500" lvl="1" indent="-342900">
              <a:buFont typeface="Arial" panose="020B0604020202020204" pitchFamily="34" charset="0"/>
              <a:buChar char="−"/>
            </a:pPr>
            <a:r>
              <a:rPr lang="sv-SE" sz="2000" dirty="0"/>
              <a:t>snabbstålsverktyg</a:t>
            </a:r>
          </a:p>
          <a:p>
            <a:pPr marL="698500" lvl="1" indent="-342900">
              <a:buFont typeface="Arial" panose="020B0604020202020204" pitchFamily="34" charset="0"/>
              <a:buChar char="−"/>
            </a:pPr>
            <a:r>
              <a:rPr lang="sv-SE" sz="2000" dirty="0"/>
              <a:t>skärkeramik</a:t>
            </a:r>
          </a:p>
          <a:p>
            <a:pPr marL="342900" indent="-342900">
              <a:buFont typeface="Arial" panose="020B0604020202020204" pitchFamily="34" charset="0"/>
              <a:buChar char="•"/>
            </a:pPr>
            <a:r>
              <a:rPr lang="sv-SE" sz="2200" dirty="0"/>
              <a:t>Skärmotstånd</a:t>
            </a:r>
          </a:p>
          <a:p>
            <a:pPr marL="342900" indent="-342900">
              <a:buFont typeface="Arial" panose="020B0604020202020204" pitchFamily="34" charset="0"/>
              <a:buChar char="•"/>
            </a:pPr>
            <a:r>
              <a:rPr lang="sv-SE" sz="2200" dirty="0"/>
              <a:t>Spånbrytning</a:t>
            </a:r>
          </a:p>
          <a:p>
            <a:pPr marL="342900" indent="-342900">
              <a:buFont typeface="Arial" panose="020B0604020202020204" pitchFamily="34" charset="0"/>
              <a:buChar char="•"/>
            </a:pPr>
            <a:r>
              <a:rPr lang="sv-SE" sz="2200" dirty="0"/>
              <a:t>Löseggsbildning</a:t>
            </a:r>
          </a:p>
          <a:p>
            <a:pPr marL="342900" indent="-342900">
              <a:buFont typeface="Arial" panose="020B0604020202020204" pitchFamily="34" charset="0"/>
              <a:buChar char="•"/>
            </a:pPr>
            <a:r>
              <a:rPr lang="sv-SE" sz="2200" dirty="0"/>
              <a:t>Kladdning</a:t>
            </a:r>
          </a:p>
          <a:p>
            <a:endParaRPr lang="sv-SE" dirty="0"/>
          </a:p>
        </p:txBody>
      </p:sp>
      <p:pic>
        <p:nvPicPr>
          <p:cNvPr id="8" name="Bildobjekt 7">
            <a:extLst>
              <a:ext uri="{FF2B5EF4-FFF2-40B4-BE49-F238E27FC236}">
                <a16:creationId xmlns:a16="http://schemas.microsoft.com/office/drawing/2014/main" id="{B2A7368C-700A-42C7-8CA4-2DBFB4144217}"/>
              </a:ext>
            </a:extLst>
          </p:cNvPr>
          <p:cNvPicPr>
            <a:picLocks noChangeAspect="1"/>
          </p:cNvPicPr>
          <p:nvPr/>
        </p:nvPicPr>
        <p:blipFill>
          <a:blip r:embed="rId2"/>
          <a:stretch>
            <a:fillRect/>
          </a:stretch>
        </p:blipFill>
        <p:spPr>
          <a:xfrm>
            <a:off x="7261880" y="141672"/>
            <a:ext cx="5109757" cy="3722453"/>
          </a:xfrm>
          <a:prstGeom prst="rect">
            <a:avLst/>
          </a:prstGeom>
        </p:spPr>
      </p:pic>
      <p:pic>
        <p:nvPicPr>
          <p:cNvPr id="9" name="Bildobjekt 8">
            <a:extLst>
              <a:ext uri="{FF2B5EF4-FFF2-40B4-BE49-F238E27FC236}">
                <a16:creationId xmlns:a16="http://schemas.microsoft.com/office/drawing/2014/main" id="{2DA0D132-EA41-4B87-A01D-3B39B60EB349}"/>
              </a:ext>
            </a:extLst>
          </p:cNvPr>
          <p:cNvPicPr>
            <a:picLocks noChangeAspect="1"/>
          </p:cNvPicPr>
          <p:nvPr/>
        </p:nvPicPr>
        <p:blipFill rotWithShape="1">
          <a:blip r:embed="rId3">
            <a:extLst>
              <a:ext uri="{28A0092B-C50C-407E-A947-70E740481C1C}">
                <a14:useLocalDpi xmlns:a14="http://schemas.microsoft.com/office/drawing/2010/main" val="0"/>
              </a:ext>
            </a:extLst>
          </a:blip>
          <a:srcRect l="4566" r="3863"/>
          <a:stretch/>
        </p:blipFill>
        <p:spPr>
          <a:xfrm>
            <a:off x="3368842" y="2759900"/>
            <a:ext cx="3796786" cy="37704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92836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D7B16-F22A-4655-9B12-184A183DAB69}"/>
              </a:ext>
            </a:extLst>
          </p:cNvPr>
          <p:cNvSpPr>
            <a:spLocks noGrp="1"/>
          </p:cNvSpPr>
          <p:nvPr>
            <p:ph type="title"/>
          </p:nvPr>
        </p:nvSpPr>
        <p:spPr/>
        <p:txBody>
          <a:bodyPr/>
          <a:lstStyle/>
          <a:p>
            <a:r>
              <a:rPr lang="sv-SE" kern="0" dirty="0"/>
              <a:t>Skärbarhet</a:t>
            </a:r>
            <a:endParaRPr lang="sv-SE" dirty="0"/>
          </a:p>
        </p:txBody>
      </p:sp>
      <p:sp>
        <p:nvSpPr>
          <p:cNvPr id="3" name="Platshållare för innehåll 2">
            <a:extLst>
              <a:ext uri="{FF2B5EF4-FFF2-40B4-BE49-F238E27FC236}">
                <a16:creationId xmlns:a16="http://schemas.microsoft.com/office/drawing/2014/main" id="{29DFEE0C-E9F7-4ACD-8DC9-0530AB604877}"/>
              </a:ext>
            </a:extLst>
          </p:cNvPr>
          <p:cNvSpPr>
            <a:spLocks noGrp="1"/>
          </p:cNvSpPr>
          <p:nvPr>
            <p:ph idx="1"/>
          </p:nvPr>
        </p:nvSpPr>
        <p:spPr>
          <a:xfrm>
            <a:off x="6082598" y="861364"/>
            <a:ext cx="6432548" cy="4765675"/>
          </a:xfrm>
        </p:spPr>
        <p:txBody>
          <a:bodyPr/>
          <a:lstStyle/>
          <a:p>
            <a:r>
              <a:rPr lang="sv-SE" sz="2400" dirty="0"/>
              <a:t>Faktorer som påverkar skärbarheten:</a:t>
            </a:r>
          </a:p>
          <a:p>
            <a:pPr marL="285750" indent="-285750">
              <a:spcBef>
                <a:spcPts val="0"/>
              </a:spcBef>
              <a:spcAft>
                <a:spcPts val="300"/>
              </a:spcAft>
              <a:buFont typeface="Arial" panose="020B0604020202020204" pitchFamily="34" charset="0"/>
              <a:buChar char="•"/>
            </a:pPr>
            <a:r>
              <a:rPr lang="sv-SE" sz="2200" dirty="0"/>
              <a:t>Kemisk sammansättning</a:t>
            </a:r>
          </a:p>
          <a:p>
            <a:pPr marL="285750" indent="-285750">
              <a:spcBef>
                <a:spcPts val="0"/>
              </a:spcBef>
              <a:spcAft>
                <a:spcPts val="300"/>
              </a:spcAft>
              <a:buFont typeface="Arial" panose="020B0604020202020204" pitchFamily="34" charset="0"/>
              <a:buChar char="•"/>
            </a:pPr>
            <a:r>
              <a:rPr lang="sv-SE" sz="2200" dirty="0"/>
              <a:t>Struktur</a:t>
            </a:r>
          </a:p>
          <a:p>
            <a:pPr marL="285750" indent="-285750">
              <a:spcBef>
                <a:spcPts val="0"/>
              </a:spcBef>
              <a:spcAft>
                <a:spcPts val="300"/>
              </a:spcAft>
              <a:buFont typeface="Arial" panose="020B0604020202020204" pitchFamily="34" charset="0"/>
              <a:buChar char="•"/>
            </a:pPr>
            <a:r>
              <a:rPr lang="sv-SE" sz="2200" dirty="0"/>
              <a:t>Hårdhet</a:t>
            </a:r>
          </a:p>
          <a:p>
            <a:pPr marL="285750" indent="-285750">
              <a:spcBef>
                <a:spcPts val="0"/>
              </a:spcBef>
              <a:spcAft>
                <a:spcPts val="300"/>
              </a:spcAft>
              <a:buFont typeface="Arial" panose="020B0604020202020204" pitchFamily="34" charset="0"/>
              <a:buChar char="•"/>
            </a:pPr>
            <a:r>
              <a:rPr lang="sv-SE" sz="2200" dirty="0"/>
              <a:t>Makroslagger</a:t>
            </a:r>
          </a:p>
          <a:p>
            <a:pPr marL="285750" indent="-285750">
              <a:spcBef>
                <a:spcPts val="0"/>
              </a:spcBef>
              <a:spcAft>
                <a:spcPts val="300"/>
              </a:spcAft>
              <a:buFont typeface="Arial" panose="020B0604020202020204" pitchFamily="34" charset="0"/>
              <a:buChar char="•"/>
            </a:pPr>
            <a:r>
              <a:rPr lang="sv-SE" sz="2200" dirty="0"/>
              <a:t>Mikroslagger</a:t>
            </a:r>
          </a:p>
          <a:p>
            <a:endParaRPr lang="sv-SE" dirty="0"/>
          </a:p>
        </p:txBody>
      </p:sp>
      <p:pic>
        <p:nvPicPr>
          <p:cNvPr id="21" name="Bildobjekt 20">
            <a:extLst>
              <a:ext uri="{FF2B5EF4-FFF2-40B4-BE49-F238E27FC236}">
                <a16:creationId xmlns:a16="http://schemas.microsoft.com/office/drawing/2014/main" id="{0EDEC228-488F-4F39-BE92-A111EE0C5C14}"/>
              </a:ext>
            </a:extLst>
          </p:cNvPr>
          <p:cNvPicPr>
            <a:picLocks noChangeAspect="1"/>
          </p:cNvPicPr>
          <p:nvPr/>
        </p:nvPicPr>
        <p:blipFill>
          <a:blip r:embed="rId2"/>
          <a:stretch>
            <a:fillRect/>
          </a:stretch>
        </p:blipFill>
        <p:spPr>
          <a:xfrm>
            <a:off x="145796" y="702112"/>
            <a:ext cx="5298964" cy="4992835"/>
          </a:xfrm>
          <a:prstGeom prst="rect">
            <a:avLst/>
          </a:prstGeom>
        </p:spPr>
      </p:pic>
      <p:pic>
        <p:nvPicPr>
          <p:cNvPr id="22" name="Bildobjekt 21">
            <a:extLst>
              <a:ext uri="{FF2B5EF4-FFF2-40B4-BE49-F238E27FC236}">
                <a16:creationId xmlns:a16="http://schemas.microsoft.com/office/drawing/2014/main" id="{400E6A39-6962-4C61-9CD3-BAC53799A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806" y="3340678"/>
            <a:ext cx="5422467" cy="3167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7416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665074-F855-45AE-8D35-5E676659FBCE}"/>
              </a:ext>
            </a:extLst>
          </p:cNvPr>
          <p:cNvSpPr>
            <a:spLocks noGrp="1"/>
          </p:cNvSpPr>
          <p:nvPr>
            <p:ph type="title"/>
          </p:nvPr>
        </p:nvSpPr>
        <p:spPr/>
        <p:txBody>
          <a:bodyPr/>
          <a:lstStyle/>
          <a:p>
            <a:r>
              <a:rPr lang="sv-SE" kern="0" dirty="0"/>
              <a:t>Indelning av stål</a:t>
            </a:r>
            <a:br>
              <a:rPr lang="sv-SE" kern="0" dirty="0"/>
            </a:br>
            <a:endParaRPr lang="sv-SE" dirty="0"/>
          </a:p>
        </p:txBody>
      </p:sp>
      <p:graphicFrame>
        <p:nvGraphicFramePr>
          <p:cNvPr id="5" name="Tabell 4">
            <a:extLst>
              <a:ext uri="{FF2B5EF4-FFF2-40B4-BE49-F238E27FC236}">
                <a16:creationId xmlns:a16="http://schemas.microsoft.com/office/drawing/2014/main" id="{F38F94C1-CDF5-4216-9F67-344F44DA8B14}"/>
              </a:ext>
            </a:extLst>
          </p:cNvPr>
          <p:cNvGraphicFramePr>
            <a:graphicFrameLocks noGrp="1"/>
          </p:cNvGraphicFramePr>
          <p:nvPr>
            <p:extLst>
              <p:ext uri="{D42A27DB-BD31-4B8C-83A1-F6EECF244321}">
                <p14:modId xmlns:p14="http://schemas.microsoft.com/office/powerpoint/2010/main" val="2386917437"/>
              </p:ext>
            </p:extLst>
          </p:nvPr>
        </p:nvGraphicFramePr>
        <p:xfrm>
          <a:off x="336550" y="981075"/>
          <a:ext cx="9982168" cy="4689475"/>
        </p:xfrm>
        <a:graphic>
          <a:graphicData uri="http://schemas.openxmlformats.org/drawingml/2006/table">
            <a:tbl>
              <a:tblPr/>
              <a:tblGrid>
                <a:gridCol w="2406650">
                  <a:extLst>
                    <a:ext uri="{9D8B030D-6E8A-4147-A177-3AD203B41FA5}">
                      <a16:colId xmlns:a16="http://schemas.microsoft.com/office/drawing/2014/main" val="3032429107"/>
                    </a:ext>
                  </a:extLst>
                </a:gridCol>
                <a:gridCol w="2440434">
                  <a:extLst>
                    <a:ext uri="{9D8B030D-6E8A-4147-A177-3AD203B41FA5}">
                      <a16:colId xmlns:a16="http://schemas.microsoft.com/office/drawing/2014/main" val="2751258736"/>
                    </a:ext>
                  </a:extLst>
                </a:gridCol>
                <a:gridCol w="2916000">
                  <a:extLst>
                    <a:ext uri="{9D8B030D-6E8A-4147-A177-3AD203B41FA5}">
                      <a16:colId xmlns:a16="http://schemas.microsoft.com/office/drawing/2014/main" val="3319519683"/>
                    </a:ext>
                  </a:extLst>
                </a:gridCol>
                <a:gridCol w="2219084">
                  <a:extLst>
                    <a:ext uri="{9D8B030D-6E8A-4147-A177-3AD203B41FA5}">
                      <a16:colId xmlns:a16="http://schemas.microsoft.com/office/drawing/2014/main" val="2290921582"/>
                    </a:ext>
                  </a:extLst>
                </a:gridCol>
              </a:tblGrid>
              <a:tr h="421591">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2000" b="1" dirty="0">
                          <a:solidFill>
                            <a:schemeClr val="bg1"/>
                          </a:solidFill>
                        </a:rPr>
                        <a:t>Konstruktionsstål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hMerge="1">
                  <a:txBody>
                    <a:bodyPr/>
                    <a:lstStyle/>
                    <a:p>
                      <a:endParaRPr lang="sv-SE" dirty="0"/>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2000" b="1" dirty="0">
                          <a:solidFill>
                            <a:schemeClr val="bg1"/>
                          </a:solidFill>
                        </a:rPr>
                        <a:t>Stål för komponenter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hMerge="1">
                  <a:txBody>
                    <a:bodyPr/>
                    <a:lstStyle/>
                    <a:p>
                      <a:endParaRPr lang="sv-SE" dirty="0"/>
                    </a:p>
                  </a:txBody>
                  <a:tcPr/>
                </a:tc>
                <a:extLst>
                  <a:ext uri="{0D108BD9-81ED-4DB2-BD59-A6C34878D82A}">
                    <a16:rowId xmlns:a16="http://schemas.microsoft.com/office/drawing/2014/main" val="663647442"/>
                  </a:ext>
                </a:extLst>
              </a:tr>
              <a:tr h="180186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Ingår i ”stela” konstruktioner</a:t>
                      </a:r>
                    </a:p>
                    <a:p>
                      <a:pPr marL="285750" indent="-285750">
                        <a:buFont typeface="Arial" panose="020B0604020202020204" pitchFamily="34" charset="0"/>
                        <a:buChar char="•"/>
                      </a:pPr>
                      <a:endParaRPr lang="sv-SE" sz="800" dirty="0"/>
                    </a:p>
                    <a:p>
                      <a:pPr marL="285750" indent="-285750">
                        <a:buFont typeface="Arial" panose="020B0604020202020204" pitchFamily="34" charset="0"/>
                        <a:buChar char="•"/>
                      </a:pPr>
                      <a:r>
                        <a:rPr lang="sv-SE" sz="1600" dirty="0"/>
                        <a:t>Kapas och svetsas oftast</a:t>
                      </a:r>
                    </a:p>
                    <a:p>
                      <a:pPr marL="285750" indent="-285750">
                        <a:buFont typeface="Arial" panose="020B0604020202020204" pitchFamily="34" charset="0"/>
                        <a:buChar char="•"/>
                      </a:pPr>
                      <a:endParaRPr lang="sv-SE" sz="800" dirty="0"/>
                    </a:p>
                    <a:p>
                      <a:pPr marL="285750" indent="-285750">
                        <a:buFont typeface="Arial" panose="020B0604020202020204" pitchFamily="34" charset="0"/>
                        <a:buChar char="•"/>
                      </a:pPr>
                      <a:r>
                        <a:rPr lang="sv-SE" sz="1600" dirty="0"/>
                        <a:t>Normalt ingen spånavskiljande bearbetning</a:t>
                      </a:r>
                    </a:p>
                    <a:p>
                      <a:pPr marL="285750" indent="-285750">
                        <a:buFont typeface="Arial" panose="020B0604020202020204" pitchFamily="34" charset="0"/>
                        <a:buChar char="•"/>
                      </a:pPr>
                      <a:endParaRPr lang="sv-SE"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dirty="0"/>
                    </a:p>
                  </a:txBody>
                  <a:tcPr/>
                </a:tc>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Ingår i maskiner och fordon</a:t>
                      </a:r>
                    </a:p>
                    <a:p>
                      <a:pPr marL="285750" indent="-285750">
                        <a:buFont typeface="Arial" panose="020B0604020202020204" pitchFamily="34" charset="0"/>
                        <a:buChar char="•"/>
                      </a:pPr>
                      <a:endParaRPr lang="sv-SE" sz="800" dirty="0"/>
                    </a:p>
                    <a:p>
                      <a:pPr marL="285750" indent="-285750">
                        <a:buFont typeface="Arial" panose="020B0604020202020204" pitchFamily="34" charset="0"/>
                        <a:buChar char="•"/>
                      </a:pPr>
                      <a:r>
                        <a:rPr lang="sv-SE" sz="1600" dirty="0"/>
                        <a:t>Maskinbearbetas oftast</a:t>
                      </a:r>
                    </a:p>
                    <a:p>
                      <a:pPr marL="285750" indent="-285750">
                        <a:buFont typeface="Arial" panose="020B0604020202020204" pitchFamily="34" charset="0"/>
                        <a:buChar char="•"/>
                      </a:pPr>
                      <a:endParaRPr lang="sv-SE" sz="800" dirty="0"/>
                    </a:p>
                    <a:p>
                      <a:pPr marL="285750" indent="-285750">
                        <a:buFont typeface="Arial" panose="020B0604020202020204" pitchFamily="34" charset="0"/>
                        <a:buChar char="•"/>
                      </a:pPr>
                      <a:r>
                        <a:rPr lang="sv-SE" sz="1600" dirty="0"/>
                        <a:t>Ofta härdade eller värmebehandlade detaljer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sv-SE" dirty="0"/>
                    </a:p>
                  </a:txBody>
                  <a:tcPr/>
                </a:tc>
                <a:extLst>
                  <a:ext uri="{0D108BD9-81ED-4DB2-BD59-A6C34878D82A}">
                    <a16:rowId xmlns:a16="http://schemas.microsoft.com/office/drawing/2014/main" val="3124670113"/>
                  </a:ext>
                </a:extLst>
              </a:tr>
              <a:tr h="4215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1800" b="1" dirty="0">
                          <a:solidFill>
                            <a:schemeClr val="bg1"/>
                          </a:solidFill>
                        </a:rPr>
                        <a:t>Långa produkter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1800" b="1" dirty="0">
                          <a:solidFill>
                            <a:schemeClr val="bg1"/>
                          </a:solidFill>
                        </a:rPr>
                        <a:t>Platta produkter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1800" b="1" dirty="0">
                          <a:solidFill>
                            <a:schemeClr val="bg1"/>
                          </a:solidFill>
                        </a:rPr>
                        <a:t>Långa produkter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1800" b="1" kern="1200" dirty="0">
                          <a:solidFill>
                            <a:schemeClr val="bg1"/>
                          </a:solidFill>
                          <a:latin typeface="+mn-lt"/>
                          <a:ea typeface="+mn-ea"/>
                          <a:cs typeface="+mn-cs"/>
                        </a:rPr>
                        <a:t>Övrigt varmformat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1010711987"/>
                  </a:ext>
                </a:extLst>
              </a:tr>
              <a:tr h="2044426">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16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Stång</a:t>
                      </a:r>
                    </a:p>
                    <a:p>
                      <a:pPr marL="285750" indent="-285750">
                        <a:buFont typeface="Arial" panose="020B0604020202020204" pitchFamily="34" charset="0"/>
                        <a:buChar char="•"/>
                      </a:pPr>
                      <a:endParaRPr lang="sv-SE" sz="8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Tråd</a:t>
                      </a:r>
                    </a:p>
                    <a:p>
                      <a:pPr marL="285750" indent="-285750">
                        <a:buFont typeface="Arial" panose="020B0604020202020204" pitchFamily="34" charset="0"/>
                        <a:buChar char="•"/>
                      </a:pPr>
                      <a:endParaRPr lang="sv-SE" sz="8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Profiler inkl. räls</a:t>
                      </a:r>
                    </a:p>
                    <a:p>
                      <a:pPr marL="285750" indent="-285750">
                        <a:buFont typeface="Arial" panose="020B0604020202020204" pitchFamily="34" charset="0"/>
                        <a:buChar char="•"/>
                      </a:pPr>
                      <a:endParaRPr lang="sv-SE" sz="800" kern="1200" dirty="0">
                        <a:solidFill>
                          <a:schemeClr val="tx1"/>
                        </a:solidFill>
                        <a:latin typeface="Arial"/>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Svetsade rör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16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Plåt</a:t>
                      </a:r>
                    </a:p>
                    <a:p>
                      <a:pPr marL="285750" indent="-285750">
                        <a:buFont typeface="Arial" panose="020B0604020202020204" pitchFamily="34" charset="0"/>
                        <a:buChar char="•"/>
                      </a:pPr>
                      <a:endParaRPr lang="sv-SE" sz="8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Band</a:t>
                      </a:r>
                    </a:p>
                    <a:p>
                      <a:pPr marL="285750" indent="-285750">
                        <a:buFont typeface="Arial" panose="020B0604020202020204" pitchFamily="34" charset="0"/>
                        <a:buChar char="•"/>
                      </a:pPr>
                      <a:endParaRPr lang="sv-SE" sz="8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Kallvalsad tunnplåt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16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Stång</a:t>
                      </a:r>
                    </a:p>
                    <a:p>
                      <a:pPr marL="285750" indent="-285750">
                        <a:buFont typeface="Arial" panose="020B0604020202020204" pitchFamily="34" charset="0"/>
                        <a:buChar char="•"/>
                      </a:pPr>
                      <a:endParaRPr lang="sv-SE" sz="8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Tråd</a:t>
                      </a:r>
                    </a:p>
                    <a:p>
                      <a:pPr marL="285750" indent="-285750">
                        <a:buFont typeface="Arial" panose="020B0604020202020204" pitchFamily="34" charset="0"/>
                        <a:buChar char="•"/>
                      </a:pPr>
                      <a:endParaRPr lang="sv-SE" sz="8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Sömlösa rör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16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Smide </a:t>
                      </a:r>
                    </a:p>
                    <a:p>
                      <a:pPr marL="285750" indent="-285750">
                        <a:buFont typeface="Arial" panose="020B0604020202020204" pitchFamily="34" charset="0"/>
                        <a:buChar char="•"/>
                      </a:pPr>
                      <a:endParaRPr lang="sv-SE" sz="800" kern="1200" dirty="0">
                        <a:solidFill>
                          <a:schemeClr val="tx1"/>
                        </a:solidFill>
                        <a:latin typeface="+mn-lt"/>
                        <a:ea typeface="+mn-ea"/>
                        <a:cs typeface="+mn-cs"/>
                      </a:endParaRPr>
                    </a:p>
                    <a:p>
                      <a:pPr marL="285750" indent="-285750">
                        <a:buFont typeface="Arial" panose="020B0604020202020204" pitchFamily="34" charset="0"/>
                        <a:buChar char="•"/>
                      </a:pPr>
                      <a:r>
                        <a:rPr lang="sv-SE" sz="1600" kern="1200" dirty="0">
                          <a:solidFill>
                            <a:schemeClr val="tx1"/>
                          </a:solidFill>
                          <a:latin typeface="+mn-lt"/>
                          <a:ea typeface="+mn-ea"/>
                          <a:cs typeface="+mn-cs"/>
                        </a:rPr>
                        <a:t>Valsade ringar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00819"/>
                  </a:ext>
                </a:extLst>
              </a:tr>
            </a:tbl>
          </a:graphicData>
        </a:graphic>
      </p:graphicFrame>
    </p:spTree>
    <p:extLst>
      <p:ext uri="{BB962C8B-B14F-4D97-AF65-F5344CB8AC3E}">
        <p14:creationId xmlns:p14="http://schemas.microsoft.com/office/powerpoint/2010/main" val="715556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53C8D3C-211E-4129-8158-F4DBB93FE3BD}"/>
              </a:ext>
            </a:extLst>
          </p:cNvPr>
          <p:cNvSpPr>
            <a:spLocks noGrp="1"/>
          </p:cNvSpPr>
          <p:nvPr>
            <p:ph type="title"/>
          </p:nvPr>
        </p:nvSpPr>
        <p:spPr>
          <a:xfrm>
            <a:off x="322598" y="253966"/>
            <a:ext cx="11520000" cy="512315"/>
          </a:xfrm>
        </p:spPr>
        <p:txBody>
          <a:bodyPr/>
          <a:lstStyle/>
          <a:p>
            <a:r>
              <a:rPr lang="sv-SE" kern="0" dirty="0"/>
              <a:t>Namn på konstruktionsstål</a:t>
            </a:r>
            <a:br>
              <a:rPr lang="sv-SE" kern="0" dirty="0"/>
            </a:br>
            <a:endParaRPr lang="sv-SE" dirty="0"/>
          </a:p>
        </p:txBody>
      </p:sp>
      <p:graphicFrame>
        <p:nvGraphicFramePr>
          <p:cNvPr id="7" name="Tabell 6">
            <a:extLst>
              <a:ext uri="{FF2B5EF4-FFF2-40B4-BE49-F238E27FC236}">
                <a16:creationId xmlns:a16="http://schemas.microsoft.com/office/drawing/2014/main" id="{71637608-02E4-4B22-9E6F-7460B0ED676E}"/>
              </a:ext>
            </a:extLst>
          </p:cNvPr>
          <p:cNvGraphicFramePr>
            <a:graphicFrameLocks noGrp="1"/>
          </p:cNvGraphicFramePr>
          <p:nvPr>
            <p:extLst>
              <p:ext uri="{D42A27DB-BD31-4B8C-83A1-F6EECF244321}">
                <p14:modId xmlns:p14="http://schemas.microsoft.com/office/powerpoint/2010/main" val="307388702"/>
              </p:ext>
            </p:extLst>
          </p:nvPr>
        </p:nvGraphicFramePr>
        <p:xfrm>
          <a:off x="398694" y="1176384"/>
          <a:ext cx="10692000" cy="4358640"/>
        </p:xfrm>
        <a:graphic>
          <a:graphicData uri="http://schemas.openxmlformats.org/drawingml/2006/table">
            <a:tbl>
              <a:tblPr/>
              <a:tblGrid>
                <a:gridCol w="4176000">
                  <a:extLst>
                    <a:ext uri="{9D8B030D-6E8A-4147-A177-3AD203B41FA5}">
                      <a16:colId xmlns:a16="http://schemas.microsoft.com/office/drawing/2014/main" val="3032429107"/>
                    </a:ext>
                  </a:extLst>
                </a:gridCol>
                <a:gridCol w="6516000">
                  <a:extLst>
                    <a:ext uri="{9D8B030D-6E8A-4147-A177-3AD203B41FA5}">
                      <a16:colId xmlns:a16="http://schemas.microsoft.com/office/drawing/2014/main" val="3319519683"/>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2000" b="1" dirty="0">
                          <a:solidFill>
                            <a:schemeClr val="bg1"/>
                          </a:solidFill>
                        </a:rPr>
                        <a:t>Efter sammansättning, </a:t>
                      </a:r>
                      <a:br>
                        <a:rPr lang="sv-SE" sz="2000" b="1" dirty="0">
                          <a:solidFill>
                            <a:schemeClr val="bg1"/>
                          </a:solidFill>
                        </a:rPr>
                      </a:br>
                      <a:r>
                        <a:rPr lang="sv-SE" sz="2000" b="1" dirty="0">
                          <a:solidFill>
                            <a:schemeClr val="bg1"/>
                          </a:solidFill>
                        </a:rPr>
                        <a:t>process eller egenskap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2000" b="1" dirty="0">
                          <a:solidFill>
                            <a:schemeClr val="bg1"/>
                          </a:solidFill>
                        </a:rPr>
                        <a:t>Efter användningsändamål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66364744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800" dirty="0"/>
                    </a:p>
                    <a:p>
                      <a:pPr marL="285750" indent="-285750">
                        <a:buFont typeface="Arial" panose="020B0604020202020204" pitchFamily="34" charset="0"/>
                        <a:buChar char="•"/>
                      </a:pPr>
                      <a:r>
                        <a:rPr lang="sv-SE" sz="1600" dirty="0" err="1"/>
                        <a:t>Olegerade</a:t>
                      </a:r>
                      <a:r>
                        <a:rPr lang="sv-SE" sz="1600" dirty="0"/>
                        <a:t> kol- och kolmanganstål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Mikrolegerade finkornstål (HSLA-stål)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Borlegerade seghärdningsstål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Stål för Z-plåt</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ULC-stål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err="1"/>
                        <a:t>Refosstål</a:t>
                      </a:r>
                      <a:endParaRPr lang="sv-SE" sz="1600" dirty="0"/>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err="1"/>
                        <a:t>Tvåfasstål</a:t>
                      </a:r>
                      <a:endParaRPr lang="sv-SE" sz="1600" dirty="0"/>
                    </a:p>
                    <a:p>
                      <a:pPr marL="285750" indent="-285750">
                        <a:buFont typeface="Arial" panose="020B0604020202020204" pitchFamily="34" charset="0"/>
                        <a:buChar char="•"/>
                      </a:pPr>
                      <a:endParaRPr lang="sv-SE"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800" dirty="0"/>
                    </a:p>
                    <a:p>
                      <a:pPr marL="285750" indent="-285750">
                        <a:spcAft>
                          <a:spcPts val="600"/>
                        </a:spcAft>
                        <a:buFont typeface="Arial" panose="020B0604020202020204" pitchFamily="34" charset="0"/>
                        <a:buChar char="•"/>
                      </a:pPr>
                      <a:r>
                        <a:rPr lang="sv-SE" sz="1600" dirty="0"/>
                        <a:t>Allmänna konstruktionsstål</a:t>
                      </a:r>
                    </a:p>
                    <a:p>
                      <a:pPr marL="285750" indent="-285750">
                        <a:spcAft>
                          <a:spcPts val="600"/>
                        </a:spcAft>
                        <a:buFont typeface="Arial" panose="020B0604020202020204" pitchFamily="34" charset="0"/>
                        <a:buChar char="•"/>
                      </a:pPr>
                      <a:r>
                        <a:rPr lang="sv-SE" sz="1600" dirty="0"/>
                        <a:t>Kallformningsstål</a:t>
                      </a:r>
                    </a:p>
                    <a:p>
                      <a:pPr marL="285750" indent="-285750">
                        <a:spcAft>
                          <a:spcPts val="600"/>
                        </a:spcAft>
                        <a:buFont typeface="Arial" panose="020B0604020202020204" pitchFamily="34" charset="0"/>
                        <a:buChar char="•"/>
                      </a:pPr>
                      <a:r>
                        <a:rPr lang="sv-SE" sz="1600" dirty="0"/>
                        <a:t>Stål för armeringsjärn</a:t>
                      </a:r>
                    </a:p>
                    <a:p>
                      <a:pPr marL="285750" indent="-285750">
                        <a:spcAft>
                          <a:spcPts val="600"/>
                        </a:spcAft>
                        <a:buFont typeface="Arial" panose="020B0604020202020204" pitchFamily="34" charset="0"/>
                        <a:buChar char="•"/>
                      </a:pPr>
                      <a:r>
                        <a:rPr lang="sv-SE" sz="1600" dirty="0"/>
                        <a:t>Skruv-, mutter- och </a:t>
                      </a:r>
                      <a:r>
                        <a:rPr lang="sv-SE" sz="1600" dirty="0" err="1"/>
                        <a:t>nitstål</a:t>
                      </a:r>
                      <a:endParaRPr lang="sv-SE" sz="1600" dirty="0"/>
                    </a:p>
                    <a:p>
                      <a:pPr marL="285750" indent="-285750">
                        <a:spcAft>
                          <a:spcPts val="600"/>
                        </a:spcAft>
                        <a:buFont typeface="Arial" panose="020B0604020202020204" pitchFamily="34" charset="0"/>
                        <a:buChar char="•"/>
                      </a:pPr>
                      <a:r>
                        <a:rPr lang="sv-SE" sz="1600" dirty="0"/>
                        <a:t>Kättingstål</a:t>
                      </a:r>
                    </a:p>
                    <a:p>
                      <a:pPr marL="285750" indent="-285750">
                        <a:spcAft>
                          <a:spcPts val="600"/>
                        </a:spcAft>
                        <a:buFont typeface="Arial" panose="020B0604020202020204" pitchFamily="34" charset="0"/>
                        <a:buChar char="•"/>
                      </a:pPr>
                      <a:r>
                        <a:rPr lang="sv-SE" sz="1600" dirty="0"/>
                        <a:t>Tryckkärlsstål</a:t>
                      </a:r>
                    </a:p>
                    <a:p>
                      <a:pPr marL="285750" indent="-285750">
                        <a:spcAft>
                          <a:spcPts val="600"/>
                        </a:spcAft>
                        <a:buFont typeface="Arial" panose="020B0604020202020204" pitchFamily="34" charset="0"/>
                        <a:buChar char="•"/>
                      </a:pPr>
                      <a:r>
                        <a:rPr lang="sv-SE" sz="1600" dirty="0"/>
                        <a:t>Stål för kallvalsad tunnplåt för konstruktionsändamål</a:t>
                      </a:r>
                    </a:p>
                    <a:p>
                      <a:pPr marL="285750" indent="-285750">
                        <a:spcAft>
                          <a:spcPts val="600"/>
                        </a:spcAft>
                        <a:buFont typeface="Arial" panose="020B0604020202020204" pitchFamily="34" charset="0"/>
                        <a:buChar char="•"/>
                      </a:pPr>
                      <a:r>
                        <a:rPr lang="sv-SE" sz="1600" dirty="0"/>
                        <a:t>Stål för kallvalsad tunnplåt för bockning och pressning</a:t>
                      </a:r>
                    </a:p>
                    <a:p>
                      <a:pPr marL="285750" indent="-285750">
                        <a:spcAft>
                          <a:spcPts val="600"/>
                        </a:spcAft>
                        <a:buFont typeface="Arial" panose="020B0604020202020204" pitchFamily="34" charset="0"/>
                        <a:buChar char="•"/>
                      </a:pPr>
                      <a:r>
                        <a:rPr lang="sv-SE" sz="1600" dirty="0"/>
                        <a:t>Stål för kallvalsad belagd tunnplåt</a:t>
                      </a:r>
                    </a:p>
                    <a:p>
                      <a:pPr marL="285750" indent="-285750">
                        <a:spcAft>
                          <a:spcPts val="600"/>
                        </a:spcAft>
                        <a:buFont typeface="Arial" panose="020B0604020202020204" pitchFamily="34" charset="0"/>
                        <a:buChar char="•"/>
                      </a:pPr>
                      <a:r>
                        <a:rPr lang="sv-SE" sz="1600" dirty="0"/>
                        <a:t>Stål för pansarplåt</a:t>
                      </a:r>
                    </a:p>
                    <a:p>
                      <a:pPr marL="285750" indent="-285750">
                        <a:spcAft>
                          <a:spcPts val="600"/>
                        </a:spcAft>
                        <a:buFont typeface="Arial" panose="020B0604020202020204" pitchFamily="34" charset="0"/>
                        <a:buChar char="•"/>
                      </a:pPr>
                      <a:r>
                        <a:rPr lang="sv-SE" sz="1600" dirty="0"/>
                        <a:t>Stål för slitplåt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4670113"/>
                  </a:ext>
                </a:extLst>
              </a:tr>
            </a:tbl>
          </a:graphicData>
        </a:graphic>
      </p:graphicFrame>
    </p:spTree>
    <p:extLst>
      <p:ext uri="{BB962C8B-B14F-4D97-AF65-F5344CB8AC3E}">
        <p14:creationId xmlns:p14="http://schemas.microsoft.com/office/powerpoint/2010/main" val="764185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671D25-1298-419D-B846-7E4C7FA367A5}"/>
              </a:ext>
            </a:extLst>
          </p:cNvPr>
          <p:cNvSpPr>
            <a:spLocks noGrp="1"/>
          </p:cNvSpPr>
          <p:nvPr>
            <p:ph type="title"/>
          </p:nvPr>
        </p:nvSpPr>
        <p:spPr/>
        <p:txBody>
          <a:bodyPr/>
          <a:lstStyle/>
          <a:p>
            <a:r>
              <a:rPr lang="sv-SE" kern="0" dirty="0"/>
              <a:t>Namn på stål för komponenter</a:t>
            </a:r>
            <a:br>
              <a:rPr lang="sv-SE" kern="0" dirty="0"/>
            </a:br>
            <a:endParaRPr lang="sv-SE" dirty="0"/>
          </a:p>
        </p:txBody>
      </p:sp>
      <p:graphicFrame>
        <p:nvGraphicFramePr>
          <p:cNvPr id="6" name="Tabell 5">
            <a:extLst>
              <a:ext uri="{FF2B5EF4-FFF2-40B4-BE49-F238E27FC236}">
                <a16:creationId xmlns:a16="http://schemas.microsoft.com/office/drawing/2014/main" id="{E7CC23BA-DF23-45B5-93F4-377124829542}"/>
              </a:ext>
            </a:extLst>
          </p:cNvPr>
          <p:cNvGraphicFramePr>
            <a:graphicFrameLocks noGrp="1"/>
          </p:cNvGraphicFramePr>
          <p:nvPr>
            <p:extLst>
              <p:ext uri="{D42A27DB-BD31-4B8C-83A1-F6EECF244321}">
                <p14:modId xmlns:p14="http://schemas.microsoft.com/office/powerpoint/2010/main" val="999870750"/>
              </p:ext>
            </p:extLst>
          </p:nvPr>
        </p:nvGraphicFramePr>
        <p:xfrm>
          <a:off x="322598" y="981075"/>
          <a:ext cx="9396000" cy="4450080"/>
        </p:xfrm>
        <a:graphic>
          <a:graphicData uri="http://schemas.openxmlformats.org/drawingml/2006/table">
            <a:tbl>
              <a:tblPr/>
              <a:tblGrid>
                <a:gridCol w="4824000">
                  <a:extLst>
                    <a:ext uri="{9D8B030D-6E8A-4147-A177-3AD203B41FA5}">
                      <a16:colId xmlns:a16="http://schemas.microsoft.com/office/drawing/2014/main" val="3032429107"/>
                    </a:ext>
                  </a:extLst>
                </a:gridCol>
                <a:gridCol w="4572000">
                  <a:extLst>
                    <a:ext uri="{9D8B030D-6E8A-4147-A177-3AD203B41FA5}">
                      <a16:colId xmlns:a16="http://schemas.microsoft.com/office/drawing/2014/main" val="3319519683"/>
                    </a:ext>
                  </a:extLst>
                </a:gridCol>
              </a:tblGrid>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2000" b="1" dirty="0">
                          <a:solidFill>
                            <a:schemeClr val="bg1"/>
                          </a:solidFill>
                        </a:rPr>
                        <a:t>Efter sammansättning, </a:t>
                      </a:r>
                      <a:br>
                        <a:rPr lang="sv-SE" sz="2000" b="1" dirty="0">
                          <a:solidFill>
                            <a:schemeClr val="bg1"/>
                          </a:solidFill>
                        </a:rPr>
                      </a:br>
                      <a:r>
                        <a:rPr lang="sv-SE" sz="2000" b="1" dirty="0">
                          <a:solidFill>
                            <a:schemeClr val="bg1"/>
                          </a:solidFill>
                        </a:rPr>
                        <a:t>process eller egenskap</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sv-SE" sz="2000" b="1" dirty="0">
                          <a:solidFill>
                            <a:schemeClr val="bg1"/>
                          </a:solidFill>
                        </a:rPr>
                        <a:t>Efter användningsändamål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66364744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err="1"/>
                        <a:t>Olegerade</a:t>
                      </a:r>
                      <a:r>
                        <a:rPr lang="sv-SE" sz="1600" dirty="0"/>
                        <a:t> kol- och kolmanganstål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Mikrolegerade finkornstål (HSLA-stål)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Automatstål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Sätthärdningsstål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Seghärdningsstål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Genomhärdande stål</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Nitrerstål</a:t>
                      </a:r>
                    </a:p>
                    <a:p>
                      <a:pPr marL="285750" indent="-285750">
                        <a:buFont typeface="Arial" panose="020B0604020202020204" pitchFamily="34" charset="0"/>
                        <a:buChar char="•"/>
                      </a:pPr>
                      <a:endParaRPr lang="sv-SE" sz="16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85750" indent="-285750">
                        <a:buFont typeface="Arial" panose="020B0604020202020204" pitchFamily="34" charset="0"/>
                        <a:buChar char="•"/>
                      </a:pPr>
                      <a:endParaRPr lang="sv-SE" sz="1600" dirty="0"/>
                    </a:p>
                    <a:p>
                      <a:pPr marL="285750" indent="-285750">
                        <a:spcAft>
                          <a:spcPts val="600"/>
                        </a:spcAft>
                        <a:buFont typeface="Arial" panose="020B0604020202020204" pitchFamily="34" charset="0"/>
                        <a:buChar char="•"/>
                      </a:pPr>
                      <a:r>
                        <a:rPr lang="sv-SE" sz="1600" dirty="0"/>
                        <a:t>Maskinstål</a:t>
                      </a:r>
                    </a:p>
                    <a:p>
                      <a:pPr marL="285750" indent="-285750">
                        <a:spcAft>
                          <a:spcPts val="600"/>
                        </a:spcAft>
                        <a:buFont typeface="Arial" panose="020B0604020202020204" pitchFamily="34" charset="0"/>
                        <a:buChar char="•"/>
                      </a:pPr>
                      <a:r>
                        <a:rPr lang="sv-SE" sz="1600" dirty="0"/>
                        <a:t>Axelstål</a:t>
                      </a:r>
                    </a:p>
                    <a:p>
                      <a:pPr marL="285750" indent="-285750">
                        <a:spcAft>
                          <a:spcPts val="600"/>
                        </a:spcAft>
                        <a:buFont typeface="Arial" panose="020B0604020202020204" pitchFamily="34" charset="0"/>
                        <a:buChar char="•"/>
                      </a:pPr>
                      <a:r>
                        <a:rPr lang="sv-SE" sz="1600" dirty="0"/>
                        <a:t>Kallformningsstål</a:t>
                      </a:r>
                    </a:p>
                    <a:p>
                      <a:pPr marL="285750" indent="-285750">
                        <a:spcAft>
                          <a:spcPts val="600"/>
                        </a:spcAft>
                        <a:buFont typeface="Arial" panose="020B0604020202020204" pitchFamily="34" charset="0"/>
                        <a:buChar char="•"/>
                      </a:pPr>
                      <a:r>
                        <a:rPr lang="sv-SE" sz="1600" dirty="0"/>
                        <a:t>Fjäderstål</a:t>
                      </a:r>
                    </a:p>
                    <a:p>
                      <a:pPr marL="285750" indent="-285750">
                        <a:spcAft>
                          <a:spcPts val="600"/>
                        </a:spcAft>
                        <a:buFont typeface="Arial" panose="020B0604020202020204" pitchFamily="34" charset="0"/>
                        <a:buChar char="•"/>
                      </a:pPr>
                      <a:r>
                        <a:rPr lang="sv-SE" sz="1600" dirty="0"/>
                        <a:t>Kullagerstål</a:t>
                      </a:r>
                    </a:p>
                    <a:p>
                      <a:pPr marL="285750" indent="-285750">
                        <a:spcAft>
                          <a:spcPts val="600"/>
                        </a:spcAft>
                        <a:buFont typeface="Arial" panose="020B0604020202020204" pitchFamily="34" charset="0"/>
                        <a:buChar char="•"/>
                      </a:pPr>
                      <a:r>
                        <a:rPr lang="sv-SE" sz="1600" dirty="0"/>
                        <a:t>Stål för slitplåt</a:t>
                      </a:r>
                    </a:p>
                    <a:p>
                      <a:pPr marL="285750" indent="-285750">
                        <a:spcAft>
                          <a:spcPts val="600"/>
                        </a:spcAft>
                        <a:buFont typeface="Arial" panose="020B0604020202020204" pitchFamily="34" charset="0"/>
                        <a:buChar char="•"/>
                      </a:pPr>
                      <a:r>
                        <a:rPr lang="sv-SE" sz="1600" dirty="0"/>
                        <a:t>Verktygsstål, kallarbetsstål</a:t>
                      </a:r>
                    </a:p>
                    <a:p>
                      <a:pPr marL="285750" indent="-285750">
                        <a:spcAft>
                          <a:spcPts val="600"/>
                        </a:spcAft>
                        <a:buFont typeface="Arial" panose="020B0604020202020204" pitchFamily="34" charset="0"/>
                        <a:buChar char="•"/>
                      </a:pPr>
                      <a:r>
                        <a:rPr lang="sv-SE" sz="1600" dirty="0"/>
                        <a:t>Verktygsstål, varmarbetsstål</a:t>
                      </a:r>
                    </a:p>
                    <a:p>
                      <a:pPr marL="285750" indent="-285750">
                        <a:spcAft>
                          <a:spcPts val="600"/>
                        </a:spcAft>
                        <a:buFont typeface="Arial" panose="020B0604020202020204" pitchFamily="34" charset="0"/>
                        <a:buChar char="•"/>
                      </a:pPr>
                      <a:r>
                        <a:rPr lang="sv-SE" sz="1600" dirty="0"/>
                        <a:t>Verktygsstål, plastformstål</a:t>
                      </a:r>
                    </a:p>
                    <a:p>
                      <a:pPr marL="285750" indent="-285750">
                        <a:spcAft>
                          <a:spcPts val="600"/>
                        </a:spcAft>
                        <a:buFont typeface="Arial" panose="020B0604020202020204" pitchFamily="34" charset="0"/>
                        <a:buChar char="•"/>
                      </a:pPr>
                      <a:r>
                        <a:rPr lang="sv-SE" sz="1600" dirty="0"/>
                        <a:t>Snabbstål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24670113"/>
                  </a:ext>
                </a:extLst>
              </a:tr>
            </a:tbl>
          </a:graphicData>
        </a:graphic>
      </p:graphicFrame>
    </p:spTree>
    <p:extLst>
      <p:ext uri="{BB962C8B-B14F-4D97-AF65-F5344CB8AC3E}">
        <p14:creationId xmlns:p14="http://schemas.microsoft.com/office/powerpoint/2010/main" val="11539791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2B7327-10FF-4873-899E-BA2AF198E014}"/>
              </a:ext>
            </a:extLst>
          </p:cNvPr>
          <p:cNvSpPr>
            <a:spLocks noGrp="1"/>
          </p:cNvSpPr>
          <p:nvPr>
            <p:ph type="title"/>
          </p:nvPr>
        </p:nvSpPr>
        <p:spPr/>
        <p:txBody>
          <a:bodyPr/>
          <a:lstStyle/>
          <a:p>
            <a:r>
              <a:rPr lang="sv-SE" dirty="0"/>
              <a:t>Fasdiagram − järn-kol</a:t>
            </a:r>
          </a:p>
        </p:txBody>
      </p:sp>
      <p:pic>
        <p:nvPicPr>
          <p:cNvPr id="143" name="Bildobjekt 142">
            <a:extLst>
              <a:ext uri="{FF2B5EF4-FFF2-40B4-BE49-F238E27FC236}">
                <a16:creationId xmlns:a16="http://schemas.microsoft.com/office/drawing/2014/main" id="{06FEF5BD-0AAA-4DE7-A583-4F7BE7AF1ACD}"/>
              </a:ext>
            </a:extLst>
          </p:cNvPr>
          <p:cNvPicPr>
            <a:picLocks noChangeAspect="1"/>
          </p:cNvPicPr>
          <p:nvPr/>
        </p:nvPicPr>
        <p:blipFill>
          <a:blip r:embed="rId2"/>
          <a:stretch>
            <a:fillRect/>
          </a:stretch>
        </p:blipFill>
        <p:spPr>
          <a:xfrm>
            <a:off x="2000770" y="858004"/>
            <a:ext cx="7459579" cy="5467871"/>
          </a:xfrm>
          <a:prstGeom prst="rect">
            <a:avLst/>
          </a:prstGeom>
        </p:spPr>
      </p:pic>
    </p:spTree>
    <p:extLst>
      <p:ext uri="{BB962C8B-B14F-4D97-AF65-F5344CB8AC3E}">
        <p14:creationId xmlns:p14="http://schemas.microsoft.com/office/powerpoint/2010/main" val="3151417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C35402-9823-430E-AAF5-C639539655F6}"/>
              </a:ext>
            </a:extLst>
          </p:cNvPr>
          <p:cNvSpPr>
            <a:spLocks noGrp="1"/>
          </p:cNvSpPr>
          <p:nvPr>
            <p:ph type="title"/>
          </p:nvPr>
        </p:nvSpPr>
        <p:spPr/>
        <p:txBody>
          <a:bodyPr/>
          <a:lstStyle/>
          <a:p>
            <a:r>
              <a:rPr lang="sv-SE" kern="0" dirty="0"/>
              <a:t>Höghållfasta stål</a:t>
            </a:r>
            <a:br>
              <a:rPr lang="sv-SE" kern="0" dirty="0"/>
            </a:br>
            <a:endParaRPr lang="sv-SE" dirty="0"/>
          </a:p>
        </p:txBody>
      </p:sp>
      <p:sp>
        <p:nvSpPr>
          <p:cNvPr id="9" name="Platshållare för bildnummer 3">
            <a:extLst>
              <a:ext uri="{FF2B5EF4-FFF2-40B4-BE49-F238E27FC236}">
                <a16:creationId xmlns:a16="http://schemas.microsoft.com/office/drawing/2014/main" id="{2FEA3174-52AC-4C8B-AD53-20E0539B0B5A}"/>
              </a:ext>
            </a:extLst>
          </p:cNvPr>
          <p:cNvSpPr txBox="1">
            <a:spLocks/>
          </p:cNvSpPr>
          <p:nvPr/>
        </p:nvSpPr>
        <p:spPr bwMode="auto">
          <a:xfrm>
            <a:off x="415925" y="6443663"/>
            <a:ext cx="12827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v-SE"/>
            </a:defPPr>
            <a:lvl1pPr algn="l" rtl="0" eaLnBrk="1" fontAlgn="base" hangingPunct="1">
              <a:spcBef>
                <a:spcPct val="0"/>
              </a:spcBef>
              <a:spcAft>
                <a:spcPct val="0"/>
              </a:spcAft>
              <a:defRPr sz="800" b="0" kern="1200">
                <a:solidFill>
                  <a:schemeClr val="tx1"/>
                </a:solidFill>
                <a:latin typeface="Arial" charset="0"/>
                <a:ea typeface="+mn-ea"/>
                <a:cs typeface="+mn-cs"/>
              </a:defRPr>
            </a:lvl1pPr>
            <a:lvl2pPr marL="457200" algn="l" rtl="0" eaLnBrk="0" fontAlgn="base" hangingPunct="0">
              <a:spcBef>
                <a:spcPct val="0"/>
              </a:spcBef>
              <a:spcAft>
                <a:spcPct val="0"/>
              </a:spcAft>
              <a:defRPr sz="2400" b="1" kern="1200">
                <a:solidFill>
                  <a:schemeClr val="tx1"/>
                </a:solidFill>
                <a:latin typeface="Arial" charset="0"/>
                <a:ea typeface="+mn-ea"/>
                <a:cs typeface="+mn-cs"/>
              </a:defRPr>
            </a:lvl2pPr>
            <a:lvl3pPr marL="914400" algn="l" rtl="0" eaLnBrk="0" fontAlgn="base" hangingPunct="0">
              <a:spcBef>
                <a:spcPct val="0"/>
              </a:spcBef>
              <a:spcAft>
                <a:spcPct val="0"/>
              </a:spcAft>
              <a:defRPr sz="2400" b="1" kern="1200">
                <a:solidFill>
                  <a:schemeClr val="tx1"/>
                </a:solidFill>
                <a:latin typeface="Arial" charset="0"/>
                <a:ea typeface="+mn-ea"/>
                <a:cs typeface="+mn-cs"/>
              </a:defRPr>
            </a:lvl3pPr>
            <a:lvl4pPr marL="1371600" algn="l" rtl="0" eaLnBrk="0" fontAlgn="base" hangingPunct="0">
              <a:spcBef>
                <a:spcPct val="0"/>
              </a:spcBef>
              <a:spcAft>
                <a:spcPct val="0"/>
              </a:spcAft>
              <a:defRPr sz="2400" b="1" kern="1200">
                <a:solidFill>
                  <a:schemeClr val="tx1"/>
                </a:solidFill>
                <a:latin typeface="Arial" charset="0"/>
                <a:ea typeface="+mn-ea"/>
                <a:cs typeface="+mn-cs"/>
              </a:defRPr>
            </a:lvl4pPr>
            <a:lvl5pPr marL="1828800" algn="l" rtl="0" eaLnBrk="0" fontAlgn="base" hangingPunct="0">
              <a:spcBef>
                <a:spcPct val="0"/>
              </a:spcBef>
              <a:spcAft>
                <a:spcPct val="0"/>
              </a:spcAft>
              <a:defRPr sz="2400" b="1" kern="1200">
                <a:solidFill>
                  <a:schemeClr val="tx1"/>
                </a:solidFill>
                <a:latin typeface="Arial" charset="0"/>
                <a:ea typeface="+mn-ea"/>
                <a:cs typeface="+mn-cs"/>
              </a:defRPr>
            </a:lvl5pPr>
            <a:lvl6pPr marL="2286000" algn="l" defTabSz="914400" rtl="0" eaLnBrk="1" latinLnBrk="0" hangingPunct="1">
              <a:defRPr sz="2400" b="1" kern="1200">
                <a:solidFill>
                  <a:schemeClr val="tx1"/>
                </a:solidFill>
                <a:latin typeface="Arial" charset="0"/>
                <a:ea typeface="+mn-ea"/>
                <a:cs typeface="+mn-cs"/>
              </a:defRPr>
            </a:lvl6pPr>
            <a:lvl7pPr marL="2743200" algn="l" defTabSz="914400" rtl="0" eaLnBrk="1" latinLnBrk="0" hangingPunct="1">
              <a:defRPr sz="2400" b="1" kern="1200">
                <a:solidFill>
                  <a:schemeClr val="tx1"/>
                </a:solidFill>
                <a:latin typeface="Arial" charset="0"/>
                <a:ea typeface="+mn-ea"/>
                <a:cs typeface="+mn-cs"/>
              </a:defRPr>
            </a:lvl7pPr>
            <a:lvl8pPr marL="3200400" algn="l" defTabSz="914400" rtl="0" eaLnBrk="1" latinLnBrk="0" hangingPunct="1">
              <a:defRPr sz="2400" b="1" kern="1200">
                <a:solidFill>
                  <a:schemeClr val="tx1"/>
                </a:solidFill>
                <a:latin typeface="Arial" charset="0"/>
                <a:ea typeface="+mn-ea"/>
                <a:cs typeface="+mn-cs"/>
              </a:defRPr>
            </a:lvl8pPr>
            <a:lvl9pPr marL="3657600" algn="l" defTabSz="914400" rtl="0" eaLnBrk="1" latinLnBrk="0" hangingPunct="1">
              <a:defRPr sz="2400" b="1"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4BAADE8F-7646-4F3B-A452-A5C91797D0B0}" type="slidenum">
              <a:rPr kumimoji="0" lang="en-US" sz="800" b="0" i="0" u="none" strike="noStrike" kern="1200" cap="none" spc="0" normalizeH="0" baseline="0" noProof="0" smtClean="0">
                <a:ln>
                  <a:noFill/>
                </a:ln>
                <a:solidFill>
                  <a:srgbClr val="B0B1AB"/>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40</a:t>
            </a:fld>
            <a:endParaRPr kumimoji="0" lang="en-US" sz="800" b="0" i="0" u="none" strike="noStrike" kern="1200" cap="none" spc="0" normalizeH="0" baseline="0" noProof="0">
              <a:ln>
                <a:noFill/>
              </a:ln>
              <a:solidFill>
                <a:srgbClr val="B0B1AB"/>
              </a:solidFill>
              <a:effectLst/>
              <a:uLnTx/>
              <a:uFillTx/>
              <a:latin typeface="Arial" charset="0"/>
              <a:ea typeface="+mn-ea"/>
              <a:cs typeface="+mn-cs"/>
            </a:endParaRPr>
          </a:p>
        </p:txBody>
      </p:sp>
      <p:pic>
        <p:nvPicPr>
          <p:cNvPr id="10" name="Picture 6">
            <a:extLst>
              <a:ext uri="{FF2B5EF4-FFF2-40B4-BE49-F238E27FC236}">
                <a16:creationId xmlns:a16="http://schemas.microsoft.com/office/drawing/2014/main" id="{437E2320-83DA-4471-B659-2E98DB81EC6B}"/>
              </a:ext>
            </a:extLst>
          </p:cNvPr>
          <p:cNvPicPr>
            <a:picLocks noChangeAspect="1"/>
          </p:cNvPicPr>
          <p:nvPr/>
        </p:nvPicPr>
        <p:blipFill>
          <a:blip r:embed="rId2"/>
          <a:stretch>
            <a:fillRect/>
          </a:stretch>
        </p:blipFill>
        <p:spPr>
          <a:xfrm>
            <a:off x="11000826" y="6254611"/>
            <a:ext cx="841772" cy="272810"/>
          </a:xfrm>
          <a:prstGeom prst="rect">
            <a:avLst/>
          </a:prstGeom>
          <a:noFill/>
          <a:ln>
            <a:noFill/>
          </a:ln>
        </p:spPr>
      </p:pic>
      <p:sp>
        <p:nvSpPr>
          <p:cNvPr id="11" name="Rektangel 10">
            <a:extLst>
              <a:ext uri="{FF2B5EF4-FFF2-40B4-BE49-F238E27FC236}">
                <a16:creationId xmlns:a16="http://schemas.microsoft.com/office/drawing/2014/main" id="{A8BF64C0-A8F4-415F-814A-9A32A1902289}"/>
              </a:ext>
            </a:extLst>
          </p:cNvPr>
          <p:cNvSpPr/>
          <p:nvPr/>
        </p:nvSpPr>
        <p:spPr>
          <a:xfrm>
            <a:off x="240297" y="766259"/>
            <a:ext cx="8390356" cy="2769989"/>
          </a:xfrm>
          <a:prstGeom prst="rect">
            <a:avLst/>
          </a:prstGeom>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i="0" u="none" strike="noStrike" kern="0" cap="none" spc="0" normalizeH="0" baseline="0" noProof="0" dirty="0">
                <a:ln>
                  <a:noFill/>
                </a:ln>
                <a:solidFill>
                  <a:srgbClr val="000000"/>
                </a:solidFill>
                <a:effectLst/>
                <a:uLnTx/>
                <a:uFillTx/>
              </a:rPr>
              <a:t>För höghållfasta stålen kan den förhöjda hållfastheten antingen utnyttjas till att</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i="0" u="none" strike="noStrike" kern="0" cap="none" spc="0" normalizeH="0" baseline="0" noProof="0" dirty="0">
                <a:ln>
                  <a:noFill/>
                </a:ln>
                <a:solidFill>
                  <a:srgbClr val="000000"/>
                </a:solidFill>
                <a:effectLst/>
                <a:uLnTx/>
                <a:uFillTx/>
              </a:rPr>
              <a:t>sänka vikten på den pressade detaljen utan att styrkan försämras, </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i="0" u="none" strike="noStrike" kern="0" cap="none" spc="0" normalizeH="0" baseline="0" noProof="0" dirty="0">
                <a:ln>
                  <a:noFill/>
                </a:ln>
                <a:solidFill>
                  <a:srgbClr val="000000"/>
                </a:solidFill>
                <a:effectLst/>
                <a:uLnTx/>
                <a:uFillTx/>
              </a:rPr>
              <a:t>höja styrkan utan att vikten ökas</a:t>
            </a:r>
          </a:p>
          <a:p>
            <a:pPr marL="0" marR="0" lvl="0" indent="0" defTabSz="914400" eaLnBrk="0" fontAlgn="base" latinLnBrk="0" hangingPunct="0">
              <a:lnSpc>
                <a:spcPct val="100000"/>
              </a:lnSpc>
              <a:spcBef>
                <a:spcPct val="0"/>
              </a:spcBef>
              <a:spcAft>
                <a:spcPct val="0"/>
              </a:spcAft>
              <a:buClrTx/>
              <a:buSzTx/>
              <a:buFontTx/>
              <a:buNone/>
              <a:tabLst/>
              <a:defRPr/>
            </a:pPr>
            <a:endParaRPr kumimoji="0" lang="sv-SE" sz="800" i="0" u="none" strike="noStrike" kern="0" cap="none" spc="0" normalizeH="0" baseline="0" noProof="0" dirty="0">
              <a:ln>
                <a:noFill/>
              </a:ln>
              <a:solidFill>
                <a:srgbClr val="000000"/>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sv-SE" sz="1600" i="0" u="none" strike="noStrike" kern="0" cap="none" spc="0" normalizeH="0" baseline="0" noProof="0" dirty="0">
              <a:ln>
                <a:noFill/>
              </a:ln>
              <a:solidFill>
                <a:srgbClr val="000000"/>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lang="sv-SE" sz="1600" kern="0" dirty="0">
              <a:solidFill>
                <a:srgbClr val="000000"/>
              </a:solidFill>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sv-SE" sz="1600" i="0" u="none" strike="noStrike" kern="0" cap="none" spc="0" normalizeH="0" baseline="0" noProof="0" dirty="0">
                <a:ln>
                  <a:noFill/>
                </a:ln>
                <a:solidFill>
                  <a:srgbClr val="000000"/>
                </a:solidFill>
                <a:effectLst/>
                <a:uLnTx/>
                <a:uFillTx/>
              </a:rPr>
              <a:t>Inom SSAB tillverkas i huvudsak tre olika typer av höghållfast stål:</a:t>
            </a:r>
          </a:p>
          <a:p>
            <a:pPr marL="0" marR="0" lvl="0" indent="0" defTabSz="914400" eaLnBrk="0" fontAlgn="base" latinLnBrk="0" hangingPunct="0">
              <a:lnSpc>
                <a:spcPct val="100000"/>
              </a:lnSpc>
              <a:spcBef>
                <a:spcPct val="0"/>
              </a:spcBef>
              <a:spcAft>
                <a:spcPct val="0"/>
              </a:spcAft>
              <a:buClrTx/>
              <a:buSzTx/>
              <a:buFontTx/>
              <a:buNone/>
              <a:tabLst/>
              <a:defRPr/>
            </a:pPr>
            <a:endParaRPr kumimoji="0" lang="sv-SE" sz="1600" i="0" u="none" strike="noStrike" kern="0" cap="none" spc="0" normalizeH="0" baseline="0" noProof="0" dirty="0">
              <a:ln>
                <a:noFill/>
              </a:ln>
              <a:solidFill>
                <a:srgbClr val="000000"/>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sv-SE" sz="1600" i="0" u="none" strike="noStrike" kern="0" cap="none" spc="0" normalizeH="0" baseline="0" noProof="0" dirty="0">
              <a:ln>
                <a:noFill/>
              </a:ln>
              <a:solidFill>
                <a:srgbClr val="000000"/>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sv-SE" sz="1600" i="0" u="none" strike="noStrike" kern="0" cap="none" spc="0" normalizeH="0" baseline="0" noProof="0" dirty="0">
              <a:ln>
                <a:noFill/>
              </a:ln>
              <a:solidFill>
                <a:srgbClr val="000000"/>
              </a:solidFill>
              <a:effectLst/>
              <a:uLnTx/>
              <a:uFillTx/>
            </a:endParaRPr>
          </a:p>
          <a:p>
            <a:pPr marL="0" marR="0" lvl="0" indent="0" defTabSz="914400" eaLnBrk="0" fontAlgn="base" latinLnBrk="0" hangingPunct="0">
              <a:lnSpc>
                <a:spcPct val="100000"/>
              </a:lnSpc>
              <a:spcBef>
                <a:spcPct val="0"/>
              </a:spcBef>
              <a:spcAft>
                <a:spcPct val="0"/>
              </a:spcAft>
              <a:buClrTx/>
              <a:buSzTx/>
              <a:buFontTx/>
              <a:buNone/>
              <a:tabLst/>
              <a:defRPr/>
            </a:pPr>
            <a:endParaRPr kumimoji="0" lang="sv-SE" sz="1600" i="0" u="none" strike="noStrike" kern="0" cap="none" spc="0" normalizeH="0" baseline="0" noProof="0" dirty="0">
              <a:ln>
                <a:noFill/>
              </a:ln>
              <a:solidFill>
                <a:srgbClr val="000000"/>
              </a:solidFill>
              <a:effectLst/>
              <a:uLnTx/>
              <a:uFillTx/>
            </a:endParaRPr>
          </a:p>
        </p:txBody>
      </p:sp>
      <p:graphicFrame>
        <p:nvGraphicFramePr>
          <p:cNvPr id="12" name="Tabell 11">
            <a:extLst>
              <a:ext uri="{FF2B5EF4-FFF2-40B4-BE49-F238E27FC236}">
                <a16:creationId xmlns:a16="http://schemas.microsoft.com/office/drawing/2014/main" id="{BA197886-F1E3-4F52-AD5F-98B981235C25}"/>
              </a:ext>
            </a:extLst>
          </p:cNvPr>
          <p:cNvGraphicFramePr>
            <a:graphicFrameLocks noGrp="1"/>
          </p:cNvGraphicFramePr>
          <p:nvPr>
            <p:extLst>
              <p:ext uri="{D42A27DB-BD31-4B8C-83A1-F6EECF244321}">
                <p14:modId xmlns:p14="http://schemas.microsoft.com/office/powerpoint/2010/main" val="1669492883"/>
              </p:ext>
            </p:extLst>
          </p:nvPr>
        </p:nvGraphicFramePr>
        <p:xfrm>
          <a:off x="240297" y="2741354"/>
          <a:ext cx="6513232" cy="2072640"/>
        </p:xfrm>
        <a:graphic>
          <a:graphicData uri="http://schemas.openxmlformats.org/drawingml/2006/table">
            <a:tbl>
              <a:tblPr firstRow="1" bandRow="1"/>
              <a:tblGrid>
                <a:gridCol w="2384822">
                  <a:extLst>
                    <a:ext uri="{9D8B030D-6E8A-4147-A177-3AD203B41FA5}">
                      <a16:colId xmlns:a16="http://schemas.microsoft.com/office/drawing/2014/main" val="974118610"/>
                    </a:ext>
                  </a:extLst>
                </a:gridCol>
                <a:gridCol w="1808353">
                  <a:extLst>
                    <a:ext uri="{9D8B030D-6E8A-4147-A177-3AD203B41FA5}">
                      <a16:colId xmlns:a16="http://schemas.microsoft.com/office/drawing/2014/main" val="491674077"/>
                    </a:ext>
                  </a:extLst>
                </a:gridCol>
                <a:gridCol w="2320057">
                  <a:extLst>
                    <a:ext uri="{9D8B030D-6E8A-4147-A177-3AD203B41FA5}">
                      <a16:colId xmlns:a16="http://schemas.microsoft.com/office/drawing/2014/main" val="2365900801"/>
                    </a:ext>
                  </a:extLst>
                </a:gridCol>
              </a:tblGrid>
              <a:tr h="26959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600" dirty="0"/>
                        <a:t>Typ</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600" dirty="0"/>
                        <a:t>Beteckning</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600" dirty="0"/>
                        <a:t>Hållfasthet</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478119363"/>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t>LA </a:t>
                      </a:r>
                      <a:r>
                        <a:rPr lang="en-US" sz="1400" dirty="0"/>
                        <a:t>(Low alloyed) </a:t>
                      </a:r>
                      <a:r>
                        <a:rPr lang="sv-SE" sz="1600" dirty="0"/>
                        <a:t>mikrolegerade stål</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err="1"/>
                        <a:t>Domex</a:t>
                      </a:r>
                      <a:r>
                        <a:rPr lang="sv-SE" sz="1600" dirty="0"/>
                        <a:t>/</a:t>
                      </a:r>
                      <a:r>
                        <a:rPr lang="sv-SE" sz="1600" dirty="0" err="1"/>
                        <a:t>Docol</a:t>
                      </a:r>
                      <a:r>
                        <a:rPr lang="sv-SE" sz="1600" dirty="0"/>
                        <a:t> LA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dirty="0"/>
                        <a:t>+ sträckgräns</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220LA till 500LA</a:t>
                      </a:r>
                      <a:endParaRPr lang="sv-SE" sz="1600" dirty="0"/>
                    </a:p>
                    <a:p>
                      <a:endParaRPr lang="sv-SE" sz="16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759944608"/>
                  </a:ext>
                </a:extLst>
              </a:tr>
              <a:tr h="4723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dirty="0"/>
                        <a:t>DP </a:t>
                      </a:r>
                      <a:r>
                        <a:rPr lang="sv-SE" sz="1400" dirty="0"/>
                        <a:t>(Dual </a:t>
                      </a:r>
                      <a:r>
                        <a:rPr lang="sv-SE" sz="1400" dirty="0" err="1"/>
                        <a:t>phase</a:t>
                      </a:r>
                      <a:r>
                        <a:rPr lang="sv-SE" sz="1400" dirty="0"/>
                        <a:t>) </a:t>
                      </a:r>
                      <a:r>
                        <a:rPr lang="sv-SE" sz="1600" dirty="0"/>
                        <a:t>flerfasstål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dirty="0" err="1"/>
                        <a:t>Docol</a:t>
                      </a:r>
                      <a:r>
                        <a:rPr lang="sv-SE" sz="1600" dirty="0"/>
                        <a:t> DP </a:t>
                      </a:r>
                    </a:p>
                    <a:p>
                      <a:r>
                        <a:rPr lang="sv-SE" sz="1600" dirty="0"/>
                        <a:t>+ brottgräns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dirty="0"/>
                        <a:t>440DP till 1000DP</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547061344"/>
                  </a:ext>
                </a:extLst>
              </a:tr>
              <a:tr h="37084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dirty="0"/>
                        <a:t>M</a:t>
                      </a:r>
                    </a:p>
                    <a:p>
                      <a:r>
                        <a:rPr lang="sv-SE" sz="1600" dirty="0" err="1"/>
                        <a:t>martensitiska</a:t>
                      </a:r>
                      <a:r>
                        <a:rPr lang="sv-SE" sz="1600" dirty="0"/>
                        <a:t> stål</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dirty="0" err="1"/>
                        <a:t>Docol</a:t>
                      </a:r>
                      <a:r>
                        <a:rPr lang="sv-SE" sz="1600" dirty="0"/>
                        <a:t> M </a:t>
                      </a:r>
                    </a:p>
                    <a:p>
                      <a:r>
                        <a:rPr lang="sv-SE" sz="1600" dirty="0"/>
                        <a:t>+ brottgräns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1600" dirty="0"/>
                        <a:t>900M till 1700M</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351212106"/>
                  </a:ext>
                </a:extLst>
              </a:tr>
            </a:tbl>
          </a:graphicData>
        </a:graphic>
      </p:graphicFrame>
      <p:sp>
        <p:nvSpPr>
          <p:cNvPr id="13" name="Rektangel 12">
            <a:extLst>
              <a:ext uri="{FF2B5EF4-FFF2-40B4-BE49-F238E27FC236}">
                <a16:creationId xmlns:a16="http://schemas.microsoft.com/office/drawing/2014/main" id="{EC8D3018-487B-4EBA-BC13-D85174CD3FE2}"/>
              </a:ext>
            </a:extLst>
          </p:cNvPr>
          <p:cNvSpPr/>
          <p:nvPr/>
        </p:nvSpPr>
        <p:spPr>
          <a:xfrm>
            <a:off x="7285875" y="1813647"/>
            <a:ext cx="4135837" cy="4278094"/>
          </a:xfrm>
          <a:prstGeom prst="rect">
            <a:avLst/>
          </a:prstGeom>
        </p:spPr>
        <p:txBody>
          <a:bodyPr wrap="square">
            <a:spAutoFit/>
          </a:bodyPr>
          <a:lstStyle/>
          <a:p>
            <a:pPr marR="0" lvl="0" defTabSz="914400" eaLnBrk="0" fontAlgn="base" latinLnBrk="0" hangingPunct="0">
              <a:lnSpc>
                <a:spcPct val="100000"/>
              </a:lnSpc>
              <a:spcBef>
                <a:spcPct val="0"/>
              </a:spcBef>
              <a:spcAft>
                <a:spcPct val="0"/>
              </a:spcAft>
              <a:buClrTx/>
              <a:buSzTx/>
              <a:tabLst/>
              <a:defRPr/>
            </a:pPr>
            <a:r>
              <a:rPr kumimoji="0" lang="sv-SE" sz="1600" b="1" i="0" u="none" strike="noStrike" kern="0" cap="none" spc="0" normalizeH="0" baseline="0" noProof="0" dirty="0">
                <a:ln>
                  <a:noFill/>
                </a:ln>
                <a:solidFill>
                  <a:srgbClr val="000000"/>
                </a:solidFill>
                <a:effectLst/>
                <a:uLnTx/>
                <a:uFillTx/>
              </a:rPr>
              <a:t>LA-stålen</a:t>
            </a:r>
            <a:r>
              <a:rPr kumimoji="0" lang="sv-SE" sz="1600" i="0" u="none" strike="noStrike" kern="0" cap="none" spc="0" normalizeH="0" baseline="0" noProof="0" dirty="0">
                <a:ln>
                  <a:noFill/>
                </a:ln>
                <a:solidFill>
                  <a:srgbClr val="000000"/>
                </a:solidFill>
                <a:effectLst/>
                <a:uLnTx/>
                <a:uFillTx/>
              </a:rPr>
              <a:t> är lämpliga för enklare pressning och formningsoperationer av olika slag</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600" i="0" u="none" strike="noStrike" kern="0" cap="none" spc="0" normalizeH="0" baseline="0" noProof="0" dirty="0">
                <a:ln>
                  <a:noFill/>
                </a:ln>
                <a:solidFill>
                  <a:srgbClr val="000000"/>
                </a:solidFill>
                <a:effectLst/>
                <a:uLnTx/>
                <a:uFillTx/>
              </a:rPr>
              <a:t>Kallas också ibland HSLA-stål främst för varmvalsade stål i </a:t>
            </a:r>
            <a:r>
              <a:rPr kumimoji="0" lang="sv-SE" sz="1600" i="0" u="none" strike="noStrike" kern="0" cap="none" spc="0" normalizeH="0" baseline="0" noProof="0" dirty="0" err="1">
                <a:ln>
                  <a:noFill/>
                </a:ln>
                <a:solidFill>
                  <a:srgbClr val="000000"/>
                </a:solidFill>
                <a:effectLst/>
                <a:uLnTx/>
                <a:uFillTx/>
              </a:rPr>
              <a:t>hållfastheter</a:t>
            </a:r>
            <a:r>
              <a:rPr kumimoji="0" lang="sv-SE" sz="1600" i="0" u="none" strike="noStrike" kern="0" cap="none" spc="0" normalizeH="0" baseline="0" noProof="0" dirty="0">
                <a:ln>
                  <a:noFill/>
                </a:ln>
                <a:solidFill>
                  <a:srgbClr val="000000"/>
                </a:solidFill>
                <a:effectLst/>
                <a:uLnTx/>
                <a:uFillTx/>
              </a:rPr>
              <a:t> mellan 315MC till 700MC  </a:t>
            </a:r>
          </a:p>
          <a:p>
            <a:pPr marR="0" lvl="0" defTabSz="914400" eaLnBrk="0" fontAlgn="base" latinLnBrk="0" hangingPunct="0">
              <a:lnSpc>
                <a:spcPct val="100000"/>
              </a:lnSpc>
              <a:spcBef>
                <a:spcPct val="0"/>
              </a:spcBef>
              <a:spcAft>
                <a:spcPct val="0"/>
              </a:spcAft>
              <a:buClrTx/>
              <a:buSzTx/>
              <a:tabLst/>
              <a:defRPr/>
            </a:pPr>
            <a:endParaRPr kumimoji="0" lang="sv-SE" sz="1600" i="0" u="none" strike="noStrike" kern="0" cap="none" spc="0" normalizeH="0" baseline="0" noProof="0" dirty="0">
              <a:ln>
                <a:noFill/>
              </a:ln>
              <a:solidFill>
                <a:srgbClr val="000000"/>
              </a:solidFill>
              <a:effectLst/>
              <a:uLnTx/>
              <a:uFillTx/>
            </a:endParaRPr>
          </a:p>
          <a:p>
            <a:pPr marR="0" lvl="0" defTabSz="914400" eaLnBrk="0" fontAlgn="base" latinLnBrk="0" hangingPunct="0">
              <a:lnSpc>
                <a:spcPct val="100000"/>
              </a:lnSpc>
              <a:spcBef>
                <a:spcPct val="0"/>
              </a:spcBef>
              <a:spcAft>
                <a:spcPct val="0"/>
              </a:spcAft>
              <a:buClrTx/>
              <a:buSzTx/>
              <a:tabLst/>
              <a:defRPr/>
            </a:pPr>
            <a:r>
              <a:rPr kumimoji="0" lang="sv-SE" sz="1600" b="1" i="0" u="none" strike="noStrike" kern="0" cap="none" spc="0" normalizeH="0" baseline="0" noProof="0" dirty="0">
                <a:ln>
                  <a:noFill/>
                </a:ln>
                <a:solidFill>
                  <a:srgbClr val="000000"/>
                </a:solidFill>
                <a:effectLst/>
                <a:uLnTx/>
                <a:uFillTx/>
              </a:rPr>
              <a:t>DP-stålen</a:t>
            </a:r>
            <a:r>
              <a:rPr kumimoji="0" lang="sv-SE" sz="1600" i="0" u="none" strike="noStrike" kern="0" cap="none" spc="0" normalizeH="0" baseline="0" noProof="0" dirty="0">
                <a:ln>
                  <a:noFill/>
                </a:ln>
                <a:solidFill>
                  <a:srgbClr val="000000"/>
                </a:solidFill>
                <a:effectLst/>
                <a:uLnTx/>
                <a:uFillTx/>
              </a:rPr>
              <a:t> värmebehandlas så att en </a:t>
            </a:r>
            <a:r>
              <a:rPr kumimoji="0" lang="sv-SE" sz="1600" i="0" u="none" strike="noStrike" kern="0" cap="none" spc="0" normalizeH="0" baseline="0" noProof="0" dirty="0" err="1">
                <a:ln>
                  <a:noFill/>
                </a:ln>
                <a:solidFill>
                  <a:srgbClr val="000000"/>
                </a:solidFill>
                <a:effectLst/>
                <a:uLnTx/>
                <a:uFillTx/>
              </a:rPr>
              <a:t>tvåfasstruktur</a:t>
            </a:r>
            <a:r>
              <a:rPr kumimoji="0" lang="sv-SE" sz="1600" i="0" u="none" strike="noStrike" kern="0" cap="none" spc="0" normalizeH="0" baseline="0" noProof="0" dirty="0">
                <a:ln>
                  <a:noFill/>
                </a:ln>
                <a:solidFill>
                  <a:srgbClr val="000000"/>
                </a:solidFill>
                <a:effectLst/>
                <a:uLnTx/>
                <a:uFillTx/>
              </a:rPr>
              <a:t> har erhållits (mjuk ferrit och hård </a:t>
            </a:r>
            <a:r>
              <a:rPr kumimoji="0" lang="sv-SE" sz="1600" i="0" u="none" strike="noStrike" kern="0" cap="none" spc="0" normalizeH="0" baseline="0" noProof="0" dirty="0" err="1">
                <a:ln>
                  <a:noFill/>
                </a:ln>
                <a:solidFill>
                  <a:srgbClr val="000000"/>
                </a:solidFill>
                <a:effectLst/>
                <a:uLnTx/>
                <a:uFillTx/>
              </a:rPr>
              <a:t>martensit</a:t>
            </a:r>
            <a:r>
              <a:rPr kumimoji="0" lang="sv-SE" sz="1600" i="0" u="none" strike="noStrike" kern="0" cap="none" spc="0" normalizeH="0" baseline="0" noProof="0" dirty="0">
                <a:ln>
                  <a:noFill/>
                </a:ln>
                <a:solidFill>
                  <a:srgbClr val="000000"/>
                </a:solidFill>
                <a:effectLst/>
                <a:uLnTx/>
                <a:uFillTx/>
              </a:rPr>
              <a:t>)</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600" i="0" u="none" strike="noStrike" kern="0" cap="none" spc="0" normalizeH="0" baseline="0" noProof="0" dirty="0">
                <a:ln>
                  <a:noFill/>
                </a:ln>
                <a:solidFill>
                  <a:srgbClr val="000000"/>
                </a:solidFill>
                <a:effectLst/>
                <a:uLnTx/>
                <a:uFillTx/>
              </a:rPr>
              <a:t>Kännetecknas av en låg sträckgräns i förhållande till brottgränsen. </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600" i="0" u="none" strike="noStrike" kern="0" cap="none" spc="0" normalizeH="0" baseline="0" noProof="0" dirty="0">
                <a:ln>
                  <a:noFill/>
                </a:ln>
                <a:solidFill>
                  <a:srgbClr val="000000"/>
                </a:solidFill>
                <a:effectLst/>
                <a:uLnTx/>
                <a:uFillTx/>
              </a:rPr>
              <a:t>Uppvisar ett kraftigt deformationshårdnande vid formning </a:t>
            </a:r>
          </a:p>
          <a:p>
            <a:pPr marL="285750" marR="0" lvl="0" indent="-28575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sv-SE" sz="1600" i="0" u="none" strike="noStrike" kern="0" cap="none" spc="0" normalizeH="0" baseline="0" noProof="0" dirty="0">
                <a:ln>
                  <a:noFill/>
                </a:ln>
                <a:solidFill>
                  <a:srgbClr val="000000"/>
                </a:solidFill>
                <a:effectLst/>
                <a:uLnTx/>
                <a:uFillTx/>
              </a:rPr>
              <a:t>Har i övrigt mycket bra sträckpressningsegenskaper i förhållande till sin hållfasthet </a:t>
            </a:r>
          </a:p>
          <a:p>
            <a:pPr marR="0" lvl="0" defTabSz="914400" eaLnBrk="0" fontAlgn="base" latinLnBrk="0" hangingPunct="0">
              <a:lnSpc>
                <a:spcPct val="100000"/>
              </a:lnSpc>
              <a:spcBef>
                <a:spcPct val="0"/>
              </a:spcBef>
              <a:spcAft>
                <a:spcPct val="0"/>
              </a:spcAft>
              <a:buClrTx/>
              <a:buSzTx/>
              <a:tabLst/>
              <a:defRPr/>
            </a:pPr>
            <a:endParaRPr kumimoji="0" lang="sv-SE" sz="160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229379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F77282-2543-4F5B-B33D-45B5B1A2C3E8}"/>
              </a:ext>
            </a:extLst>
          </p:cNvPr>
          <p:cNvSpPr>
            <a:spLocks noGrp="1"/>
          </p:cNvSpPr>
          <p:nvPr>
            <p:ph type="title"/>
          </p:nvPr>
        </p:nvSpPr>
        <p:spPr/>
        <p:txBody>
          <a:bodyPr/>
          <a:lstStyle/>
          <a:p>
            <a:r>
              <a:rPr lang="sv-SE" dirty="0"/>
              <a:t>Höghållfasta kallformningsstål för extrema applikationer</a:t>
            </a:r>
          </a:p>
        </p:txBody>
      </p:sp>
      <p:sp>
        <p:nvSpPr>
          <p:cNvPr id="5" name="Platshållare för innehåll 2">
            <a:extLst>
              <a:ext uri="{FF2B5EF4-FFF2-40B4-BE49-F238E27FC236}">
                <a16:creationId xmlns:a16="http://schemas.microsoft.com/office/drawing/2014/main" id="{E5DB60CE-4226-42B8-AB2A-DAA314BBB8F1}"/>
              </a:ext>
            </a:extLst>
          </p:cNvPr>
          <p:cNvSpPr>
            <a:spLocks noGrp="1"/>
          </p:cNvSpPr>
          <p:nvPr>
            <p:ph idx="1"/>
          </p:nvPr>
        </p:nvSpPr>
        <p:spPr>
          <a:xfrm>
            <a:off x="336550" y="941577"/>
            <a:ext cx="5842992" cy="4525963"/>
          </a:xfrm>
        </p:spPr>
        <p:txBody>
          <a:bodyPr/>
          <a:lstStyle/>
          <a:p>
            <a:pPr marL="0" indent="0">
              <a:buNone/>
            </a:pPr>
            <a:r>
              <a:rPr lang="sv-SE" sz="2000" dirty="0"/>
              <a:t>Kallformningsstål upp till sträckgräns på </a:t>
            </a:r>
            <a:br>
              <a:rPr lang="sv-SE" sz="2000" dirty="0"/>
            </a:br>
            <a:r>
              <a:rPr lang="sv-SE" sz="2000" dirty="0"/>
              <a:t>1300 </a:t>
            </a:r>
            <a:r>
              <a:rPr lang="sv-SE" sz="2000" dirty="0" err="1"/>
              <a:t>MPa</a:t>
            </a:r>
            <a:r>
              <a:rPr lang="sv-SE" sz="2000" dirty="0"/>
              <a:t> ger möjlighet till längre räckvidd </a:t>
            </a:r>
            <a:br>
              <a:rPr lang="sv-SE" sz="2000" dirty="0"/>
            </a:br>
            <a:r>
              <a:rPr lang="sv-SE" sz="2000" dirty="0"/>
              <a:t>och tyngre last. </a:t>
            </a:r>
          </a:p>
        </p:txBody>
      </p:sp>
      <p:pic>
        <p:nvPicPr>
          <p:cNvPr id="6" name="Picture 2">
            <a:extLst>
              <a:ext uri="{FF2B5EF4-FFF2-40B4-BE49-F238E27FC236}">
                <a16:creationId xmlns:a16="http://schemas.microsoft.com/office/drawing/2014/main" id="{8467DC38-8535-4CF7-B020-05F420F9E6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1138" y="1005353"/>
            <a:ext cx="3316290" cy="5002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latshållare för bild 11">
            <a:extLst>
              <a:ext uri="{FF2B5EF4-FFF2-40B4-BE49-F238E27FC236}">
                <a16:creationId xmlns:a16="http://schemas.microsoft.com/office/drawing/2014/main" id="{A9A4EC6C-ACCB-4836-A9CB-067D76EDD69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1901" y="2456312"/>
            <a:ext cx="5730697" cy="3528563"/>
          </a:xfrm>
          <a:prstGeom prst="rect">
            <a:avLst/>
          </a:prstGeom>
          <a:ln>
            <a:noFill/>
          </a:ln>
          <a:effectLst>
            <a:outerShdw blurRad="292100" dist="139700" dir="2700000" algn="tl" rotWithShape="0">
              <a:srgbClr val="333333">
                <a:alpha val="65000"/>
              </a:srgbClr>
            </a:outerShdw>
          </a:effectLst>
        </p:spPr>
      </p:pic>
      <p:pic>
        <p:nvPicPr>
          <p:cNvPr id="8" name="Picture 6">
            <a:extLst>
              <a:ext uri="{FF2B5EF4-FFF2-40B4-BE49-F238E27FC236}">
                <a16:creationId xmlns:a16="http://schemas.microsoft.com/office/drawing/2014/main" id="{BA55D34B-AEF0-4DC4-81AB-7B7906BF6AFD}"/>
              </a:ext>
            </a:extLst>
          </p:cNvPr>
          <p:cNvPicPr>
            <a:picLocks noChangeAspect="1"/>
          </p:cNvPicPr>
          <p:nvPr/>
        </p:nvPicPr>
        <p:blipFill>
          <a:blip r:embed="rId4"/>
          <a:stretch>
            <a:fillRect/>
          </a:stretch>
        </p:blipFill>
        <p:spPr>
          <a:xfrm>
            <a:off x="11026378" y="6270865"/>
            <a:ext cx="841772" cy="272810"/>
          </a:xfrm>
          <a:prstGeom prst="rect">
            <a:avLst/>
          </a:prstGeom>
          <a:noFill/>
          <a:ln>
            <a:noFill/>
          </a:ln>
        </p:spPr>
      </p:pic>
    </p:spTree>
    <p:extLst>
      <p:ext uri="{BB962C8B-B14F-4D97-AF65-F5344CB8AC3E}">
        <p14:creationId xmlns:p14="http://schemas.microsoft.com/office/powerpoint/2010/main" val="10351381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CE5E538-7765-40DD-B745-62C8C2BB45B0}"/>
              </a:ext>
            </a:extLst>
          </p:cNvPr>
          <p:cNvSpPr>
            <a:spLocks noGrp="1"/>
          </p:cNvSpPr>
          <p:nvPr>
            <p:ph type="title"/>
          </p:nvPr>
        </p:nvSpPr>
        <p:spPr/>
        <p:txBody>
          <a:bodyPr/>
          <a:lstStyle/>
          <a:p>
            <a:r>
              <a:rPr lang="sv-SE" kern="0" dirty="0"/>
              <a:t>Kallvalsat tunnplåt för konstruktionsändamål</a:t>
            </a:r>
            <a:br>
              <a:rPr lang="sv-SE" kern="0" dirty="0"/>
            </a:br>
            <a:endParaRPr lang="sv-SE" dirty="0"/>
          </a:p>
        </p:txBody>
      </p:sp>
      <p:sp>
        <p:nvSpPr>
          <p:cNvPr id="4" name="Rectangle 2">
            <a:extLst>
              <a:ext uri="{FF2B5EF4-FFF2-40B4-BE49-F238E27FC236}">
                <a16:creationId xmlns:a16="http://schemas.microsoft.com/office/drawing/2014/main" id="{61E329F1-8B7C-4761-81A0-64CA6055AAD5}"/>
              </a:ext>
            </a:extLst>
          </p:cNvPr>
          <p:cNvSpPr txBox="1">
            <a:spLocks noChangeArrowheads="1"/>
          </p:cNvSpPr>
          <p:nvPr/>
        </p:nvSpPr>
        <p:spPr>
          <a:xfrm>
            <a:off x="336550" y="981633"/>
            <a:ext cx="4907089" cy="67786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500" b="1" kern="1200">
                <a:solidFill>
                  <a:schemeClr val="tx1"/>
                </a:solidFill>
                <a:latin typeface="+mj-lt"/>
                <a:ea typeface="+mj-ea"/>
                <a:cs typeface="+mj-cs"/>
              </a:defRPr>
            </a:lvl1pPr>
          </a:lstStyle>
          <a:p>
            <a:r>
              <a:rPr lang="en-US" sz="2000" b="0" dirty="0" err="1"/>
              <a:t>Stakar</a:t>
            </a:r>
            <a:r>
              <a:rPr lang="en-US" sz="2000" b="0" dirty="0"/>
              <a:t> till </a:t>
            </a:r>
            <a:r>
              <a:rPr lang="en-US" sz="2000" b="0" dirty="0" err="1"/>
              <a:t>timmervagnar</a:t>
            </a:r>
            <a:r>
              <a:rPr lang="en-US" sz="2000" b="0" dirty="0"/>
              <a:t> I </a:t>
            </a:r>
            <a:r>
              <a:rPr lang="en-US" sz="2000" b="0" dirty="0" err="1"/>
              <a:t>Docol</a:t>
            </a:r>
            <a:r>
              <a:rPr lang="en-US" sz="2000" b="0" dirty="0"/>
              <a:t> 1400M</a:t>
            </a:r>
          </a:p>
        </p:txBody>
      </p:sp>
      <p:pic>
        <p:nvPicPr>
          <p:cNvPr id="5" name="Picture 3" descr="ExTe">
            <a:extLst>
              <a:ext uri="{FF2B5EF4-FFF2-40B4-BE49-F238E27FC236}">
                <a16:creationId xmlns:a16="http://schemas.microsoft.com/office/drawing/2014/main" id="{FB1F6226-8EAC-482E-B8B9-3F66799A12A5}"/>
              </a:ext>
            </a:extLst>
          </p:cNvPr>
          <p:cNvPicPr>
            <a:picLocks noChangeAspect="1" noChangeArrowheads="1"/>
          </p:cNvPicPr>
          <p:nvPr/>
        </p:nvPicPr>
        <p:blipFill>
          <a:blip r:embed="rId2" cstate="print"/>
          <a:srcRect/>
          <a:stretch>
            <a:fillRect/>
          </a:stretch>
        </p:blipFill>
        <p:spPr bwMode="auto">
          <a:xfrm>
            <a:off x="336550" y="1437078"/>
            <a:ext cx="3860213" cy="4599446"/>
          </a:xfrm>
          <a:prstGeom prst="rect">
            <a:avLst/>
          </a:prstGeom>
          <a:ln>
            <a:noFill/>
          </a:ln>
          <a:effectLst>
            <a:outerShdw blurRad="292100" dist="139700" dir="2700000" algn="tl" rotWithShape="0">
              <a:srgbClr val="333333">
                <a:alpha val="65000"/>
              </a:srgbClr>
            </a:outerShdw>
          </a:effectLst>
        </p:spPr>
      </p:pic>
      <p:pic>
        <p:nvPicPr>
          <p:cNvPr id="6" name="Picture 4" descr="ExTe3">
            <a:extLst>
              <a:ext uri="{FF2B5EF4-FFF2-40B4-BE49-F238E27FC236}">
                <a16:creationId xmlns:a16="http://schemas.microsoft.com/office/drawing/2014/main" id="{B9EF4EA0-A7CB-4DC3-AA2C-039E1EB151F0}"/>
              </a:ext>
            </a:extLst>
          </p:cNvPr>
          <p:cNvPicPr>
            <a:picLocks noChangeAspect="1" noChangeArrowheads="1"/>
          </p:cNvPicPr>
          <p:nvPr/>
        </p:nvPicPr>
        <p:blipFill>
          <a:blip r:embed="rId3" cstate="print"/>
          <a:srcRect r="76688"/>
          <a:stretch>
            <a:fillRect/>
          </a:stretch>
        </p:blipFill>
        <p:spPr bwMode="auto">
          <a:xfrm>
            <a:off x="5280868" y="1045788"/>
            <a:ext cx="853204" cy="5038862"/>
          </a:xfrm>
          <a:prstGeom prst="rect">
            <a:avLst/>
          </a:prstGeom>
          <a:noFill/>
          <a:ln w="9525">
            <a:noFill/>
            <a:miter lim="800000"/>
            <a:headEnd/>
            <a:tailEnd/>
          </a:ln>
        </p:spPr>
      </p:pic>
      <p:pic>
        <p:nvPicPr>
          <p:cNvPr id="7" name="Picture 5" descr="ExTe3">
            <a:extLst>
              <a:ext uri="{FF2B5EF4-FFF2-40B4-BE49-F238E27FC236}">
                <a16:creationId xmlns:a16="http://schemas.microsoft.com/office/drawing/2014/main" id="{2FC3B21D-37B9-4915-860E-19ACFDE88153}"/>
              </a:ext>
            </a:extLst>
          </p:cNvPr>
          <p:cNvPicPr>
            <a:picLocks noChangeAspect="1" noChangeArrowheads="1"/>
          </p:cNvPicPr>
          <p:nvPr/>
        </p:nvPicPr>
        <p:blipFill>
          <a:blip r:embed="rId3" cstate="print"/>
          <a:srcRect l="30202" t="40469" b="13280"/>
          <a:stretch>
            <a:fillRect/>
          </a:stretch>
        </p:blipFill>
        <p:spPr bwMode="auto">
          <a:xfrm>
            <a:off x="6487705" y="2379761"/>
            <a:ext cx="3673836" cy="3354372"/>
          </a:xfrm>
          <a:prstGeom prst="rect">
            <a:avLst/>
          </a:prstGeom>
          <a:noFill/>
          <a:ln w="9525">
            <a:noFill/>
            <a:miter lim="800000"/>
            <a:headEnd/>
            <a:tailEnd/>
          </a:ln>
        </p:spPr>
      </p:pic>
      <p:sp>
        <p:nvSpPr>
          <p:cNvPr id="8" name="Text Box 6">
            <a:extLst>
              <a:ext uri="{FF2B5EF4-FFF2-40B4-BE49-F238E27FC236}">
                <a16:creationId xmlns:a16="http://schemas.microsoft.com/office/drawing/2014/main" id="{CF42F635-217D-49F7-A5A7-CC1E45AB7FF6}"/>
              </a:ext>
            </a:extLst>
          </p:cNvPr>
          <p:cNvSpPr txBox="1">
            <a:spLocks noChangeArrowheads="1"/>
          </p:cNvSpPr>
          <p:nvPr/>
        </p:nvSpPr>
        <p:spPr bwMode="auto">
          <a:xfrm>
            <a:off x="6512513" y="948512"/>
            <a:ext cx="2971800" cy="1815882"/>
          </a:xfrm>
          <a:prstGeom prst="rect">
            <a:avLst/>
          </a:prstGeom>
          <a:noFill/>
          <a:ln w="28575">
            <a:noFill/>
            <a:miter lim="800000"/>
            <a:headEnd/>
            <a:tailEnd/>
          </a:ln>
        </p:spPr>
        <p:txBody>
          <a:bodyPr>
            <a:spAutoFit/>
          </a:bodyPr>
          <a:lstStyle/>
          <a:p>
            <a:pPr marL="273050" indent="-273050">
              <a:spcBef>
                <a:spcPct val="20000"/>
              </a:spcBef>
              <a:buClr>
                <a:schemeClr val="tx1"/>
              </a:buClr>
              <a:buSzPct val="100000"/>
              <a:buFont typeface="Arial" panose="020B0604020202020204" pitchFamily="34" charset="0"/>
              <a:buChar char="•"/>
            </a:pPr>
            <a:r>
              <a:rPr lang="sv-SE" sz="2000" dirty="0">
                <a:solidFill>
                  <a:srgbClr val="000000"/>
                </a:solidFill>
                <a:latin typeface="Arial"/>
              </a:rPr>
              <a:t>Högre lastbärande förmåga</a:t>
            </a:r>
          </a:p>
          <a:p>
            <a:pPr marL="273050" indent="-273050">
              <a:spcBef>
                <a:spcPct val="20000"/>
              </a:spcBef>
              <a:buClr>
                <a:schemeClr val="tx1"/>
              </a:buClr>
              <a:buSzPct val="100000"/>
              <a:buFont typeface="Arial" panose="020B0604020202020204" pitchFamily="34" charset="0"/>
              <a:buChar char="•"/>
            </a:pPr>
            <a:r>
              <a:rPr lang="sv-SE" sz="2000" dirty="0">
                <a:solidFill>
                  <a:srgbClr val="000000"/>
                </a:solidFill>
                <a:latin typeface="Arial"/>
              </a:rPr>
              <a:t>20 % </a:t>
            </a:r>
            <a:r>
              <a:rPr lang="en-US" sz="2000" dirty="0" err="1">
                <a:solidFill>
                  <a:srgbClr val="000000"/>
                </a:solidFill>
                <a:latin typeface="Arial"/>
              </a:rPr>
              <a:t>lättare</a:t>
            </a:r>
            <a:endParaRPr lang="en-US" sz="2000" dirty="0">
              <a:solidFill>
                <a:srgbClr val="000000"/>
              </a:solidFill>
              <a:latin typeface="Arial"/>
            </a:endParaRPr>
          </a:p>
          <a:p>
            <a:pPr marL="273050" indent="-273050">
              <a:spcBef>
                <a:spcPct val="20000"/>
              </a:spcBef>
              <a:buClr>
                <a:schemeClr val="tx1"/>
              </a:buClr>
              <a:buSzPct val="100000"/>
              <a:buFont typeface="Arial" panose="020B0604020202020204" pitchFamily="34" charset="0"/>
              <a:buChar char="•"/>
            </a:pPr>
            <a:r>
              <a:rPr lang="sv-SE" sz="2000" dirty="0">
                <a:solidFill>
                  <a:srgbClr val="000000"/>
                </a:solidFill>
                <a:latin typeface="Arial"/>
              </a:rPr>
              <a:t>2,5 x starkare</a:t>
            </a:r>
          </a:p>
          <a:p>
            <a:pPr marL="1143000" lvl="2" indent="-228600">
              <a:spcBef>
                <a:spcPct val="20000"/>
              </a:spcBef>
              <a:buClr>
                <a:srgbClr val="000099"/>
              </a:buClr>
              <a:buSzPct val="55000"/>
            </a:pPr>
            <a:r>
              <a:rPr lang="sv-SE" sz="2000" dirty="0">
                <a:solidFill>
                  <a:srgbClr val="000000"/>
                </a:solidFill>
                <a:latin typeface="Arial"/>
              </a:rPr>
              <a:t>	</a:t>
            </a:r>
            <a:endParaRPr lang="en-US" sz="2000" dirty="0">
              <a:solidFill>
                <a:srgbClr val="000000"/>
              </a:solidFill>
              <a:latin typeface="Arial"/>
            </a:endParaRPr>
          </a:p>
        </p:txBody>
      </p:sp>
      <p:sp>
        <p:nvSpPr>
          <p:cNvPr id="9" name="Text Box 7">
            <a:extLst>
              <a:ext uri="{FF2B5EF4-FFF2-40B4-BE49-F238E27FC236}">
                <a16:creationId xmlns:a16="http://schemas.microsoft.com/office/drawing/2014/main" id="{42088049-48CB-4D10-A667-924619C876FF}"/>
              </a:ext>
            </a:extLst>
          </p:cNvPr>
          <p:cNvSpPr txBox="1">
            <a:spLocks noChangeArrowheads="1"/>
          </p:cNvSpPr>
          <p:nvPr/>
        </p:nvSpPr>
        <p:spPr bwMode="auto">
          <a:xfrm>
            <a:off x="6615519" y="2832639"/>
            <a:ext cx="2162772" cy="400110"/>
          </a:xfrm>
          <a:prstGeom prst="rect">
            <a:avLst/>
          </a:prstGeom>
          <a:noFill/>
          <a:ln w="28575">
            <a:noFill/>
            <a:miter lim="800000"/>
            <a:headEnd/>
            <a:tailEnd/>
          </a:ln>
        </p:spPr>
        <p:txBody>
          <a:bodyPr wrap="none">
            <a:spAutoFit/>
          </a:bodyPr>
          <a:lstStyle/>
          <a:p>
            <a:pPr eaLnBrk="0" hangingPunct="0"/>
            <a:r>
              <a:rPr lang="en-US" sz="2000" dirty="0" err="1">
                <a:solidFill>
                  <a:srgbClr val="000000"/>
                </a:solidFill>
                <a:latin typeface="Arial"/>
              </a:rPr>
              <a:t>Tjocklek</a:t>
            </a:r>
            <a:r>
              <a:rPr lang="en-US" sz="2000" dirty="0">
                <a:solidFill>
                  <a:srgbClr val="000000"/>
                </a:solidFill>
                <a:latin typeface="Arial"/>
              </a:rPr>
              <a:t> 1,5 mm</a:t>
            </a:r>
          </a:p>
        </p:txBody>
      </p:sp>
      <p:pic>
        <p:nvPicPr>
          <p:cNvPr id="10" name="Picture 6">
            <a:extLst>
              <a:ext uri="{FF2B5EF4-FFF2-40B4-BE49-F238E27FC236}">
                <a16:creationId xmlns:a16="http://schemas.microsoft.com/office/drawing/2014/main" id="{71D420B4-09D8-4982-BCB5-08AC040A240C}"/>
              </a:ext>
            </a:extLst>
          </p:cNvPr>
          <p:cNvPicPr>
            <a:picLocks noChangeAspect="1"/>
          </p:cNvPicPr>
          <p:nvPr/>
        </p:nvPicPr>
        <p:blipFill>
          <a:blip r:embed="rId4"/>
          <a:stretch>
            <a:fillRect/>
          </a:stretch>
        </p:blipFill>
        <p:spPr>
          <a:xfrm>
            <a:off x="11000826" y="6270865"/>
            <a:ext cx="841772" cy="272810"/>
          </a:xfrm>
          <a:prstGeom prst="rect">
            <a:avLst/>
          </a:prstGeom>
          <a:noFill/>
          <a:ln>
            <a:noFill/>
          </a:ln>
        </p:spPr>
      </p:pic>
    </p:spTree>
    <p:extLst>
      <p:ext uri="{BB962C8B-B14F-4D97-AF65-F5344CB8AC3E}">
        <p14:creationId xmlns:p14="http://schemas.microsoft.com/office/powerpoint/2010/main" val="10300473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4C4B36-E7F6-41AB-99FD-F2545CADAC78}"/>
              </a:ext>
            </a:extLst>
          </p:cNvPr>
          <p:cNvSpPr>
            <a:spLocks noGrp="1"/>
          </p:cNvSpPr>
          <p:nvPr>
            <p:ph type="title"/>
          </p:nvPr>
        </p:nvSpPr>
        <p:spPr/>
        <p:txBody>
          <a:bodyPr/>
          <a:lstStyle/>
          <a:p>
            <a:r>
              <a:rPr lang="sv-SE" kern="0" dirty="0"/>
              <a:t>Kallvalsat tunnplåt för konstruktionsändamål</a:t>
            </a:r>
            <a:br>
              <a:rPr lang="sv-SE" kern="0" dirty="0"/>
            </a:br>
            <a:endParaRPr lang="sv-SE" dirty="0"/>
          </a:p>
        </p:txBody>
      </p:sp>
      <p:sp>
        <p:nvSpPr>
          <p:cNvPr id="4" name="Rubrik 1">
            <a:extLst>
              <a:ext uri="{FF2B5EF4-FFF2-40B4-BE49-F238E27FC236}">
                <a16:creationId xmlns:a16="http://schemas.microsoft.com/office/drawing/2014/main" id="{A5C23E66-3C8A-4B77-8914-759A25380A66}"/>
              </a:ext>
            </a:extLst>
          </p:cNvPr>
          <p:cNvSpPr txBox="1">
            <a:spLocks/>
          </p:cNvSpPr>
          <p:nvPr/>
        </p:nvSpPr>
        <p:spPr>
          <a:xfrm>
            <a:off x="256731" y="947885"/>
            <a:ext cx="8229600" cy="477416"/>
          </a:xfrm>
          <a:prstGeom prst="rect">
            <a:avLst/>
          </a:prstGeom>
        </p:spPr>
        <p:txBody>
          <a:bodyPr>
            <a:normAutofit fontScale="92500"/>
          </a:bodyPr>
          <a:lst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a:lstStyle>
          <a:p>
            <a:r>
              <a:rPr lang="sv-SE" sz="2400" dirty="0">
                <a:solidFill>
                  <a:schemeClr val="tx1"/>
                </a:solidFill>
              </a:rPr>
              <a:t>DP stål - Trailer Docol 1000DP i sidorna och Hardox i botten</a:t>
            </a:r>
            <a:endParaRPr lang="sv-SE" dirty="0">
              <a:solidFill>
                <a:schemeClr val="tx1"/>
              </a:solidFill>
            </a:endParaRPr>
          </a:p>
        </p:txBody>
      </p:sp>
      <p:pic>
        <p:nvPicPr>
          <p:cNvPr id="5" name="Picture 4" descr="H:\SSAB Tunnplåt\Polen\Wielton\DC1000DP 2 mm project\Ny design\Ny design tipper bend.jpg">
            <a:extLst>
              <a:ext uri="{FF2B5EF4-FFF2-40B4-BE49-F238E27FC236}">
                <a16:creationId xmlns:a16="http://schemas.microsoft.com/office/drawing/2014/main" id="{9E4018EA-10F7-4CC4-880A-5F27E04A942B}"/>
              </a:ext>
            </a:extLst>
          </p:cNvPr>
          <p:cNvPicPr>
            <a:picLocks noChangeAspect="1" noChangeArrowheads="1"/>
          </p:cNvPicPr>
          <p:nvPr/>
        </p:nvPicPr>
        <p:blipFill>
          <a:blip r:embed="rId2" cstate="print"/>
          <a:srcRect/>
          <a:stretch>
            <a:fillRect/>
          </a:stretch>
        </p:blipFill>
        <p:spPr bwMode="auto">
          <a:xfrm>
            <a:off x="336550" y="1474276"/>
            <a:ext cx="5819773" cy="4510599"/>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DFEFF2A8-899A-44B3-8D8D-7B28B9BB983E}"/>
              </a:ext>
            </a:extLst>
          </p:cNvPr>
          <p:cNvPicPr>
            <a:picLocks noChangeAspect="1"/>
          </p:cNvPicPr>
          <p:nvPr/>
        </p:nvPicPr>
        <p:blipFill>
          <a:blip r:embed="rId3"/>
          <a:stretch>
            <a:fillRect/>
          </a:stretch>
        </p:blipFill>
        <p:spPr>
          <a:xfrm>
            <a:off x="11000826" y="6270865"/>
            <a:ext cx="841772" cy="272810"/>
          </a:xfrm>
          <a:prstGeom prst="rect">
            <a:avLst/>
          </a:prstGeom>
          <a:noFill/>
          <a:ln>
            <a:noFill/>
          </a:ln>
        </p:spPr>
      </p:pic>
      <p:sp>
        <p:nvSpPr>
          <p:cNvPr id="7" name="textruta 6">
            <a:extLst>
              <a:ext uri="{FF2B5EF4-FFF2-40B4-BE49-F238E27FC236}">
                <a16:creationId xmlns:a16="http://schemas.microsoft.com/office/drawing/2014/main" id="{FCA8E223-54D5-47E0-A552-4002B41A669B}"/>
              </a:ext>
            </a:extLst>
          </p:cNvPr>
          <p:cNvSpPr txBox="1"/>
          <p:nvPr/>
        </p:nvSpPr>
        <p:spPr>
          <a:xfrm>
            <a:off x="6641582" y="2087412"/>
            <a:ext cx="3689498" cy="2862322"/>
          </a:xfrm>
          <a:prstGeom prst="rect">
            <a:avLst/>
          </a:prstGeom>
          <a:noFill/>
        </p:spPr>
        <p:txBody>
          <a:bodyPr wrap="square" rtlCol="0">
            <a:spAutoFit/>
          </a:bodyPr>
          <a:lstStyle/>
          <a:p>
            <a:r>
              <a:rPr lang="sv-SE" sz="2000" dirty="0">
                <a:latin typeface="+mj-lt"/>
              </a:rPr>
              <a:t>I </a:t>
            </a:r>
            <a:r>
              <a:rPr lang="sv-SE" sz="2000" dirty="0" err="1">
                <a:latin typeface="+mj-lt"/>
              </a:rPr>
              <a:t>tipperflak</a:t>
            </a:r>
            <a:r>
              <a:rPr lang="sv-SE" sz="2000" dirty="0">
                <a:latin typeface="+mj-lt"/>
              </a:rPr>
              <a:t> kan med fördel </a:t>
            </a:r>
            <a:r>
              <a:rPr lang="sv-SE" sz="2000" dirty="0" err="1">
                <a:latin typeface="+mj-lt"/>
              </a:rPr>
              <a:t>Hardox</a:t>
            </a:r>
            <a:r>
              <a:rPr lang="sv-SE" sz="2000" dirty="0">
                <a:latin typeface="+mj-lt"/>
              </a:rPr>
              <a:t> 450 användas för att få en lättare konstruktion utan förstyvningar. </a:t>
            </a:r>
          </a:p>
          <a:p>
            <a:endParaRPr lang="sv-SE" sz="2000" dirty="0">
              <a:latin typeface="+mj-lt"/>
            </a:endParaRPr>
          </a:p>
          <a:p>
            <a:r>
              <a:rPr lang="sv-SE" sz="2000" dirty="0">
                <a:latin typeface="+mj-lt"/>
              </a:rPr>
              <a:t>Livslängden två- till tredubblas samtidigt som lastkapaciteten ökar. </a:t>
            </a:r>
          </a:p>
          <a:p>
            <a:endParaRPr lang="sv-SE" sz="2000" dirty="0">
              <a:latin typeface="+mj-lt"/>
            </a:endParaRPr>
          </a:p>
        </p:txBody>
      </p:sp>
    </p:spTree>
    <p:extLst>
      <p:ext uri="{BB962C8B-B14F-4D97-AF65-F5344CB8AC3E}">
        <p14:creationId xmlns:p14="http://schemas.microsoft.com/office/powerpoint/2010/main" val="3857994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A047BF-DCDD-497A-B45F-E68C05861616}"/>
              </a:ext>
            </a:extLst>
          </p:cNvPr>
          <p:cNvSpPr>
            <a:spLocks noGrp="1"/>
          </p:cNvSpPr>
          <p:nvPr>
            <p:ph type="title"/>
          </p:nvPr>
        </p:nvSpPr>
        <p:spPr/>
        <p:txBody>
          <a:bodyPr/>
          <a:lstStyle/>
          <a:p>
            <a:r>
              <a:rPr lang="sv-SE" dirty="0"/>
              <a:t>Höghållfasta mikrolegerade konstruktionsstål</a:t>
            </a:r>
          </a:p>
        </p:txBody>
      </p:sp>
      <p:sp>
        <p:nvSpPr>
          <p:cNvPr id="4" name="Underrubrik 2">
            <a:extLst>
              <a:ext uri="{FF2B5EF4-FFF2-40B4-BE49-F238E27FC236}">
                <a16:creationId xmlns:a16="http://schemas.microsoft.com/office/drawing/2014/main" id="{2CE9C3FD-CE1B-40EE-83D3-BC4695DEA2A9}"/>
              </a:ext>
            </a:extLst>
          </p:cNvPr>
          <p:cNvSpPr txBox="1">
            <a:spLocks/>
          </p:cNvSpPr>
          <p:nvPr/>
        </p:nvSpPr>
        <p:spPr>
          <a:xfrm>
            <a:off x="336550" y="980557"/>
            <a:ext cx="4680520" cy="5209905"/>
          </a:xfrm>
          <a:prstGeom prst="rect">
            <a:avLst/>
          </a:prstGeom>
        </p:spPr>
        <p:txBody>
          <a:bodyPr vert="horz" lIns="0" tIns="0" rIns="0" bIns="0" rtlCol="0">
            <a:normAutofit fontScale="92500" lnSpcReduction="20000"/>
          </a:bodyPr>
          <a:lstStyle>
            <a:lvl1pPr marL="0" indent="0" algn="l" defTabSz="914400" rtl="0" eaLnBrk="1" latinLnBrk="0" hangingPunct="1">
              <a:lnSpc>
                <a:spcPct val="100000"/>
              </a:lnSpc>
              <a:spcBef>
                <a:spcPts val="340"/>
              </a:spcBef>
              <a:spcAft>
                <a:spcPts val="600"/>
              </a:spcAft>
              <a:buFontTx/>
              <a:buNone/>
              <a:defRPr sz="2500" kern="1200">
                <a:solidFill>
                  <a:schemeClr val="tx1"/>
                </a:solidFill>
                <a:latin typeface="+mn-lt"/>
                <a:ea typeface="+mn-ea"/>
                <a:cs typeface="+mn-cs"/>
              </a:defRPr>
            </a:lvl1pPr>
            <a:lvl2pPr marL="355600" indent="-177800" algn="l" defTabSz="914400" rtl="0" eaLnBrk="1" latinLnBrk="0" hangingPunct="1">
              <a:lnSpc>
                <a:spcPct val="100000"/>
              </a:lnSpc>
              <a:spcBef>
                <a:spcPts val="0"/>
              </a:spcBef>
              <a:spcAft>
                <a:spcPts val="600"/>
              </a:spcAft>
              <a:buFont typeface="Graphik Regular" pitchFamily="34" charset="0"/>
              <a:buChar char="–"/>
              <a:defRPr sz="2200" kern="1200">
                <a:solidFill>
                  <a:schemeClr val="tx1"/>
                </a:solidFill>
                <a:latin typeface="+mn-lt"/>
                <a:ea typeface="+mn-ea"/>
                <a:cs typeface="+mn-cs"/>
              </a:defRPr>
            </a:lvl2pPr>
            <a:lvl3pPr marL="541338" indent="-185738" algn="l" defTabSz="914400" rtl="0" eaLnBrk="1" latinLnBrk="0" hangingPunct="1">
              <a:lnSpc>
                <a:spcPct val="100000"/>
              </a:lnSpc>
              <a:spcBef>
                <a:spcPts val="0"/>
              </a:spcBef>
              <a:spcAft>
                <a:spcPts val="600"/>
              </a:spcAft>
              <a:buFont typeface="Graphik Regular" pitchFamily="34" charset="0"/>
              <a:buChar char="–"/>
              <a:defRPr sz="1800" kern="1200">
                <a:solidFill>
                  <a:schemeClr val="tx1"/>
                </a:solidFill>
                <a:latin typeface="+mn-lt"/>
                <a:ea typeface="+mn-ea"/>
                <a:cs typeface="+mn-cs"/>
              </a:defRPr>
            </a:lvl3pPr>
            <a:lvl4pPr marL="719138" indent="-1778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896938" indent="-1778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sz="2600" dirty="0"/>
              <a:t>Användningsområden:</a:t>
            </a:r>
          </a:p>
          <a:p>
            <a:r>
              <a:rPr lang="sv-SE" sz="2200" dirty="0"/>
              <a:t>Kranar och trailers</a:t>
            </a:r>
          </a:p>
          <a:p>
            <a:r>
              <a:rPr lang="sv-SE" sz="2200" dirty="0"/>
              <a:t>			       	</a:t>
            </a:r>
          </a:p>
          <a:p>
            <a:pPr>
              <a:tabLst>
                <a:tab pos="1620838" algn="l"/>
              </a:tabLst>
            </a:pPr>
            <a:r>
              <a:rPr lang="sv-SE" sz="2200" b="1" dirty="0"/>
              <a:t>Stål	Sträckgräns</a:t>
            </a:r>
            <a:r>
              <a:rPr lang="sv-SE" sz="2200" dirty="0"/>
              <a:t> (</a:t>
            </a:r>
            <a:r>
              <a:rPr lang="sv-SE" sz="2200" dirty="0" err="1"/>
              <a:t>Mpa</a:t>
            </a:r>
            <a:r>
              <a:rPr lang="sv-SE" sz="2200" dirty="0"/>
              <a:t>)</a:t>
            </a:r>
            <a:br>
              <a:rPr lang="sv-SE" sz="2200" dirty="0"/>
            </a:br>
            <a:r>
              <a:rPr lang="sv-SE" sz="600" dirty="0"/>
              <a:t>	</a:t>
            </a:r>
            <a:endParaRPr lang="sv-SE" sz="2200" dirty="0"/>
          </a:p>
          <a:p>
            <a:pPr>
              <a:tabLst>
                <a:tab pos="1620838" algn="l"/>
              </a:tabLst>
            </a:pPr>
            <a:r>
              <a:rPr lang="sv-SE" sz="2200" dirty="0" err="1"/>
              <a:t>Strenx</a:t>
            </a:r>
            <a:r>
              <a:rPr lang="sv-SE" sz="2200" dirty="0"/>
              <a:t> 700	700</a:t>
            </a:r>
          </a:p>
          <a:p>
            <a:pPr>
              <a:tabLst>
                <a:tab pos="1620838" algn="l"/>
              </a:tabLst>
            </a:pPr>
            <a:r>
              <a:rPr lang="sv-SE" sz="2200" dirty="0" err="1"/>
              <a:t>Strenx</a:t>
            </a:r>
            <a:r>
              <a:rPr lang="sv-SE" sz="2200" dirty="0"/>
              <a:t> 960	960</a:t>
            </a:r>
          </a:p>
          <a:p>
            <a:pPr>
              <a:tabLst>
                <a:tab pos="1620838" algn="l"/>
              </a:tabLst>
            </a:pPr>
            <a:r>
              <a:rPr lang="sv-SE" sz="2200" dirty="0" err="1"/>
              <a:t>Strenx</a:t>
            </a:r>
            <a:r>
              <a:rPr lang="sv-SE" sz="2200" dirty="0"/>
              <a:t> 1100	1100</a:t>
            </a:r>
          </a:p>
          <a:p>
            <a:pPr>
              <a:tabLst>
                <a:tab pos="1620838" algn="l"/>
              </a:tabLst>
            </a:pPr>
            <a:r>
              <a:rPr lang="sv-SE" sz="2200" dirty="0" err="1"/>
              <a:t>Strenx</a:t>
            </a:r>
            <a:r>
              <a:rPr lang="sv-SE" sz="2200" dirty="0"/>
              <a:t> 1300	1300</a:t>
            </a:r>
          </a:p>
          <a:p>
            <a:endParaRPr lang="sv-SE" sz="2200" dirty="0"/>
          </a:p>
          <a:p>
            <a:pPr marL="285750" indent="-285750">
              <a:buFont typeface="Arial" panose="020B0604020202020204" pitchFamily="34" charset="0"/>
              <a:buChar char="•"/>
            </a:pPr>
            <a:r>
              <a:rPr lang="sv-SE" sz="2200" dirty="0"/>
              <a:t>God seghet</a:t>
            </a:r>
          </a:p>
          <a:p>
            <a:pPr marL="285750" indent="-285750">
              <a:buFont typeface="Arial" panose="020B0604020202020204" pitchFamily="34" charset="0"/>
              <a:buChar char="•"/>
            </a:pPr>
            <a:r>
              <a:rPr lang="sv-SE" sz="2200" dirty="0"/>
              <a:t>God svetsbarhet </a:t>
            </a:r>
            <a:br>
              <a:rPr lang="sv-SE" sz="2200" dirty="0"/>
            </a:br>
            <a:r>
              <a:rPr lang="sv-SE" sz="2200" dirty="0"/>
              <a:t>och bockbarhet</a:t>
            </a:r>
          </a:p>
          <a:p>
            <a:pPr marL="285750" indent="-285750">
              <a:buFont typeface="Arial" panose="020B0604020202020204" pitchFamily="34" charset="0"/>
              <a:buChar char="•"/>
            </a:pPr>
            <a:r>
              <a:rPr lang="sv-SE" sz="2200" dirty="0"/>
              <a:t>God planhet</a:t>
            </a:r>
          </a:p>
          <a:p>
            <a:pPr marL="285750" indent="-285750">
              <a:buFont typeface="Arial" panose="020B0604020202020204" pitchFamily="34" charset="0"/>
              <a:buChar char="•"/>
            </a:pPr>
            <a:r>
              <a:rPr lang="sv-SE" sz="2200" dirty="0"/>
              <a:t>Bra ytor</a:t>
            </a:r>
            <a:endParaRPr lang="sv-SE" sz="1800" dirty="0"/>
          </a:p>
        </p:txBody>
      </p:sp>
      <p:pic>
        <p:nvPicPr>
          <p:cNvPr id="5" name="Bildobjekt 4">
            <a:extLst>
              <a:ext uri="{FF2B5EF4-FFF2-40B4-BE49-F238E27FC236}">
                <a16:creationId xmlns:a16="http://schemas.microsoft.com/office/drawing/2014/main" id="{4ECDC4CB-FF4D-475C-8B09-EA24C9136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9155" y="980558"/>
            <a:ext cx="7493443" cy="4995628"/>
          </a:xfrm>
          <a:prstGeom prst="rect">
            <a:avLst/>
          </a:prstGeom>
          <a:ln>
            <a:noFill/>
          </a:ln>
          <a:effectLst>
            <a:outerShdw blurRad="292100" dist="139700" dir="2700000" algn="tl" rotWithShape="0">
              <a:srgbClr val="333333">
                <a:alpha val="65000"/>
              </a:srgbClr>
            </a:outerShdw>
          </a:effectLst>
        </p:spPr>
      </p:pic>
      <p:pic>
        <p:nvPicPr>
          <p:cNvPr id="6" name="Picture 3">
            <a:extLst>
              <a:ext uri="{FF2B5EF4-FFF2-40B4-BE49-F238E27FC236}">
                <a16:creationId xmlns:a16="http://schemas.microsoft.com/office/drawing/2014/main" id="{646D9685-E889-4B92-A219-7DEE978E0BE8}"/>
              </a:ext>
            </a:extLst>
          </p:cNvPr>
          <p:cNvPicPr>
            <a:picLocks noChangeAspect="1"/>
          </p:cNvPicPr>
          <p:nvPr/>
        </p:nvPicPr>
        <p:blipFill>
          <a:blip r:embed="rId3"/>
          <a:stretch>
            <a:fillRect/>
          </a:stretch>
        </p:blipFill>
        <p:spPr>
          <a:xfrm>
            <a:off x="11000826" y="6270865"/>
            <a:ext cx="841772" cy="272810"/>
          </a:xfrm>
          <a:prstGeom prst="rect">
            <a:avLst/>
          </a:prstGeom>
          <a:noFill/>
          <a:ln>
            <a:noFill/>
          </a:ln>
        </p:spPr>
      </p:pic>
    </p:spTree>
    <p:extLst>
      <p:ext uri="{BB962C8B-B14F-4D97-AF65-F5344CB8AC3E}">
        <p14:creationId xmlns:p14="http://schemas.microsoft.com/office/powerpoint/2010/main" val="770207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A94999-DEC0-4AAB-BC6B-63EEB585D4BA}"/>
              </a:ext>
            </a:extLst>
          </p:cNvPr>
          <p:cNvSpPr>
            <a:spLocks noGrp="1"/>
          </p:cNvSpPr>
          <p:nvPr>
            <p:ph type="title"/>
          </p:nvPr>
        </p:nvSpPr>
        <p:spPr/>
        <p:txBody>
          <a:bodyPr/>
          <a:lstStyle/>
          <a:p>
            <a:r>
              <a:rPr lang="sv-SE" dirty="0"/>
              <a:t>Mikrolegerade stål</a:t>
            </a:r>
          </a:p>
        </p:txBody>
      </p:sp>
      <p:sp>
        <p:nvSpPr>
          <p:cNvPr id="3" name="Platshållare för innehåll 2">
            <a:extLst>
              <a:ext uri="{FF2B5EF4-FFF2-40B4-BE49-F238E27FC236}">
                <a16:creationId xmlns:a16="http://schemas.microsoft.com/office/drawing/2014/main" id="{3E9EF8FA-B60A-474A-9C3A-EC90FADFACEB}"/>
              </a:ext>
            </a:extLst>
          </p:cNvPr>
          <p:cNvSpPr>
            <a:spLocks noGrp="1"/>
          </p:cNvSpPr>
          <p:nvPr>
            <p:ph idx="1"/>
          </p:nvPr>
        </p:nvSpPr>
        <p:spPr>
          <a:xfrm>
            <a:off x="336550" y="981075"/>
            <a:ext cx="6224588" cy="4765675"/>
          </a:xfrm>
        </p:spPr>
        <p:txBody>
          <a:bodyPr/>
          <a:lstStyle/>
          <a:p>
            <a:r>
              <a:rPr lang="sv-SE" sz="2400" dirty="0"/>
              <a:t>Användningsområden: </a:t>
            </a:r>
            <a:r>
              <a:rPr lang="sv-SE" sz="2000" dirty="0"/>
              <a:t>Kranar, hjulaxlar, vevaxlar, drivaxlar, trailers, järnvägsvagnar, </a:t>
            </a:r>
            <a:r>
              <a:rPr lang="sv-SE" sz="2000" dirty="0" err="1"/>
              <a:t>etc</a:t>
            </a:r>
            <a:br>
              <a:rPr lang="sv-SE" sz="2000" dirty="0"/>
            </a:br>
            <a:endParaRPr lang="sv-SE" sz="1000" dirty="0"/>
          </a:p>
          <a:p>
            <a:pPr marL="176213" indent="-176213">
              <a:buFont typeface="Arial" panose="020B0604020202020204" pitchFamily="34" charset="0"/>
              <a:buChar char="•"/>
            </a:pPr>
            <a:r>
              <a:rPr lang="sv-SE" sz="2000" dirty="0"/>
              <a:t>Grundsammansättning cirka 0,18% C och 1,4% </a:t>
            </a:r>
            <a:r>
              <a:rPr lang="sv-SE" sz="2000" dirty="0" err="1"/>
              <a:t>Mn</a:t>
            </a:r>
            <a:endParaRPr lang="sv-SE" sz="2000" dirty="0"/>
          </a:p>
          <a:p>
            <a:pPr marL="176213" indent="-176213">
              <a:buFont typeface="Arial" panose="020B0604020202020204" pitchFamily="34" charset="0"/>
              <a:buChar char="•"/>
            </a:pPr>
            <a:r>
              <a:rPr lang="sv-SE" sz="2000" dirty="0"/>
              <a:t>Mikrolegeringselementen V, Ti och Nb ger ökad hållfasthet och seghet genom utskiljningshärdning och kornförfining  </a:t>
            </a:r>
          </a:p>
          <a:p>
            <a:pPr marL="176213" indent="-176213">
              <a:buFont typeface="Arial" panose="020B0604020202020204" pitchFamily="34" charset="0"/>
              <a:buChar char="•"/>
            </a:pPr>
            <a:r>
              <a:rPr lang="sv-SE" sz="2000" dirty="0"/>
              <a:t>Högt sträckgränsförhållande ger</a:t>
            </a:r>
          </a:p>
          <a:p>
            <a:pPr>
              <a:spcBef>
                <a:spcPts val="0"/>
              </a:spcBef>
              <a:spcAft>
                <a:spcPts val="300"/>
              </a:spcAft>
            </a:pPr>
            <a:r>
              <a:rPr lang="sv-SE" sz="2000" dirty="0"/>
              <a:t>    – reducerad godstjocklek</a:t>
            </a:r>
          </a:p>
          <a:p>
            <a:pPr>
              <a:spcBef>
                <a:spcPts val="0"/>
              </a:spcBef>
              <a:spcAft>
                <a:spcPts val="300"/>
              </a:spcAft>
            </a:pPr>
            <a:r>
              <a:rPr lang="sv-SE" sz="2000" dirty="0"/>
              <a:t>    – sänkt vikt i konstruktioner</a:t>
            </a:r>
          </a:p>
          <a:p>
            <a:pPr>
              <a:spcBef>
                <a:spcPts val="0"/>
              </a:spcBef>
              <a:spcAft>
                <a:spcPts val="300"/>
              </a:spcAft>
            </a:pPr>
            <a:r>
              <a:rPr lang="sv-SE" sz="2000" dirty="0"/>
              <a:t>    – lägre kostnad</a:t>
            </a:r>
            <a:br>
              <a:rPr lang="sv-SE" sz="2000" dirty="0"/>
            </a:br>
            <a:endParaRPr lang="sv-SE" sz="1000" dirty="0"/>
          </a:p>
          <a:p>
            <a:pPr marL="176213" indent="-176213">
              <a:buFont typeface="Arial" panose="020B0604020202020204" pitchFamily="34" charset="0"/>
              <a:buChar char="•"/>
            </a:pPr>
            <a:r>
              <a:rPr lang="sv-SE" sz="2000" dirty="0"/>
              <a:t>God svetsbarhet</a:t>
            </a:r>
          </a:p>
          <a:p>
            <a:pPr marL="176213" indent="-176213">
              <a:buFont typeface="Arial" panose="020B0604020202020204" pitchFamily="34" charset="0"/>
              <a:buChar char="•"/>
            </a:pPr>
            <a:r>
              <a:rPr lang="sv-SE" sz="2000" dirty="0"/>
              <a:t>God bearbetbarhet med skärande verktyg</a:t>
            </a:r>
          </a:p>
          <a:p>
            <a:endParaRPr lang="sv-SE" sz="2000" dirty="0"/>
          </a:p>
        </p:txBody>
      </p:sp>
      <p:pic>
        <p:nvPicPr>
          <p:cNvPr id="4" name="Picture 2">
            <a:extLst>
              <a:ext uri="{FF2B5EF4-FFF2-40B4-BE49-F238E27FC236}">
                <a16:creationId xmlns:a16="http://schemas.microsoft.com/office/drawing/2014/main" id="{C72D8A01-CC23-420A-8AD8-120025AA6D8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307451" y="368300"/>
            <a:ext cx="4535147" cy="5616575"/>
          </a:xfrm>
          <a:prstGeom prst="rect">
            <a:avLst/>
          </a:prstGeom>
          <a:ln>
            <a:noFill/>
          </a:ln>
          <a:effectLst>
            <a:outerShdw blurRad="292100" dist="139700" dir="2700000" algn="tl" rotWithShape="0">
              <a:srgbClr val="333333">
                <a:alpha val="65000"/>
              </a:srgbClr>
            </a:outerShdw>
          </a:effectLst>
        </p:spPr>
      </p:pic>
      <p:pic>
        <p:nvPicPr>
          <p:cNvPr id="5" name="Picture 3">
            <a:extLst>
              <a:ext uri="{FF2B5EF4-FFF2-40B4-BE49-F238E27FC236}">
                <a16:creationId xmlns:a16="http://schemas.microsoft.com/office/drawing/2014/main" id="{9E52C3D0-7A46-489A-BEC8-42110D279E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150" y="6328526"/>
            <a:ext cx="900000" cy="215149"/>
          </a:xfrm>
          <a:prstGeom prst="rect">
            <a:avLst/>
          </a:prstGeom>
        </p:spPr>
      </p:pic>
    </p:spTree>
    <p:extLst>
      <p:ext uri="{BB962C8B-B14F-4D97-AF65-F5344CB8AC3E}">
        <p14:creationId xmlns:p14="http://schemas.microsoft.com/office/powerpoint/2010/main" val="373013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7B51169-657F-47FA-90CF-EDDE976D6996}"/>
              </a:ext>
            </a:extLst>
          </p:cNvPr>
          <p:cNvSpPr>
            <a:spLocks noGrp="1"/>
          </p:cNvSpPr>
          <p:nvPr>
            <p:ph type="title"/>
          </p:nvPr>
        </p:nvSpPr>
        <p:spPr/>
        <p:txBody>
          <a:bodyPr/>
          <a:lstStyle/>
          <a:p>
            <a:r>
              <a:rPr lang="sv-SE" dirty="0">
                <a:latin typeface="Arial" charset="0"/>
                <a:ea typeface="Arial" charset="0"/>
                <a:cs typeface="Arial" charset="0"/>
              </a:rPr>
              <a:t>Höghållfasta konstruktionsstål</a:t>
            </a:r>
            <a:endParaRPr lang="sv-SE" dirty="0"/>
          </a:p>
        </p:txBody>
      </p:sp>
      <p:sp>
        <p:nvSpPr>
          <p:cNvPr id="13" name="Content Placeholder 2">
            <a:extLst>
              <a:ext uri="{FF2B5EF4-FFF2-40B4-BE49-F238E27FC236}">
                <a16:creationId xmlns:a16="http://schemas.microsoft.com/office/drawing/2014/main" id="{D886CE10-ED10-4915-AACC-C30152C781AB}"/>
              </a:ext>
            </a:extLst>
          </p:cNvPr>
          <p:cNvSpPr txBox="1">
            <a:spLocks/>
          </p:cNvSpPr>
          <p:nvPr/>
        </p:nvSpPr>
        <p:spPr bwMode="auto">
          <a:xfrm>
            <a:off x="267741" y="899272"/>
            <a:ext cx="4752975" cy="410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50021"/>
              </a:buClr>
              <a:buSzPct val="120000"/>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rgbClr val="A50021"/>
              </a:buClr>
              <a:buChar char="–"/>
              <a:defRPr sz="2600" b="1">
                <a:solidFill>
                  <a:schemeClr val="tx1"/>
                </a:solidFill>
                <a:latin typeface="+mn-lt"/>
              </a:defRPr>
            </a:lvl2pPr>
            <a:lvl3pPr marL="1143000" indent="-228600" algn="l" rtl="0" eaLnBrk="1" fontAlgn="base" hangingPunct="1">
              <a:spcBef>
                <a:spcPct val="20000"/>
              </a:spcBef>
              <a:spcAft>
                <a:spcPct val="0"/>
              </a:spcAft>
              <a:buClr>
                <a:srgbClr val="A50021"/>
              </a:buClr>
              <a:buChar char="&gt;"/>
              <a:defRPr sz="2200" b="1">
                <a:solidFill>
                  <a:schemeClr val="tx1"/>
                </a:solidFill>
                <a:latin typeface="+mn-lt"/>
              </a:defRPr>
            </a:lvl3pPr>
            <a:lvl4pPr marL="1600200" indent="-228600" algn="l" rtl="0" eaLnBrk="1" fontAlgn="base" hangingPunct="1">
              <a:spcBef>
                <a:spcPct val="20000"/>
              </a:spcBef>
              <a:spcAft>
                <a:spcPct val="0"/>
              </a:spcAft>
              <a:buClr>
                <a:srgbClr val="A50021"/>
              </a:buClr>
              <a:buChar char="–"/>
              <a:defRPr sz="2000" b="1">
                <a:solidFill>
                  <a:schemeClr val="tx1"/>
                </a:solidFill>
                <a:latin typeface="+mn-lt"/>
              </a:defRPr>
            </a:lvl4pPr>
            <a:lvl5pPr marL="2057400" indent="-228600" algn="l" rtl="0" eaLnBrk="1" fontAlgn="base" hangingPunct="1">
              <a:spcBef>
                <a:spcPct val="20000"/>
              </a:spcBef>
              <a:spcAft>
                <a:spcPct val="0"/>
              </a:spcAft>
              <a:buClr>
                <a:srgbClr val="A50021"/>
              </a:buClr>
              <a:buChar char="&gt;"/>
              <a:defRPr b="1">
                <a:solidFill>
                  <a:schemeClr val="tx1"/>
                </a:solidFill>
                <a:latin typeface="+mn-lt"/>
              </a:defRPr>
            </a:lvl5pPr>
            <a:lvl6pPr marL="2514600" indent="-228600" algn="l" rtl="0" eaLnBrk="1" fontAlgn="base" hangingPunct="1">
              <a:spcBef>
                <a:spcPct val="20000"/>
              </a:spcBef>
              <a:spcAft>
                <a:spcPct val="0"/>
              </a:spcAft>
              <a:buClr>
                <a:srgbClr val="A50021"/>
              </a:buClr>
              <a:buChar char="&gt;"/>
              <a:defRPr b="1">
                <a:solidFill>
                  <a:schemeClr val="tx1"/>
                </a:solidFill>
                <a:latin typeface="+mn-lt"/>
              </a:defRPr>
            </a:lvl6pPr>
            <a:lvl7pPr marL="2971800" indent="-228600" algn="l" rtl="0" eaLnBrk="1" fontAlgn="base" hangingPunct="1">
              <a:spcBef>
                <a:spcPct val="20000"/>
              </a:spcBef>
              <a:spcAft>
                <a:spcPct val="0"/>
              </a:spcAft>
              <a:buClr>
                <a:srgbClr val="A50021"/>
              </a:buClr>
              <a:buChar char="&gt;"/>
              <a:defRPr b="1">
                <a:solidFill>
                  <a:schemeClr val="tx1"/>
                </a:solidFill>
                <a:latin typeface="+mn-lt"/>
              </a:defRPr>
            </a:lvl7pPr>
            <a:lvl8pPr marL="3429000" indent="-228600" algn="l" rtl="0" eaLnBrk="1" fontAlgn="base" hangingPunct="1">
              <a:spcBef>
                <a:spcPct val="20000"/>
              </a:spcBef>
              <a:spcAft>
                <a:spcPct val="0"/>
              </a:spcAft>
              <a:buClr>
                <a:srgbClr val="A50021"/>
              </a:buClr>
              <a:buChar char="&gt;"/>
              <a:defRPr b="1">
                <a:solidFill>
                  <a:schemeClr val="tx1"/>
                </a:solidFill>
                <a:latin typeface="+mn-lt"/>
              </a:defRPr>
            </a:lvl8pPr>
            <a:lvl9pPr marL="3886200" indent="-228600" algn="l" rtl="0" eaLnBrk="1" fontAlgn="base" hangingPunct="1">
              <a:spcBef>
                <a:spcPct val="20000"/>
              </a:spcBef>
              <a:spcAft>
                <a:spcPct val="0"/>
              </a:spcAft>
              <a:buClr>
                <a:srgbClr val="A50021"/>
              </a:buClr>
              <a:buChar char="&gt;"/>
              <a:defRPr b="1">
                <a:solidFill>
                  <a:schemeClr val="tx1"/>
                </a:solidFill>
                <a:latin typeface="+mn-lt"/>
              </a:defRPr>
            </a:lvl9pPr>
          </a:lstStyle>
          <a:p>
            <a:pPr marL="0" indent="0">
              <a:buFontTx/>
              <a:buNone/>
            </a:pPr>
            <a:r>
              <a:rPr lang="sv-SE" sz="2000" b="0" kern="0" dirty="0">
                <a:latin typeface="Arial" charset="0"/>
                <a:ea typeface="Arial" charset="0"/>
                <a:cs typeface="Arial" charset="0"/>
              </a:rPr>
              <a:t>Kemisk sammansättning (%)</a:t>
            </a:r>
          </a:p>
        </p:txBody>
      </p:sp>
      <p:pic>
        <p:nvPicPr>
          <p:cNvPr id="14" name="Picture 4">
            <a:extLst>
              <a:ext uri="{FF2B5EF4-FFF2-40B4-BE49-F238E27FC236}">
                <a16:creationId xmlns:a16="http://schemas.microsoft.com/office/drawing/2014/main" id="{19A48E17-6697-418E-BC09-6AE0F61E82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1813" y="959519"/>
            <a:ext cx="4316337" cy="3761596"/>
          </a:xfrm>
          <a:prstGeom prst="rect">
            <a:avLst/>
          </a:prstGeom>
          <a:ln>
            <a:noFill/>
          </a:ln>
          <a:effectLst>
            <a:outerShdw blurRad="292100" dist="139700" dir="2700000" algn="tl" rotWithShape="0">
              <a:srgbClr val="333333">
                <a:alpha val="65000"/>
              </a:srgbClr>
            </a:outerShdw>
          </a:effectLst>
        </p:spPr>
      </p:pic>
      <p:graphicFrame>
        <p:nvGraphicFramePr>
          <p:cNvPr id="15" name="Table 3">
            <a:extLst>
              <a:ext uri="{FF2B5EF4-FFF2-40B4-BE49-F238E27FC236}">
                <a16:creationId xmlns:a16="http://schemas.microsoft.com/office/drawing/2014/main" id="{A833C4FC-6967-437A-A369-2B3A7319BDFE}"/>
              </a:ext>
            </a:extLst>
          </p:cNvPr>
          <p:cNvGraphicFramePr>
            <a:graphicFrameLocks noGrp="1"/>
          </p:cNvGraphicFramePr>
          <p:nvPr>
            <p:extLst>
              <p:ext uri="{D42A27DB-BD31-4B8C-83A1-F6EECF244321}">
                <p14:modId xmlns:p14="http://schemas.microsoft.com/office/powerpoint/2010/main" val="3651993924"/>
              </p:ext>
            </p:extLst>
          </p:nvPr>
        </p:nvGraphicFramePr>
        <p:xfrm>
          <a:off x="353884" y="1361104"/>
          <a:ext cx="6768575" cy="1245311"/>
        </p:xfrm>
        <a:graphic>
          <a:graphicData uri="http://schemas.openxmlformats.org/drawingml/2006/table">
            <a:tbl>
              <a:tblPr firstRow="1" bandRow="1"/>
              <a:tblGrid>
                <a:gridCol w="1214812">
                  <a:extLst>
                    <a:ext uri="{9D8B030D-6E8A-4147-A177-3AD203B41FA5}">
                      <a16:colId xmlns:a16="http://schemas.microsoft.com/office/drawing/2014/main" val="256936695"/>
                    </a:ext>
                  </a:extLst>
                </a:gridCol>
                <a:gridCol w="682041">
                  <a:extLst>
                    <a:ext uri="{9D8B030D-6E8A-4147-A177-3AD203B41FA5}">
                      <a16:colId xmlns:a16="http://schemas.microsoft.com/office/drawing/2014/main" val="99773921"/>
                    </a:ext>
                  </a:extLst>
                </a:gridCol>
                <a:gridCol w="682041">
                  <a:extLst>
                    <a:ext uri="{9D8B030D-6E8A-4147-A177-3AD203B41FA5}">
                      <a16:colId xmlns:a16="http://schemas.microsoft.com/office/drawing/2014/main" val="2893752776"/>
                    </a:ext>
                  </a:extLst>
                </a:gridCol>
                <a:gridCol w="682041">
                  <a:extLst>
                    <a:ext uri="{9D8B030D-6E8A-4147-A177-3AD203B41FA5}">
                      <a16:colId xmlns:a16="http://schemas.microsoft.com/office/drawing/2014/main" val="3605614367"/>
                    </a:ext>
                  </a:extLst>
                </a:gridCol>
                <a:gridCol w="682041">
                  <a:extLst>
                    <a:ext uri="{9D8B030D-6E8A-4147-A177-3AD203B41FA5}">
                      <a16:colId xmlns:a16="http://schemas.microsoft.com/office/drawing/2014/main" val="789043816"/>
                    </a:ext>
                  </a:extLst>
                </a:gridCol>
                <a:gridCol w="724319">
                  <a:extLst>
                    <a:ext uri="{9D8B030D-6E8A-4147-A177-3AD203B41FA5}">
                      <a16:colId xmlns:a16="http://schemas.microsoft.com/office/drawing/2014/main" val="3143607382"/>
                    </a:ext>
                  </a:extLst>
                </a:gridCol>
                <a:gridCol w="737198">
                  <a:extLst>
                    <a:ext uri="{9D8B030D-6E8A-4147-A177-3AD203B41FA5}">
                      <a16:colId xmlns:a16="http://schemas.microsoft.com/office/drawing/2014/main" val="2119452997"/>
                    </a:ext>
                  </a:extLst>
                </a:gridCol>
                <a:gridCol w="682041">
                  <a:extLst>
                    <a:ext uri="{9D8B030D-6E8A-4147-A177-3AD203B41FA5}">
                      <a16:colId xmlns:a16="http://schemas.microsoft.com/office/drawing/2014/main" val="691169566"/>
                    </a:ext>
                  </a:extLst>
                </a:gridCol>
                <a:gridCol w="682041">
                  <a:extLst>
                    <a:ext uri="{9D8B030D-6E8A-4147-A177-3AD203B41FA5}">
                      <a16:colId xmlns:a16="http://schemas.microsoft.com/office/drawing/2014/main" val="1435291153"/>
                    </a:ext>
                  </a:extLst>
                </a:gridCol>
              </a:tblGrid>
              <a:tr h="485515">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a:r>
                        <a:rPr lang="sv-SE" sz="1600" dirty="0"/>
                        <a:t>Stålsort</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hMerge="1">
                  <a:txBody>
                    <a:bodyPr/>
                    <a:lstStyle/>
                    <a:p>
                      <a:pPr algn="l"/>
                      <a:endParaRPr lang="sv-SE" sz="1000" dirty="0"/>
                    </a:p>
                  </a:txBody>
                  <a:tcPr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C</a:t>
                      </a:r>
                    </a:p>
                  </a:txBody>
                  <a:tcPr marL="119715" marR="119715" marT="59858" marB="5985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Si</a:t>
                      </a:r>
                    </a:p>
                  </a:txBody>
                  <a:tcPr marL="119715" marR="119715" marT="59858" marB="5985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Mn</a:t>
                      </a:r>
                      <a:endParaRPr lang="sv-SE" sz="1400" dirty="0"/>
                    </a:p>
                  </a:txBody>
                  <a:tcPr marL="119715" marR="119715" marT="59858" marB="5985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P</a:t>
                      </a:r>
                    </a:p>
                  </a:txBody>
                  <a:tcPr marL="119715" marR="119715" marT="59858" marB="5985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S</a:t>
                      </a:r>
                    </a:p>
                  </a:txBody>
                  <a:tcPr marL="119715" marR="119715" marT="59858" marB="5985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Cr</a:t>
                      </a:r>
                      <a:endParaRPr lang="sv-SE" sz="1400" dirty="0"/>
                    </a:p>
                  </a:txBody>
                  <a:tcPr marL="119715" marR="119715" marT="59858" marB="5985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V</a:t>
                      </a:r>
                    </a:p>
                  </a:txBody>
                  <a:tcPr marL="119715" marR="119715" marT="59858" marB="5985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505629343"/>
                  </a:ext>
                </a:extLst>
              </a:tr>
              <a:tr h="71829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sv-SE" sz="1400" dirty="0"/>
                        <a:t>19MnV6*/</a:t>
                      </a:r>
                      <a:br>
                        <a:rPr lang="sv-SE" sz="1400" dirty="0"/>
                      </a:br>
                      <a:r>
                        <a:rPr lang="sv-SE" sz="1400" dirty="0"/>
                        <a:t>Ovako 280T</a:t>
                      </a:r>
                    </a:p>
                  </a:txBody>
                  <a:tcPr marL="119715" marR="119715" marT="59858" marB="5985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sv-SE" sz="1400" dirty="0"/>
                        <a:t>Min</a:t>
                      </a:r>
                    </a:p>
                    <a:p>
                      <a:pPr algn="l"/>
                      <a:endParaRPr lang="sv-SE" sz="1400" dirty="0"/>
                    </a:p>
                    <a:p>
                      <a:pPr algn="l"/>
                      <a:r>
                        <a:rPr lang="sv-SE" sz="1400" dirty="0"/>
                        <a:t>Max</a:t>
                      </a:r>
                    </a:p>
                  </a:txBody>
                  <a:tcPr marL="119715" marR="119715" marT="59858" marB="5985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0,17</a:t>
                      </a:r>
                    </a:p>
                    <a:p>
                      <a:pPr algn="ctr"/>
                      <a:endParaRPr lang="sv-SE" sz="1400" dirty="0"/>
                    </a:p>
                    <a:p>
                      <a:pPr algn="ctr"/>
                      <a:r>
                        <a:rPr lang="sv-SE" sz="1400" dirty="0"/>
                        <a:t>0,20</a:t>
                      </a:r>
                    </a:p>
                  </a:txBody>
                  <a:tcPr marL="119715" marR="119715" marT="59858" marB="5985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p>
                      <a:pPr algn="ctr"/>
                      <a:endParaRPr lang="sv-SE" sz="1400" dirty="0"/>
                    </a:p>
                    <a:p>
                      <a:pPr algn="ctr"/>
                      <a:r>
                        <a:rPr lang="sv-SE" sz="1400" dirty="0"/>
                        <a:t>0,45</a:t>
                      </a:r>
                    </a:p>
                  </a:txBody>
                  <a:tcPr marL="119715" marR="119715" marT="59858" marB="5985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1,45</a:t>
                      </a:r>
                    </a:p>
                    <a:p>
                      <a:pPr algn="ctr"/>
                      <a:endParaRPr lang="sv-SE" sz="1400" dirty="0"/>
                    </a:p>
                    <a:p>
                      <a:pPr algn="ctr"/>
                      <a:r>
                        <a:rPr lang="sv-SE" sz="1400" dirty="0"/>
                        <a:t>1,60</a:t>
                      </a:r>
                    </a:p>
                  </a:txBody>
                  <a:tcPr marL="119715" marR="119715" marT="59858" marB="5985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p>
                      <a:pPr algn="ctr"/>
                      <a:endParaRPr lang="sv-SE" sz="1400" dirty="0"/>
                    </a:p>
                    <a:p>
                      <a:pPr algn="ctr"/>
                      <a:r>
                        <a:rPr lang="sv-SE" sz="1400" dirty="0"/>
                        <a:t>0,025</a:t>
                      </a:r>
                    </a:p>
                  </a:txBody>
                  <a:tcPr marL="119715" marR="119715" marT="59858" marB="5985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0,020</a:t>
                      </a:r>
                    </a:p>
                    <a:p>
                      <a:pPr algn="ctr"/>
                      <a:endParaRPr lang="sv-SE" sz="1400" dirty="0"/>
                    </a:p>
                    <a:p>
                      <a:pPr algn="ctr"/>
                      <a:r>
                        <a:rPr lang="sv-SE" sz="1400" dirty="0"/>
                        <a:t>0,035</a:t>
                      </a:r>
                    </a:p>
                  </a:txBody>
                  <a:tcPr marL="119715" marR="119715" marT="59858" marB="5985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p>
                      <a:pPr algn="ctr"/>
                      <a:endParaRPr lang="sv-SE" sz="1400" dirty="0"/>
                    </a:p>
                    <a:p>
                      <a:pPr algn="ctr"/>
                      <a:r>
                        <a:rPr lang="sv-SE" sz="1400" dirty="0"/>
                        <a:t>0,28</a:t>
                      </a:r>
                    </a:p>
                  </a:txBody>
                  <a:tcPr marL="119715" marR="119715" marT="59858" marB="5985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0,08</a:t>
                      </a:r>
                    </a:p>
                    <a:p>
                      <a:pPr algn="ctr"/>
                      <a:endParaRPr lang="sv-SE" sz="1400" dirty="0"/>
                    </a:p>
                    <a:p>
                      <a:pPr algn="ctr"/>
                      <a:r>
                        <a:rPr lang="sv-SE" sz="1400" dirty="0"/>
                        <a:t>0,12</a:t>
                      </a:r>
                    </a:p>
                  </a:txBody>
                  <a:tcPr marL="119715" marR="119715" marT="59858" marB="5985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361959941"/>
                  </a:ext>
                </a:extLst>
              </a:tr>
            </a:tbl>
          </a:graphicData>
        </a:graphic>
      </p:graphicFrame>
      <p:sp>
        <p:nvSpPr>
          <p:cNvPr id="16" name="TextBox 5">
            <a:extLst>
              <a:ext uri="{FF2B5EF4-FFF2-40B4-BE49-F238E27FC236}">
                <a16:creationId xmlns:a16="http://schemas.microsoft.com/office/drawing/2014/main" id="{210F9329-CF93-462D-B593-C36B9422E166}"/>
              </a:ext>
            </a:extLst>
          </p:cNvPr>
          <p:cNvSpPr txBox="1"/>
          <p:nvPr/>
        </p:nvSpPr>
        <p:spPr>
          <a:xfrm>
            <a:off x="267657" y="2625691"/>
            <a:ext cx="6563545" cy="307777"/>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sz="1400" i="0" u="none" strike="noStrike" kern="0" cap="none" spc="0" normalizeH="0" baseline="0" noProof="0" dirty="0">
                <a:ln>
                  <a:noFill/>
                </a:ln>
                <a:solidFill>
                  <a:srgbClr val="000000"/>
                </a:solidFill>
                <a:effectLst/>
                <a:uLnTx/>
                <a:uFillTx/>
              </a:rPr>
              <a:t>* Är inte en officiell EN-standard, men uppkallad enligt reglerna i EN 10027</a:t>
            </a:r>
          </a:p>
        </p:txBody>
      </p:sp>
      <p:sp>
        <p:nvSpPr>
          <p:cNvPr id="17" name="Content Placeholder 2">
            <a:extLst>
              <a:ext uri="{FF2B5EF4-FFF2-40B4-BE49-F238E27FC236}">
                <a16:creationId xmlns:a16="http://schemas.microsoft.com/office/drawing/2014/main" id="{8124AEE7-26CA-4658-8EF2-AFDFCB5019D5}"/>
              </a:ext>
            </a:extLst>
          </p:cNvPr>
          <p:cNvSpPr txBox="1">
            <a:spLocks/>
          </p:cNvSpPr>
          <p:nvPr/>
        </p:nvSpPr>
        <p:spPr>
          <a:xfrm>
            <a:off x="267741" y="3511948"/>
            <a:ext cx="4752975" cy="410443"/>
          </a:xfrm>
          <a:prstGeom prst="rect">
            <a:avLst/>
          </a:prstGeom>
        </p:spPr>
        <p:txBody>
          <a:bodyPr vert="horz" lIns="91440" tIns="45720" rIns="91440" bIns="45720" rtlCol="0">
            <a:normAutofit/>
          </a:bodyPr>
          <a:lstStyle>
            <a:lvl1pPr marL="342900" indent="-342900" algn="l" defTabSz="914400" rtl="0" eaLnBrk="1" latinLnBrk="0" hangingPunct="1">
              <a:lnSpc>
                <a:spcPct val="100000"/>
              </a:lnSpc>
              <a:spcBef>
                <a:spcPct val="20000"/>
              </a:spcBef>
              <a:buFont typeface="Arial" panose="020B0604020202020204" pitchFamily="34" charset="0"/>
              <a:buChar char="•"/>
              <a:defRPr sz="1800" kern="1200">
                <a:solidFill>
                  <a:srgbClr val="4D4D4F"/>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600" kern="1200">
                <a:solidFill>
                  <a:srgbClr val="4D4D4F"/>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400" kern="1200">
                <a:solidFill>
                  <a:srgbClr val="4D4D4F"/>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spcAft>
                <a:spcPct val="0"/>
              </a:spcAft>
              <a:buFont typeface="Arial" panose="020B0604020202020204" pitchFamily="34" charset="0"/>
              <a:buNone/>
            </a:pPr>
            <a:r>
              <a:rPr lang="sv-SE" sz="2000" dirty="0">
                <a:ea typeface="Arial" charset="0"/>
                <a:cs typeface="Arial" charset="0"/>
              </a:rPr>
              <a:t>Mekaniska egenskaper</a:t>
            </a:r>
          </a:p>
        </p:txBody>
      </p:sp>
      <p:sp>
        <p:nvSpPr>
          <p:cNvPr id="18" name="TextBox 7">
            <a:extLst>
              <a:ext uri="{FF2B5EF4-FFF2-40B4-BE49-F238E27FC236}">
                <a16:creationId xmlns:a16="http://schemas.microsoft.com/office/drawing/2014/main" id="{8DB3C12F-8660-4726-BF4B-8D59CE5BE76E}"/>
              </a:ext>
            </a:extLst>
          </p:cNvPr>
          <p:cNvSpPr txBox="1"/>
          <p:nvPr/>
        </p:nvSpPr>
        <p:spPr>
          <a:xfrm>
            <a:off x="267657" y="2938653"/>
            <a:ext cx="7284155" cy="3693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i="0" u="none" strike="noStrike" kern="0" cap="none" spc="0" normalizeH="0" baseline="0" noProof="0" dirty="0">
                <a:ln>
                  <a:noFill/>
                </a:ln>
                <a:solidFill>
                  <a:srgbClr val="000000"/>
                </a:solidFill>
                <a:effectLst/>
                <a:uLnTx/>
                <a:uFillTx/>
              </a:rPr>
              <a:t>Ca max 10 ppm, Ti max 30 ppm, O max 11 ppm och N 70–150 ppm</a:t>
            </a:r>
          </a:p>
        </p:txBody>
      </p:sp>
      <p:graphicFrame>
        <p:nvGraphicFramePr>
          <p:cNvPr id="19" name="Table 8">
            <a:extLst>
              <a:ext uri="{FF2B5EF4-FFF2-40B4-BE49-F238E27FC236}">
                <a16:creationId xmlns:a16="http://schemas.microsoft.com/office/drawing/2014/main" id="{A2F3D5FB-7CA6-4CC5-BA26-A244213947C9}"/>
              </a:ext>
            </a:extLst>
          </p:cNvPr>
          <p:cNvGraphicFramePr>
            <a:graphicFrameLocks noGrp="1"/>
          </p:cNvGraphicFramePr>
          <p:nvPr>
            <p:extLst>
              <p:ext uri="{D42A27DB-BD31-4B8C-83A1-F6EECF244321}">
                <p14:modId xmlns:p14="http://schemas.microsoft.com/office/powerpoint/2010/main" val="2118788238"/>
              </p:ext>
            </p:extLst>
          </p:nvPr>
        </p:nvGraphicFramePr>
        <p:xfrm>
          <a:off x="353880" y="3953046"/>
          <a:ext cx="6768579" cy="1479102"/>
        </p:xfrm>
        <a:graphic>
          <a:graphicData uri="http://schemas.openxmlformats.org/drawingml/2006/table">
            <a:tbl>
              <a:tblPr firstRow="1" bandRow="1"/>
              <a:tblGrid>
                <a:gridCol w="1490962">
                  <a:extLst>
                    <a:ext uri="{9D8B030D-6E8A-4147-A177-3AD203B41FA5}">
                      <a16:colId xmlns:a16="http://schemas.microsoft.com/office/drawing/2014/main" val="1811391197"/>
                    </a:ext>
                  </a:extLst>
                </a:gridCol>
                <a:gridCol w="1299411">
                  <a:extLst>
                    <a:ext uri="{9D8B030D-6E8A-4147-A177-3AD203B41FA5}">
                      <a16:colId xmlns:a16="http://schemas.microsoft.com/office/drawing/2014/main" val="2685945009"/>
                    </a:ext>
                  </a:extLst>
                </a:gridCol>
                <a:gridCol w="1235242">
                  <a:extLst>
                    <a:ext uri="{9D8B030D-6E8A-4147-A177-3AD203B41FA5}">
                      <a16:colId xmlns:a16="http://schemas.microsoft.com/office/drawing/2014/main" val="2874125248"/>
                    </a:ext>
                  </a:extLst>
                </a:gridCol>
                <a:gridCol w="1491916">
                  <a:extLst>
                    <a:ext uri="{9D8B030D-6E8A-4147-A177-3AD203B41FA5}">
                      <a16:colId xmlns:a16="http://schemas.microsoft.com/office/drawing/2014/main" val="3868216656"/>
                    </a:ext>
                  </a:extLst>
                </a:gridCol>
                <a:gridCol w="1251048">
                  <a:extLst>
                    <a:ext uri="{9D8B030D-6E8A-4147-A177-3AD203B41FA5}">
                      <a16:colId xmlns:a16="http://schemas.microsoft.com/office/drawing/2014/main" val="228523917"/>
                    </a:ext>
                  </a:extLst>
                </a:gridCol>
              </a:tblGrid>
              <a:tr h="767438">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Väggtjocklek, mm</a:t>
                      </a:r>
                    </a:p>
                  </a:txBody>
                  <a:tcPr marL="124567" marR="124567" marT="62284" marB="6228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Sträckgräns </a:t>
                      </a:r>
                      <a:r>
                        <a:rPr lang="sv-SE" sz="1400" dirty="0" err="1"/>
                        <a:t>R</a:t>
                      </a:r>
                      <a:r>
                        <a:rPr lang="sv-SE" sz="1400" baseline="-25000" dirty="0" err="1"/>
                        <a:t>eH</a:t>
                      </a:r>
                      <a:r>
                        <a:rPr lang="sv-SE" sz="1400" dirty="0"/>
                        <a:t> min. </a:t>
                      </a:r>
                      <a:r>
                        <a:rPr lang="sv-SE" sz="1400" dirty="0" err="1"/>
                        <a:t>MPa</a:t>
                      </a:r>
                      <a:endParaRPr lang="sv-SE" sz="1400" dirty="0"/>
                    </a:p>
                  </a:txBody>
                  <a:tcPr marL="124567" marR="124567" marT="62284" marB="6228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Brottgräns </a:t>
                      </a:r>
                      <a:r>
                        <a:rPr lang="sv-SE" sz="1400" dirty="0" err="1"/>
                        <a:t>R</a:t>
                      </a:r>
                      <a:r>
                        <a:rPr lang="sv-SE" sz="1400" baseline="-25000" dirty="0" err="1"/>
                        <a:t>m</a:t>
                      </a:r>
                      <a:r>
                        <a:rPr lang="sv-SE" sz="1400" dirty="0"/>
                        <a:t> min. </a:t>
                      </a:r>
                      <a:r>
                        <a:rPr lang="sv-SE" sz="1400" dirty="0" err="1"/>
                        <a:t>MPa</a:t>
                      </a:r>
                      <a:endParaRPr lang="sv-SE" sz="1400" dirty="0"/>
                    </a:p>
                  </a:txBody>
                  <a:tcPr marL="124567" marR="124567" marT="62284" marB="6228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Förlängning A</a:t>
                      </a:r>
                      <a:r>
                        <a:rPr lang="sv-SE" sz="1400" baseline="-25000" dirty="0"/>
                        <a:t>5</a:t>
                      </a:r>
                      <a:r>
                        <a:rPr lang="sv-SE" sz="1400" dirty="0"/>
                        <a:t> min. %</a:t>
                      </a:r>
                    </a:p>
                  </a:txBody>
                  <a:tcPr marL="124567" marR="124567" marT="62284" marB="6228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Hårdhet ca HB</a:t>
                      </a:r>
                    </a:p>
                  </a:txBody>
                  <a:tcPr marL="124567" marR="124567" marT="62284" marB="62284"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3470843074"/>
                  </a:ext>
                </a:extLst>
              </a:tr>
              <a:tr h="35583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 25</a:t>
                      </a:r>
                    </a:p>
                  </a:txBody>
                  <a:tcPr marL="124567" marR="124567" marT="62284" marB="6228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500</a:t>
                      </a:r>
                    </a:p>
                  </a:txBody>
                  <a:tcPr marL="124567" marR="124567" marT="62284" marB="6228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670</a:t>
                      </a:r>
                    </a:p>
                  </a:txBody>
                  <a:tcPr marL="124567" marR="124567" marT="62284" marB="6228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20</a:t>
                      </a:r>
                    </a:p>
                  </a:txBody>
                  <a:tcPr marL="124567" marR="124567" marT="62284" marB="6228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225</a:t>
                      </a:r>
                    </a:p>
                  </a:txBody>
                  <a:tcPr marL="124567" marR="124567" marT="62284" marB="62284"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1564641811"/>
                  </a:ext>
                </a:extLst>
              </a:tr>
              <a:tr h="35583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&gt; 25</a:t>
                      </a:r>
                    </a:p>
                  </a:txBody>
                  <a:tcPr marL="124567" marR="124567" marT="62284" marB="6228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470</a:t>
                      </a:r>
                    </a:p>
                  </a:txBody>
                  <a:tcPr marL="124567" marR="124567" marT="62284" marB="6228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640</a:t>
                      </a:r>
                    </a:p>
                  </a:txBody>
                  <a:tcPr marL="124567" marR="124567" marT="62284" marB="6228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20</a:t>
                      </a:r>
                    </a:p>
                  </a:txBody>
                  <a:tcPr marL="124567" marR="124567" marT="62284" marB="6228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220</a:t>
                      </a:r>
                    </a:p>
                  </a:txBody>
                  <a:tcPr marL="124567" marR="124567" marT="62284" marB="6228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4250552928"/>
                  </a:ext>
                </a:extLst>
              </a:tr>
            </a:tbl>
          </a:graphicData>
        </a:graphic>
      </p:graphicFrame>
      <p:sp>
        <p:nvSpPr>
          <p:cNvPr id="20" name="TextBox 9">
            <a:extLst>
              <a:ext uri="{FF2B5EF4-FFF2-40B4-BE49-F238E27FC236}">
                <a16:creationId xmlns:a16="http://schemas.microsoft.com/office/drawing/2014/main" id="{2619AEAB-7CE1-4133-89A2-B66671C6FB52}"/>
              </a:ext>
            </a:extLst>
          </p:cNvPr>
          <p:cNvSpPr txBox="1"/>
          <p:nvPr/>
        </p:nvSpPr>
        <p:spPr>
          <a:xfrm>
            <a:off x="267657" y="5458769"/>
            <a:ext cx="4032448" cy="646331"/>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i="0" u="none" strike="noStrike" kern="0" cap="none" spc="0" normalizeH="0" baseline="0" noProof="0" dirty="0">
                <a:ln>
                  <a:noFill/>
                </a:ln>
                <a:solidFill>
                  <a:srgbClr val="000000"/>
                </a:solidFill>
                <a:effectLst/>
                <a:uLnTx/>
                <a:uFillTx/>
              </a:rPr>
              <a:t>Skärbarhet: V15 = 320 m/min</a:t>
            </a:r>
          </a:p>
          <a:p>
            <a:pPr marL="0" marR="0" lvl="0" indent="0" defTabSz="914400" eaLnBrk="0" fontAlgn="base" latinLnBrk="0" hangingPunct="0">
              <a:lnSpc>
                <a:spcPct val="100000"/>
              </a:lnSpc>
              <a:spcBef>
                <a:spcPct val="0"/>
              </a:spcBef>
              <a:spcAft>
                <a:spcPct val="0"/>
              </a:spcAft>
              <a:buClrTx/>
              <a:buSzTx/>
              <a:buFontTx/>
              <a:buNone/>
              <a:tabLst/>
              <a:defRPr/>
            </a:pPr>
            <a:r>
              <a:rPr kumimoji="0" lang="sv-SE" i="0" u="none" strike="noStrike" kern="0" cap="none" spc="0" normalizeH="0" baseline="0" noProof="0" dirty="0">
                <a:ln>
                  <a:noFill/>
                </a:ln>
                <a:solidFill>
                  <a:srgbClr val="000000"/>
                </a:solidFill>
                <a:effectLst/>
                <a:uLnTx/>
                <a:uFillTx/>
              </a:rPr>
              <a:t>Svetsbarhet: </a:t>
            </a:r>
            <a:r>
              <a:rPr kumimoji="0" lang="sv-SE" i="0" u="none" strike="noStrike" kern="0" cap="none" spc="0" normalizeH="0" baseline="0" noProof="0" dirty="0" err="1">
                <a:ln>
                  <a:noFill/>
                </a:ln>
                <a:solidFill>
                  <a:srgbClr val="000000"/>
                </a:solidFill>
                <a:effectLst/>
                <a:uLnTx/>
                <a:uFillTx/>
              </a:rPr>
              <a:t>Ec</a:t>
            </a:r>
            <a:r>
              <a:rPr kumimoji="0" lang="sv-SE" i="0" u="none" strike="noStrike" kern="0" cap="none" spc="0" normalizeH="0" baseline="0" noProof="0" dirty="0">
                <a:ln>
                  <a:noFill/>
                </a:ln>
                <a:solidFill>
                  <a:srgbClr val="000000"/>
                </a:solidFill>
                <a:effectLst/>
                <a:uLnTx/>
                <a:uFillTx/>
              </a:rPr>
              <a:t> = 0,51</a:t>
            </a:r>
          </a:p>
        </p:txBody>
      </p:sp>
      <p:pic>
        <p:nvPicPr>
          <p:cNvPr id="21" name="Picture 3">
            <a:extLst>
              <a:ext uri="{FF2B5EF4-FFF2-40B4-BE49-F238E27FC236}">
                <a16:creationId xmlns:a16="http://schemas.microsoft.com/office/drawing/2014/main" id="{D99B5350-4C38-47CD-B9B3-23CA0F7875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150" y="6328526"/>
            <a:ext cx="900000" cy="215149"/>
          </a:xfrm>
          <a:prstGeom prst="rect">
            <a:avLst/>
          </a:prstGeom>
        </p:spPr>
      </p:pic>
    </p:spTree>
    <p:extLst>
      <p:ext uri="{BB962C8B-B14F-4D97-AF65-F5344CB8AC3E}">
        <p14:creationId xmlns:p14="http://schemas.microsoft.com/office/powerpoint/2010/main" val="28196734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42FB75-2F40-4A6B-AD9E-FB882BC49EC6}"/>
              </a:ext>
            </a:extLst>
          </p:cNvPr>
          <p:cNvSpPr>
            <a:spLocks noGrp="1"/>
          </p:cNvSpPr>
          <p:nvPr>
            <p:ph type="title"/>
          </p:nvPr>
        </p:nvSpPr>
        <p:spPr/>
        <p:txBody>
          <a:bodyPr/>
          <a:lstStyle/>
          <a:p>
            <a:r>
              <a:rPr lang="sv-SE" kern="0" dirty="0"/>
              <a:t>Kallformningsstål</a:t>
            </a:r>
            <a:br>
              <a:rPr lang="sv-SE" kern="0" dirty="0"/>
            </a:br>
            <a:endParaRPr lang="sv-SE" dirty="0"/>
          </a:p>
        </p:txBody>
      </p:sp>
      <p:pic>
        <p:nvPicPr>
          <p:cNvPr id="4" name="Picture 1027" descr="SSAB-3519">
            <a:extLst>
              <a:ext uri="{FF2B5EF4-FFF2-40B4-BE49-F238E27FC236}">
                <a16:creationId xmlns:a16="http://schemas.microsoft.com/office/drawing/2014/main" id="{BA7E0336-C340-4CA0-93A4-5901288CF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450" t="22545" r="22536" b="9821"/>
          <a:stretch>
            <a:fillRect/>
          </a:stretch>
        </p:blipFill>
        <p:spPr bwMode="auto">
          <a:xfrm>
            <a:off x="320508" y="1305789"/>
            <a:ext cx="7047696" cy="47461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028">
            <a:extLst>
              <a:ext uri="{FF2B5EF4-FFF2-40B4-BE49-F238E27FC236}">
                <a16:creationId xmlns:a16="http://schemas.microsoft.com/office/drawing/2014/main" id="{3F542A57-7A43-441D-B805-BAE1DFBEFA28}"/>
              </a:ext>
            </a:extLst>
          </p:cNvPr>
          <p:cNvGrpSpPr>
            <a:grpSpLocks/>
          </p:cNvGrpSpPr>
          <p:nvPr/>
        </p:nvGrpSpPr>
        <p:grpSpPr bwMode="auto">
          <a:xfrm>
            <a:off x="7549758" y="3974451"/>
            <a:ext cx="1339585" cy="2145163"/>
            <a:chOff x="3913" y="2653"/>
            <a:chExt cx="819" cy="1014"/>
          </a:xfrm>
        </p:grpSpPr>
        <p:sp>
          <p:nvSpPr>
            <p:cNvPr id="6" name="Text Box 1029">
              <a:extLst>
                <a:ext uri="{FF2B5EF4-FFF2-40B4-BE49-F238E27FC236}">
                  <a16:creationId xmlns:a16="http://schemas.microsoft.com/office/drawing/2014/main" id="{DD92D947-3705-4AA4-A813-E9EB2FEC1625}"/>
                </a:ext>
              </a:extLst>
            </p:cNvPr>
            <p:cNvSpPr txBox="1">
              <a:spLocks noChangeArrowheads="1"/>
            </p:cNvSpPr>
            <p:nvPr/>
          </p:nvSpPr>
          <p:spPr bwMode="auto">
            <a:xfrm>
              <a:off x="3986" y="3306"/>
              <a:ext cx="70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2000" b="1" dirty="0"/>
                <a:t>600 DP</a:t>
              </a:r>
            </a:p>
          </p:txBody>
        </p:sp>
        <p:sp>
          <p:nvSpPr>
            <p:cNvPr id="7" name="Text Box 1030">
              <a:extLst>
                <a:ext uri="{FF2B5EF4-FFF2-40B4-BE49-F238E27FC236}">
                  <a16:creationId xmlns:a16="http://schemas.microsoft.com/office/drawing/2014/main" id="{0EDDC622-3655-4BE2-A575-47168863AAD5}"/>
                </a:ext>
              </a:extLst>
            </p:cNvPr>
            <p:cNvSpPr txBox="1">
              <a:spLocks noChangeArrowheads="1"/>
            </p:cNvSpPr>
            <p:nvPr/>
          </p:nvSpPr>
          <p:spPr bwMode="auto">
            <a:xfrm>
              <a:off x="3986" y="3135"/>
              <a:ext cx="65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sz="2000" b="1" dirty="0"/>
                <a:t>800 DP</a:t>
              </a:r>
              <a:endParaRPr lang="sv-SE" altLang="en-US" sz="2000" b="1" dirty="0"/>
            </a:p>
          </p:txBody>
        </p:sp>
        <p:sp>
          <p:nvSpPr>
            <p:cNvPr id="8" name="Text Box 1031">
              <a:extLst>
                <a:ext uri="{FF2B5EF4-FFF2-40B4-BE49-F238E27FC236}">
                  <a16:creationId xmlns:a16="http://schemas.microsoft.com/office/drawing/2014/main" id="{CEEA9FF3-1413-4FAE-82AE-E8F05949DBCD}"/>
                </a:ext>
              </a:extLst>
            </p:cNvPr>
            <p:cNvSpPr txBox="1">
              <a:spLocks noChangeArrowheads="1"/>
            </p:cNvSpPr>
            <p:nvPr/>
          </p:nvSpPr>
          <p:spPr bwMode="auto">
            <a:xfrm>
              <a:off x="3913" y="2819"/>
              <a:ext cx="686"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sz="2000" b="1" dirty="0"/>
                <a:t>1200 M</a:t>
              </a:r>
              <a:endParaRPr lang="sv-SE" altLang="en-US" sz="2000" b="1" dirty="0"/>
            </a:p>
          </p:txBody>
        </p:sp>
        <p:sp>
          <p:nvSpPr>
            <p:cNvPr id="9" name="Text Box 1032">
              <a:extLst>
                <a:ext uri="{FF2B5EF4-FFF2-40B4-BE49-F238E27FC236}">
                  <a16:creationId xmlns:a16="http://schemas.microsoft.com/office/drawing/2014/main" id="{9D8D94FD-8323-460A-BC91-DEE6984C9064}"/>
                </a:ext>
              </a:extLst>
            </p:cNvPr>
            <p:cNvSpPr txBox="1">
              <a:spLocks noChangeArrowheads="1"/>
            </p:cNvSpPr>
            <p:nvPr/>
          </p:nvSpPr>
          <p:spPr bwMode="auto">
            <a:xfrm>
              <a:off x="3913" y="2981"/>
              <a:ext cx="819"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sz="2000" b="1" dirty="0"/>
                <a:t>1000 DP</a:t>
              </a:r>
              <a:endParaRPr lang="sv-SE" altLang="en-US" sz="2000" b="1" dirty="0"/>
            </a:p>
          </p:txBody>
        </p:sp>
        <p:sp>
          <p:nvSpPr>
            <p:cNvPr id="10" name="Text Box 1033">
              <a:extLst>
                <a:ext uri="{FF2B5EF4-FFF2-40B4-BE49-F238E27FC236}">
                  <a16:creationId xmlns:a16="http://schemas.microsoft.com/office/drawing/2014/main" id="{38A95EA7-01FA-461F-AFFB-E9F2F364C603}"/>
                </a:ext>
              </a:extLst>
            </p:cNvPr>
            <p:cNvSpPr txBox="1">
              <a:spLocks noChangeArrowheads="1"/>
            </p:cNvSpPr>
            <p:nvPr/>
          </p:nvSpPr>
          <p:spPr bwMode="auto">
            <a:xfrm>
              <a:off x="3913" y="2653"/>
              <a:ext cx="671"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sz="2000" b="1" dirty="0"/>
                <a:t>1400 M</a:t>
              </a:r>
              <a:endParaRPr lang="sv-SE" altLang="en-US" sz="2000" b="1" dirty="0"/>
            </a:p>
          </p:txBody>
        </p:sp>
        <p:sp>
          <p:nvSpPr>
            <p:cNvPr id="11" name="Text Box 1034">
              <a:extLst>
                <a:ext uri="{FF2B5EF4-FFF2-40B4-BE49-F238E27FC236}">
                  <a16:creationId xmlns:a16="http://schemas.microsoft.com/office/drawing/2014/main" id="{EE64E6B3-B9E7-407B-B086-3345CCB42039}"/>
                </a:ext>
              </a:extLst>
            </p:cNvPr>
            <p:cNvSpPr txBox="1">
              <a:spLocks noChangeArrowheads="1"/>
            </p:cNvSpPr>
            <p:nvPr/>
          </p:nvSpPr>
          <p:spPr bwMode="auto">
            <a:xfrm>
              <a:off x="3986" y="3491"/>
              <a:ext cx="595"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2000" b="1" dirty="0"/>
                <a:t>DC06</a:t>
              </a:r>
            </a:p>
          </p:txBody>
        </p:sp>
      </p:grpSp>
      <p:sp>
        <p:nvSpPr>
          <p:cNvPr id="12" name="Rectangle 2">
            <a:extLst>
              <a:ext uri="{FF2B5EF4-FFF2-40B4-BE49-F238E27FC236}">
                <a16:creationId xmlns:a16="http://schemas.microsoft.com/office/drawing/2014/main" id="{4A1335B7-8AEA-4958-A5F9-B71FDE9BD715}"/>
              </a:ext>
            </a:extLst>
          </p:cNvPr>
          <p:cNvSpPr txBox="1">
            <a:spLocks noChangeArrowheads="1"/>
          </p:cNvSpPr>
          <p:nvPr/>
        </p:nvSpPr>
        <p:spPr>
          <a:xfrm>
            <a:off x="259823" y="832227"/>
            <a:ext cx="3055957" cy="551844"/>
          </a:xfrm>
          <a:prstGeom prst="rect">
            <a:avLst/>
          </a:prstGeom>
        </p:spPr>
        <p:txBody>
          <a:bodyPr>
            <a:normAutofit/>
          </a:bodyPr>
          <a:lstStyle/>
          <a:p>
            <a:pPr>
              <a:defRPr/>
            </a:pPr>
            <a:r>
              <a:rPr lang="sv-SE" sz="2000" dirty="0">
                <a:latin typeface="+mj-lt"/>
                <a:ea typeface="+mj-ea"/>
                <a:cs typeface="+mj-cs"/>
              </a:rPr>
              <a:t>Bockningsradier </a:t>
            </a:r>
          </a:p>
        </p:txBody>
      </p:sp>
      <p:pic>
        <p:nvPicPr>
          <p:cNvPr id="13" name="Picture 6">
            <a:extLst>
              <a:ext uri="{FF2B5EF4-FFF2-40B4-BE49-F238E27FC236}">
                <a16:creationId xmlns:a16="http://schemas.microsoft.com/office/drawing/2014/main" id="{C6B41BAA-AFE4-4836-B3E5-DFF914964618}"/>
              </a:ext>
            </a:extLst>
          </p:cNvPr>
          <p:cNvPicPr>
            <a:picLocks noChangeAspect="1"/>
          </p:cNvPicPr>
          <p:nvPr/>
        </p:nvPicPr>
        <p:blipFill>
          <a:blip r:embed="rId3"/>
          <a:stretch>
            <a:fillRect/>
          </a:stretch>
        </p:blipFill>
        <p:spPr>
          <a:xfrm>
            <a:off x="11026378" y="6270865"/>
            <a:ext cx="841772" cy="272810"/>
          </a:xfrm>
          <a:prstGeom prst="rect">
            <a:avLst/>
          </a:prstGeom>
          <a:noFill/>
          <a:ln>
            <a:noFill/>
          </a:ln>
        </p:spPr>
      </p:pic>
      <p:sp>
        <p:nvSpPr>
          <p:cNvPr id="14" name="textruta 13">
            <a:extLst>
              <a:ext uri="{FF2B5EF4-FFF2-40B4-BE49-F238E27FC236}">
                <a16:creationId xmlns:a16="http://schemas.microsoft.com/office/drawing/2014/main" id="{C6B6B3DF-893D-441E-B80F-B2F1340A1156}"/>
              </a:ext>
            </a:extLst>
          </p:cNvPr>
          <p:cNvSpPr txBox="1"/>
          <p:nvPr/>
        </p:nvSpPr>
        <p:spPr>
          <a:xfrm>
            <a:off x="7669159" y="1621665"/>
            <a:ext cx="3087000" cy="1261884"/>
          </a:xfrm>
          <a:prstGeom prst="rect">
            <a:avLst/>
          </a:prstGeom>
          <a:noFill/>
        </p:spPr>
        <p:txBody>
          <a:bodyPr wrap="square" rtlCol="0">
            <a:spAutoFit/>
          </a:bodyPr>
          <a:lstStyle/>
          <a:p>
            <a:r>
              <a:rPr lang="sv-SE" sz="2000" dirty="0"/>
              <a:t>Modernt kallformningsstål tillåter mycket skarpa hörn vid bockning.</a:t>
            </a:r>
          </a:p>
          <a:p>
            <a:endParaRPr lang="sv-SE" sz="1600" dirty="0"/>
          </a:p>
        </p:txBody>
      </p:sp>
    </p:spTree>
    <p:extLst>
      <p:ext uri="{BB962C8B-B14F-4D97-AF65-F5344CB8AC3E}">
        <p14:creationId xmlns:p14="http://schemas.microsoft.com/office/powerpoint/2010/main" val="1449296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0B2661-79CA-447D-A12D-9DD089B9BA56}"/>
              </a:ext>
            </a:extLst>
          </p:cNvPr>
          <p:cNvSpPr>
            <a:spLocks noGrp="1"/>
          </p:cNvSpPr>
          <p:nvPr>
            <p:ph type="title"/>
          </p:nvPr>
        </p:nvSpPr>
        <p:spPr/>
        <p:txBody>
          <a:bodyPr/>
          <a:lstStyle/>
          <a:p>
            <a:r>
              <a:rPr lang="sv-SE" kern="0" dirty="0"/>
              <a:t>Mjukt kallvalsat tunnplåt för bockning och pressning</a:t>
            </a:r>
            <a:br>
              <a:rPr lang="sv-SE" kern="0" dirty="0"/>
            </a:br>
            <a:endParaRPr lang="sv-SE" dirty="0"/>
          </a:p>
        </p:txBody>
      </p:sp>
      <p:sp>
        <p:nvSpPr>
          <p:cNvPr id="4" name="Rektangel 3">
            <a:extLst>
              <a:ext uri="{FF2B5EF4-FFF2-40B4-BE49-F238E27FC236}">
                <a16:creationId xmlns:a16="http://schemas.microsoft.com/office/drawing/2014/main" id="{C7B0307B-5E69-4BC9-A9D2-72357D5E8EC8}"/>
              </a:ext>
            </a:extLst>
          </p:cNvPr>
          <p:cNvSpPr/>
          <p:nvPr/>
        </p:nvSpPr>
        <p:spPr>
          <a:xfrm>
            <a:off x="322597" y="905004"/>
            <a:ext cx="7201150" cy="5647700"/>
          </a:xfrm>
          <a:prstGeom prst="rect">
            <a:avLst/>
          </a:prstGeom>
        </p:spPr>
        <p:txBody>
          <a:bodyPr wrap="square">
            <a:spAutoFit/>
          </a:bodyPr>
          <a:lstStyle/>
          <a:p>
            <a:r>
              <a:rPr lang="sv-SE" dirty="0"/>
              <a:t>Kallvalsad tunnplåt (tjocklek ca 0,5-3 mm) för bockning </a:t>
            </a:r>
            <a:br>
              <a:rPr lang="sv-SE" dirty="0"/>
            </a:br>
            <a:r>
              <a:rPr lang="sv-SE" dirty="0"/>
              <a:t>och pressning är vanligt förekommande</a:t>
            </a:r>
          </a:p>
          <a:p>
            <a:endParaRPr lang="sv-SE" sz="900" dirty="0"/>
          </a:p>
          <a:p>
            <a:pPr marL="176213" indent="-176213">
              <a:buFont typeface="Arial" panose="020B0604020202020204" pitchFamily="34" charset="0"/>
              <a:buChar char="•"/>
            </a:pPr>
            <a:r>
              <a:rPr lang="sv-SE" dirty="0"/>
              <a:t>Goda formnings- och pressningsegenskaper</a:t>
            </a:r>
          </a:p>
          <a:p>
            <a:pPr marL="176213" indent="-176213">
              <a:buFont typeface="Arial" panose="020B0604020202020204" pitchFamily="34" charset="0"/>
              <a:buChar char="•"/>
            </a:pPr>
            <a:r>
              <a:rPr lang="sv-SE" dirty="0"/>
              <a:t>Lätta att sammanfoga </a:t>
            </a:r>
          </a:p>
          <a:p>
            <a:pPr marL="176213" indent="-176213">
              <a:buFont typeface="Arial" panose="020B0604020202020204" pitchFamily="34" charset="0"/>
              <a:buChar char="•"/>
            </a:pPr>
            <a:r>
              <a:rPr lang="sv-SE" dirty="0"/>
              <a:t>Fina ytor för vidare ytbehandling </a:t>
            </a:r>
          </a:p>
          <a:p>
            <a:pPr marL="176213" indent="-176213">
              <a:buFont typeface="Arial" panose="020B0604020202020204" pitchFamily="34" charset="0"/>
              <a:buChar char="•"/>
            </a:pPr>
            <a:endParaRPr lang="sv-SE" dirty="0"/>
          </a:p>
          <a:p>
            <a:r>
              <a:rPr lang="sv-SE" dirty="0"/>
              <a:t>Exempel på applikationer: </a:t>
            </a:r>
          </a:p>
          <a:p>
            <a:pPr marL="176213" indent="-176213">
              <a:buFont typeface="Arial" panose="020B0604020202020204" pitchFamily="34" charset="0"/>
              <a:buChar char="•"/>
            </a:pPr>
            <a:r>
              <a:rPr lang="sv-SE" dirty="0"/>
              <a:t>Bilkarosser </a:t>
            </a:r>
          </a:p>
          <a:p>
            <a:pPr marL="176213" indent="-176213">
              <a:buFont typeface="Arial" panose="020B0604020202020204" pitchFamily="34" charset="0"/>
              <a:buChar char="•"/>
            </a:pPr>
            <a:r>
              <a:rPr lang="sv-SE" dirty="0"/>
              <a:t>Kylskåp </a:t>
            </a:r>
          </a:p>
          <a:p>
            <a:pPr marL="176213" indent="-176213">
              <a:buFont typeface="Arial" panose="020B0604020202020204" pitchFamily="34" charset="0"/>
              <a:buChar char="•"/>
            </a:pPr>
            <a:r>
              <a:rPr lang="sv-SE" dirty="0"/>
              <a:t>Belysningsarmaturer </a:t>
            </a:r>
          </a:p>
          <a:p>
            <a:pPr marL="176213" indent="-176213">
              <a:buFont typeface="Arial" panose="020B0604020202020204" pitchFamily="34" charset="0"/>
              <a:buChar char="•"/>
            </a:pPr>
            <a:r>
              <a:rPr lang="sv-SE" dirty="0"/>
              <a:t>El- och vattenradiatorer</a:t>
            </a:r>
            <a:endParaRPr lang="sv-SE" sz="900" dirty="0"/>
          </a:p>
          <a:p>
            <a:endParaRPr lang="sv-SE" dirty="0"/>
          </a:p>
          <a:p>
            <a:r>
              <a:rPr lang="sv-SE" dirty="0"/>
              <a:t>Den mjuka pressplåtens egenskaper styrs av de krav som finns i normer och standarder. Här anges bl.a. max tillåtna sträckgränser i kombination med krav på förlängning, r- och n-värden. </a:t>
            </a:r>
          </a:p>
          <a:p>
            <a:endParaRPr lang="sv-SE" dirty="0"/>
          </a:p>
          <a:p>
            <a:r>
              <a:rPr lang="sv-SE" dirty="0"/>
              <a:t>Förekommande stålsorter är SSAB Form 03, 04, 05, 06 och 07, </a:t>
            </a:r>
            <a:br>
              <a:rPr lang="sv-SE" dirty="0"/>
            </a:br>
            <a:r>
              <a:rPr lang="sv-SE" dirty="0"/>
              <a:t>där pressbarheten ökar i ordning 03 till 07.</a:t>
            </a:r>
          </a:p>
          <a:p>
            <a:endParaRPr lang="sv-SE" sz="1400" dirty="0"/>
          </a:p>
          <a:p>
            <a:endParaRPr lang="sv-SE" sz="1400" dirty="0"/>
          </a:p>
        </p:txBody>
      </p:sp>
      <p:pic>
        <p:nvPicPr>
          <p:cNvPr id="5" name="Picture 4" descr="PH 3½-3, gul">
            <a:extLst>
              <a:ext uri="{FF2B5EF4-FFF2-40B4-BE49-F238E27FC236}">
                <a16:creationId xmlns:a16="http://schemas.microsoft.com/office/drawing/2014/main" id="{4B76C661-68D9-4B42-97EA-89013F5ACB40}"/>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149389" y="1016821"/>
            <a:ext cx="3723189" cy="37231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A4E3CA32-6584-4415-A329-3F0C5C12D307}"/>
              </a:ext>
            </a:extLst>
          </p:cNvPr>
          <p:cNvPicPr>
            <a:picLocks noChangeAspect="1"/>
          </p:cNvPicPr>
          <p:nvPr/>
        </p:nvPicPr>
        <p:blipFill>
          <a:blip r:embed="rId3"/>
          <a:stretch>
            <a:fillRect/>
          </a:stretch>
        </p:blipFill>
        <p:spPr>
          <a:xfrm>
            <a:off x="11000826" y="6270865"/>
            <a:ext cx="841772" cy="272810"/>
          </a:xfrm>
          <a:prstGeom prst="rect">
            <a:avLst/>
          </a:prstGeom>
          <a:noFill/>
          <a:ln>
            <a:noFill/>
          </a:ln>
        </p:spPr>
      </p:pic>
      <p:sp>
        <p:nvSpPr>
          <p:cNvPr id="7" name="textruta 6">
            <a:extLst>
              <a:ext uri="{FF2B5EF4-FFF2-40B4-BE49-F238E27FC236}">
                <a16:creationId xmlns:a16="http://schemas.microsoft.com/office/drawing/2014/main" id="{4743A630-A778-41B7-9BA4-04DC63746F66}"/>
              </a:ext>
            </a:extLst>
          </p:cNvPr>
          <p:cNvSpPr txBox="1"/>
          <p:nvPr/>
        </p:nvSpPr>
        <p:spPr>
          <a:xfrm>
            <a:off x="8119408" y="4905273"/>
            <a:ext cx="3723189" cy="1477328"/>
          </a:xfrm>
          <a:prstGeom prst="rect">
            <a:avLst/>
          </a:prstGeom>
          <a:noFill/>
        </p:spPr>
        <p:txBody>
          <a:bodyPr wrap="square" rtlCol="0">
            <a:spAutoFit/>
          </a:bodyPr>
          <a:lstStyle/>
          <a:p>
            <a:r>
              <a:rPr lang="sv-SE" dirty="0"/>
              <a:t>De allra mjukaste stålen används för riktigt avancerad formning, som till den här lampan där SSAB Form 07 används. </a:t>
            </a:r>
          </a:p>
          <a:p>
            <a:endParaRPr lang="sv-SE" dirty="0"/>
          </a:p>
        </p:txBody>
      </p:sp>
    </p:spTree>
    <p:extLst>
      <p:ext uri="{BB962C8B-B14F-4D97-AF65-F5344CB8AC3E}">
        <p14:creationId xmlns:p14="http://schemas.microsoft.com/office/powerpoint/2010/main" val="1260035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A5496D-7644-4594-9843-C9DD770DFC93}"/>
              </a:ext>
            </a:extLst>
          </p:cNvPr>
          <p:cNvSpPr>
            <a:spLocks noGrp="1"/>
          </p:cNvSpPr>
          <p:nvPr>
            <p:ph type="title"/>
          </p:nvPr>
        </p:nvSpPr>
        <p:spPr/>
        <p:txBody>
          <a:bodyPr/>
          <a:lstStyle/>
          <a:p>
            <a:r>
              <a:rPr lang="sv-SE" kern="0" dirty="0"/>
              <a:t>Höghållfast kallvalsat tunnplåt för bockning och pressning</a:t>
            </a:r>
            <a:br>
              <a:rPr lang="sv-SE" kern="0" dirty="0"/>
            </a:br>
            <a:endParaRPr lang="sv-SE" dirty="0"/>
          </a:p>
        </p:txBody>
      </p:sp>
      <p:pic>
        <p:nvPicPr>
          <p:cNvPr id="4" name="Picture 72" descr="http://www.vinnova.se/PageFiles/676364138/gestamp2%20%5b1%5d.jpg">
            <a:extLst>
              <a:ext uri="{FF2B5EF4-FFF2-40B4-BE49-F238E27FC236}">
                <a16:creationId xmlns:a16="http://schemas.microsoft.com/office/drawing/2014/main" id="{40BCAE8B-8982-40E7-9E00-717A6EF45E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981075"/>
            <a:ext cx="6372440" cy="42341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AD71990F-A31F-4E5B-BD2C-46FDFBCCC399}"/>
              </a:ext>
            </a:extLst>
          </p:cNvPr>
          <p:cNvPicPr>
            <a:picLocks noChangeAspect="1"/>
          </p:cNvPicPr>
          <p:nvPr/>
        </p:nvPicPr>
        <p:blipFill>
          <a:blip r:embed="rId3"/>
          <a:stretch>
            <a:fillRect/>
          </a:stretch>
        </p:blipFill>
        <p:spPr>
          <a:xfrm>
            <a:off x="11026378" y="6327888"/>
            <a:ext cx="841772" cy="272810"/>
          </a:xfrm>
          <a:prstGeom prst="rect">
            <a:avLst/>
          </a:prstGeom>
          <a:noFill/>
          <a:ln>
            <a:noFill/>
          </a:ln>
        </p:spPr>
      </p:pic>
      <p:sp>
        <p:nvSpPr>
          <p:cNvPr id="6" name="textruta 5">
            <a:extLst>
              <a:ext uri="{FF2B5EF4-FFF2-40B4-BE49-F238E27FC236}">
                <a16:creationId xmlns:a16="http://schemas.microsoft.com/office/drawing/2014/main" id="{BD7C215B-24C7-48AB-9BD0-1C8A2AFDCB05}"/>
              </a:ext>
            </a:extLst>
          </p:cNvPr>
          <p:cNvSpPr txBox="1"/>
          <p:nvPr/>
        </p:nvSpPr>
        <p:spPr>
          <a:xfrm>
            <a:off x="7195314" y="900864"/>
            <a:ext cx="4672836" cy="3785652"/>
          </a:xfrm>
          <a:prstGeom prst="rect">
            <a:avLst/>
          </a:prstGeom>
          <a:noFill/>
        </p:spPr>
        <p:txBody>
          <a:bodyPr wrap="square" rtlCol="0">
            <a:spAutoFit/>
          </a:bodyPr>
          <a:lstStyle/>
          <a:p>
            <a:r>
              <a:rPr lang="sv-SE" sz="2000" dirty="0"/>
              <a:t>Dörrbalkar idag görs i </a:t>
            </a:r>
            <a:r>
              <a:rPr lang="sv-SE" sz="2000" dirty="0" err="1"/>
              <a:t>martensitiska</a:t>
            </a:r>
            <a:r>
              <a:rPr lang="sv-SE" sz="2000" dirty="0"/>
              <a:t> </a:t>
            </a:r>
            <a:r>
              <a:rPr lang="sv-SE" sz="2000" dirty="0" err="1"/>
              <a:t>elgalvade</a:t>
            </a:r>
            <a:r>
              <a:rPr lang="sv-SE" sz="2000" dirty="0"/>
              <a:t> stål upp till </a:t>
            </a:r>
            <a:r>
              <a:rPr lang="sv-SE" sz="2000" dirty="0" err="1"/>
              <a:t>Docol</a:t>
            </a:r>
            <a:r>
              <a:rPr lang="sv-SE" sz="2000" dirty="0"/>
              <a:t> 1400 </a:t>
            </a:r>
            <a:r>
              <a:rPr lang="sv-SE" sz="2000" dirty="0" err="1"/>
              <a:t>MPa</a:t>
            </a:r>
            <a:r>
              <a:rPr lang="sv-SE" sz="2000" dirty="0"/>
              <a:t> brottgräns. Bilen får genom detta bättre styrka och ökad krocksäkerhet vid sidokrockar. </a:t>
            </a:r>
          </a:p>
          <a:p>
            <a:endParaRPr lang="sv-SE" sz="2000" dirty="0"/>
          </a:p>
          <a:p>
            <a:r>
              <a:rPr lang="sv-SE" sz="2000" dirty="0"/>
              <a:t>DP-stålen är också vanliga tack vare att de </a:t>
            </a:r>
            <a:r>
              <a:rPr lang="sv-SE" sz="2000" dirty="0" err="1"/>
              <a:t>deformationshårdnar</a:t>
            </a:r>
            <a:r>
              <a:rPr lang="sv-SE" sz="2000" dirty="0"/>
              <a:t> kraftigt vid en kalldeformation, vilket gör att balken kan ta upp stor energi vid en kollision.</a:t>
            </a:r>
          </a:p>
          <a:p>
            <a:endParaRPr lang="sv-SE" sz="2000" dirty="0"/>
          </a:p>
          <a:p>
            <a:r>
              <a:rPr lang="sv-SE" sz="2000" dirty="0"/>
              <a:t>Stötfångare görs i </a:t>
            </a:r>
            <a:r>
              <a:rPr lang="sv-SE" sz="2000" dirty="0" err="1"/>
              <a:t>Docol</a:t>
            </a:r>
            <a:r>
              <a:rPr lang="sv-SE" sz="2000" dirty="0"/>
              <a:t> 1700 M</a:t>
            </a:r>
          </a:p>
        </p:txBody>
      </p:sp>
    </p:spTree>
    <p:extLst>
      <p:ext uri="{BB962C8B-B14F-4D97-AF65-F5344CB8AC3E}">
        <p14:creationId xmlns:p14="http://schemas.microsoft.com/office/powerpoint/2010/main" val="33517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914D19-727D-4B11-A92C-A9D78B7FB44F}"/>
              </a:ext>
            </a:extLst>
          </p:cNvPr>
          <p:cNvSpPr>
            <a:spLocks noGrp="1"/>
          </p:cNvSpPr>
          <p:nvPr>
            <p:ph type="title"/>
          </p:nvPr>
        </p:nvSpPr>
        <p:spPr/>
        <p:txBody>
          <a:bodyPr/>
          <a:lstStyle/>
          <a:p>
            <a:r>
              <a:rPr lang="sv-SE" dirty="0"/>
              <a:t>Järn-koldiagrammet − fast stål</a:t>
            </a:r>
          </a:p>
        </p:txBody>
      </p:sp>
      <p:pic>
        <p:nvPicPr>
          <p:cNvPr id="130" name="Bildobjekt 129">
            <a:extLst>
              <a:ext uri="{FF2B5EF4-FFF2-40B4-BE49-F238E27FC236}">
                <a16:creationId xmlns:a16="http://schemas.microsoft.com/office/drawing/2014/main" id="{0E29BC91-2A7B-4AFB-801E-D861135E3BBA}"/>
              </a:ext>
            </a:extLst>
          </p:cNvPr>
          <p:cNvPicPr>
            <a:picLocks noChangeAspect="1"/>
          </p:cNvPicPr>
          <p:nvPr/>
        </p:nvPicPr>
        <p:blipFill>
          <a:blip r:embed="rId2"/>
          <a:stretch>
            <a:fillRect/>
          </a:stretch>
        </p:blipFill>
        <p:spPr>
          <a:xfrm>
            <a:off x="184449" y="609335"/>
            <a:ext cx="8365993" cy="5886214"/>
          </a:xfrm>
          <a:prstGeom prst="rect">
            <a:avLst/>
          </a:prstGeom>
        </p:spPr>
      </p:pic>
    </p:spTree>
    <p:extLst>
      <p:ext uri="{BB962C8B-B14F-4D97-AF65-F5344CB8AC3E}">
        <p14:creationId xmlns:p14="http://schemas.microsoft.com/office/powerpoint/2010/main" val="1590110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98E5C7C-0A78-46B5-B9DA-9438F3AB4BEF}"/>
              </a:ext>
            </a:extLst>
          </p:cNvPr>
          <p:cNvSpPr>
            <a:spLocks noGrp="1"/>
          </p:cNvSpPr>
          <p:nvPr>
            <p:ph type="title"/>
          </p:nvPr>
        </p:nvSpPr>
        <p:spPr/>
        <p:txBody>
          <a:bodyPr/>
          <a:lstStyle/>
          <a:p>
            <a:r>
              <a:rPr lang="sv-SE" kern="0" dirty="0"/>
              <a:t>Kallvalsad belagd tunnplåt</a:t>
            </a:r>
            <a:br>
              <a:rPr lang="sv-SE" kern="0" dirty="0"/>
            </a:br>
            <a:endParaRPr lang="sv-SE" dirty="0"/>
          </a:p>
        </p:txBody>
      </p:sp>
      <p:sp>
        <p:nvSpPr>
          <p:cNvPr id="4" name="Platshållare för innehåll 3">
            <a:extLst>
              <a:ext uri="{FF2B5EF4-FFF2-40B4-BE49-F238E27FC236}">
                <a16:creationId xmlns:a16="http://schemas.microsoft.com/office/drawing/2014/main" id="{CE2D7448-2A7D-4C7C-904A-B43983AC9E68}"/>
              </a:ext>
            </a:extLst>
          </p:cNvPr>
          <p:cNvSpPr txBox="1">
            <a:spLocks noGrp="1"/>
          </p:cNvSpPr>
          <p:nvPr>
            <p:ph idx="1"/>
          </p:nvPr>
        </p:nvSpPr>
        <p:spPr>
          <a:xfrm>
            <a:off x="352577" y="931934"/>
            <a:ext cx="5775325" cy="4778231"/>
          </a:xfrm>
          <a:prstGeom prst="rect">
            <a:avLst/>
          </a:prstGeom>
          <a:noFill/>
        </p:spPr>
        <p:txBody>
          <a:bodyPr wrap="square" rtlCol="0">
            <a:spAutoFit/>
          </a:bodyPr>
          <a:lstStyle/>
          <a:p>
            <a:r>
              <a:rPr lang="sv-SE" sz="1800" dirty="0"/>
              <a:t>Kallvalsad belagd tunnplåt finns också i form av färgbelagd plåt.</a:t>
            </a:r>
          </a:p>
          <a:p>
            <a:r>
              <a:rPr lang="sv-SE" sz="1800" dirty="0"/>
              <a:t>Basmaterialet är normalt varmförzinkad plåt eller </a:t>
            </a:r>
            <a:r>
              <a:rPr lang="sv-SE" sz="1800" dirty="0" err="1"/>
              <a:t>Aluzink</a:t>
            </a:r>
            <a:r>
              <a:rPr lang="sv-SE" sz="1800" dirty="0"/>
              <a:t>, och det finns både som mjukt och höghållfast stål. SSAB:s färgbelagda stål heter </a:t>
            </a:r>
            <a:r>
              <a:rPr lang="sv-SE" sz="1800" dirty="0" err="1"/>
              <a:t>Greencoat</a:t>
            </a:r>
            <a:r>
              <a:rPr lang="sv-SE" sz="1800" dirty="0"/>
              <a:t>. </a:t>
            </a:r>
          </a:p>
          <a:p>
            <a:r>
              <a:rPr lang="sv-SE" sz="1800" dirty="0"/>
              <a:t>Färgen läggs på i kontinuerliga processer inom stålverket. Allt fler kunder har gått över till att köpa den redan färgbelagda plåten direkt från SSAB, istället för att själva sköta all hantering kring färgbeläggningen av plåten. Detta är betydligt enklare ur miljösynpunkt.</a:t>
            </a:r>
          </a:p>
          <a:p>
            <a:r>
              <a:rPr lang="sv-SE" sz="1800" dirty="0"/>
              <a:t>Det vanligaste användningsområdet för färgbelagd plåt är som takplåt och profilerad fasadplåt till olika byggnader. Materialet används även i många andra detaljer, såsom elpannor, hyll- och </a:t>
            </a:r>
            <a:r>
              <a:rPr lang="sv-SE" sz="1800" dirty="0" err="1"/>
              <a:t>lagerställ</a:t>
            </a:r>
            <a:r>
              <a:rPr lang="sv-SE" sz="1800" dirty="0"/>
              <a:t>, inrednings-detaljer i hotell och fartyg, industriportar, detaljer i dammsugare, instrumentpaneler i lastbilar, m.m.</a:t>
            </a:r>
          </a:p>
        </p:txBody>
      </p:sp>
      <p:sp>
        <p:nvSpPr>
          <p:cNvPr id="5" name="Rectangle 4">
            <a:extLst>
              <a:ext uri="{FF2B5EF4-FFF2-40B4-BE49-F238E27FC236}">
                <a16:creationId xmlns:a16="http://schemas.microsoft.com/office/drawing/2014/main" id="{ADECD03A-11E7-41D2-8F2C-43FF4454A6AD}"/>
              </a:ext>
            </a:extLst>
          </p:cNvPr>
          <p:cNvSpPr>
            <a:spLocks noChangeArrowheads="1"/>
          </p:cNvSpPr>
          <p:nvPr/>
        </p:nvSpPr>
        <p:spPr bwMode="auto">
          <a:xfrm>
            <a:off x="6571205" y="4209415"/>
            <a:ext cx="550561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altLang="sv-SE" sz="2000" u="none" strike="noStrike" cap="none" normalizeH="0" baseline="0" dirty="0" err="1">
                <a:ln>
                  <a:noFill/>
                </a:ln>
                <a:solidFill>
                  <a:schemeClr val="tx1"/>
                </a:solidFill>
                <a:effectLst/>
                <a:latin typeface="Arial" pitchFamily="34" charset="0"/>
                <a:ea typeface="Calibri" pitchFamily="34" charset="0"/>
                <a:cs typeface="Times New Roman" pitchFamily="18" charset="0"/>
              </a:rPr>
              <a:t>Tin</a:t>
            </a:r>
            <a:r>
              <a:rPr kumimoji="0" lang="sv-SE" altLang="sv-SE" sz="2000" u="none" strike="noStrike" cap="none" normalizeH="0" baseline="0" dirty="0">
                <a:ln>
                  <a:noFill/>
                </a:ln>
                <a:solidFill>
                  <a:schemeClr val="tx1"/>
                </a:solidFill>
                <a:effectLst/>
                <a:latin typeface="Arial" pitchFamily="34" charset="0"/>
                <a:ea typeface="Calibri" pitchFamily="34" charset="0"/>
                <a:cs typeface="Times New Roman" pitchFamily="18" charset="0"/>
              </a:rPr>
              <a:t> House, Prisbelönt arkitektur i London</a:t>
            </a:r>
            <a:endParaRPr kumimoji="0" lang="sv-SE" altLang="sv-SE" sz="105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u="none" strike="noStrike" cap="none" normalizeH="0" baseline="0" dirty="0">
                <a:ln>
                  <a:noFill/>
                </a:ln>
                <a:solidFill>
                  <a:schemeClr val="tx1"/>
                </a:solidFill>
                <a:effectLst/>
                <a:latin typeface="Arial" pitchFamily="34" charset="0"/>
                <a:ea typeface="Calibri" pitchFamily="34" charset="0"/>
                <a:cs typeface="Times New Roman" pitchFamily="18" charset="0"/>
              </a:rPr>
              <a:t>Material: Galvaniserad PLX Z350 med beläggning </a:t>
            </a:r>
            <a:r>
              <a:rPr kumimoji="0" lang="sv-SE" altLang="sv-SE" u="none" strike="noStrike" cap="none" normalizeH="0" baseline="0" dirty="0" err="1">
                <a:ln>
                  <a:noFill/>
                </a:ln>
                <a:solidFill>
                  <a:schemeClr val="tx1"/>
                </a:solidFill>
                <a:effectLst/>
                <a:latin typeface="Arial" pitchFamily="34" charset="0"/>
                <a:ea typeface="Calibri" pitchFamily="34" charset="0"/>
                <a:cs typeface="Times New Roman" pitchFamily="18" charset="0"/>
              </a:rPr>
              <a:t>GreenCoat</a:t>
            </a:r>
            <a:r>
              <a:rPr kumimoji="0" lang="sv-SE" altLang="sv-SE" u="none" strike="noStrike" cap="none" normalizeH="0" baseline="0" dirty="0">
                <a:ln>
                  <a:noFill/>
                </a:ln>
                <a:solidFill>
                  <a:schemeClr val="tx1"/>
                </a:solidFill>
                <a:effectLst/>
                <a:latin typeface="Arial" pitchFamily="34" charset="0"/>
                <a:ea typeface="Calibri" pitchFamily="34" charset="0"/>
                <a:cs typeface="Times New Roman" pitchFamily="18" charset="0"/>
              </a:rPr>
              <a:t> Pro BT. En färgbeläggning där väsentlig mängd fossilt lösningsmedel bytts ut mot ett miljövänligt alternativ som kommer från rapsolja. </a:t>
            </a:r>
            <a:endParaRPr kumimoji="0" lang="sv-SE" altLang="sv-SE" sz="100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sv-SE" altLang="sv-SE" sz="2800" u="none" strike="noStrike" cap="none" normalizeH="0" baseline="0" dirty="0">
              <a:ln>
                <a:noFill/>
              </a:ln>
              <a:solidFill>
                <a:schemeClr val="tx1"/>
              </a:solidFill>
              <a:effectLst/>
              <a:latin typeface="Arial" pitchFamily="34" charset="0"/>
              <a:cs typeface="Arial" pitchFamily="34" charset="0"/>
            </a:endParaRPr>
          </a:p>
        </p:txBody>
      </p:sp>
      <p:pic>
        <p:nvPicPr>
          <p:cNvPr id="6" name="Bildobjekt 6" descr="cid:image004.jpg@01D333B2.7C232670">
            <a:extLst>
              <a:ext uri="{FF2B5EF4-FFF2-40B4-BE49-F238E27FC236}">
                <a16:creationId xmlns:a16="http://schemas.microsoft.com/office/drawing/2014/main" id="{6CBD8E17-A185-44D0-8E9A-D6D32C422084}"/>
              </a:ext>
            </a:extLst>
          </p:cNvPr>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571205" y="368300"/>
            <a:ext cx="5271393" cy="3563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70EC650-38FD-44A7-9957-2375E4849272}"/>
              </a:ext>
            </a:extLst>
          </p:cNvPr>
          <p:cNvPicPr>
            <a:picLocks noChangeAspect="1"/>
          </p:cNvPicPr>
          <p:nvPr/>
        </p:nvPicPr>
        <p:blipFill>
          <a:blip r:embed="rId4"/>
          <a:stretch>
            <a:fillRect/>
          </a:stretch>
        </p:blipFill>
        <p:spPr>
          <a:xfrm>
            <a:off x="11026378" y="6270865"/>
            <a:ext cx="841772" cy="272810"/>
          </a:xfrm>
          <a:prstGeom prst="rect">
            <a:avLst/>
          </a:prstGeom>
          <a:noFill/>
          <a:ln>
            <a:noFill/>
          </a:ln>
        </p:spPr>
      </p:pic>
    </p:spTree>
    <p:extLst>
      <p:ext uri="{BB962C8B-B14F-4D97-AF65-F5344CB8AC3E}">
        <p14:creationId xmlns:p14="http://schemas.microsoft.com/office/powerpoint/2010/main" val="4212053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175F1C-BC65-4584-B562-0EFE850AC88A}"/>
              </a:ext>
            </a:extLst>
          </p:cNvPr>
          <p:cNvSpPr>
            <a:spLocks noGrp="1"/>
          </p:cNvSpPr>
          <p:nvPr>
            <p:ph type="title"/>
          </p:nvPr>
        </p:nvSpPr>
        <p:spPr/>
        <p:txBody>
          <a:bodyPr/>
          <a:lstStyle/>
          <a:p>
            <a:r>
              <a:rPr lang="sv-SE" kern="0" dirty="0"/>
              <a:t>Kallvalsad belagd tunnplåt</a:t>
            </a:r>
            <a:br>
              <a:rPr lang="sv-SE" kern="0" dirty="0"/>
            </a:br>
            <a:endParaRPr lang="sv-SE" dirty="0"/>
          </a:p>
        </p:txBody>
      </p:sp>
      <p:sp>
        <p:nvSpPr>
          <p:cNvPr id="4" name="Rubrik 1">
            <a:extLst>
              <a:ext uri="{FF2B5EF4-FFF2-40B4-BE49-F238E27FC236}">
                <a16:creationId xmlns:a16="http://schemas.microsoft.com/office/drawing/2014/main" id="{2F9943DA-CC1D-4B9B-9E26-716EF358F05C}"/>
              </a:ext>
            </a:extLst>
          </p:cNvPr>
          <p:cNvSpPr txBox="1">
            <a:spLocks/>
          </p:cNvSpPr>
          <p:nvPr/>
        </p:nvSpPr>
        <p:spPr>
          <a:xfrm>
            <a:off x="242388" y="5531014"/>
            <a:ext cx="5131719" cy="1044649"/>
          </a:xfrm>
          <a:prstGeom prst="rect">
            <a:avLst/>
          </a:prstGeom>
        </p:spPr>
        <p:txBody>
          <a:bodyPr/>
          <a:lst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a:lstStyle>
          <a:p>
            <a:r>
              <a:rPr lang="sv-SE" sz="1800" dirty="0">
                <a:solidFill>
                  <a:schemeClr val="tx1"/>
                </a:solidFill>
              </a:rPr>
              <a:t>Kallvalsat SSAB Form 200 konvektorelement</a:t>
            </a:r>
            <a:endParaRPr lang="sv-SE" sz="1200" dirty="0">
              <a:solidFill>
                <a:schemeClr val="tx1"/>
              </a:solidFill>
            </a:endParaRPr>
          </a:p>
        </p:txBody>
      </p:sp>
      <p:pic>
        <p:nvPicPr>
          <p:cNvPr id="5" name="Platshållare för innehåll 4">
            <a:extLst>
              <a:ext uri="{FF2B5EF4-FFF2-40B4-BE49-F238E27FC236}">
                <a16:creationId xmlns:a16="http://schemas.microsoft.com/office/drawing/2014/main" id="{D8278BEC-098E-4317-BBF3-6ED738C89F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49" y="1005673"/>
            <a:ext cx="5761037" cy="4293774"/>
          </a:xfrm>
          <a:prstGeom prst="rect">
            <a:avLst/>
          </a:prstGeom>
          <a:ln>
            <a:noFill/>
          </a:ln>
          <a:effectLst>
            <a:outerShdw blurRad="292100" dist="139700" dir="2700000" algn="tl" rotWithShape="0">
              <a:srgbClr val="333333">
                <a:alpha val="65000"/>
              </a:srgbClr>
            </a:outerShdw>
          </a:effectLst>
        </p:spPr>
      </p:pic>
      <p:pic>
        <p:nvPicPr>
          <p:cNvPr id="6" name="Picture 6">
            <a:extLst>
              <a:ext uri="{FF2B5EF4-FFF2-40B4-BE49-F238E27FC236}">
                <a16:creationId xmlns:a16="http://schemas.microsoft.com/office/drawing/2014/main" id="{7CE1C9A1-3D3D-4577-9091-E06129DCE7DA}"/>
              </a:ext>
            </a:extLst>
          </p:cNvPr>
          <p:cNvPicPr>
            <a:picLocks noChangeAspect="1"/>
          </p:cNvPicPr>
          <p:nvPr/>
        </p:nvPicPr>
        <p:blipFill>
          <a:blip r:embed="rId3"/>
          <a:stretch>
            <a:fillRect/>
          </a:stretch>
        </p:blipFill>
        <p:spPr>
          <a:xfrm>
            <a:off x="11000826" y="6270865"/>
            <a:ext cx="841772" cy="272810"/>
          </a:xfrm>
          <a:prstGeom prst="rect">
            <a:avLst/>
          </a:prstGeom>
          <a:noFill/>
          <a:ln>
            <a:noFill/>
          </a:ln>
        </p:spPr>
      </p:pic>
      <p:sp>
        <p:nvSpPr>
          <p:cNvPr id="7" name="Rektangel 6">
            <a:extLst>
              <a:ext uri="{FF2B5EF4-FFF2-40B4-BE49-F238E27FC236}">
                <a16:creationId xmlns:a16="http://schemas.microsoft.com/office/drawing/2014/main" id="{6EF0AF3F-04D7-4EFF-BD45-1651FCD92641}"/>
              </a:ext>
            </a:extLst>
          </p:cNvPr>
          <p:cNvSpPr/>
          <p:nvPr/>
        </p:nvSpPr>
        <p:spPr>
          <a:xfrm>
            <a:off x="6461966" y="908084"/>
            <a:ext cx="4687297" cy="3785652"/>
          </a:xfrm>
          <a:prstGeom prst="rect">
            <a:avLst/>
          </a:prstGeom>
        </p:spPr>
        <p:txBody>
          <a:bodyPr wrap="square">
            <a:spAutoFit/>
          </a:bodyPr>
          <a:lstStyle/>
          <a:p>
            <a:r>
              <a:rPr lang="sv-SE" sz="2000" dirty="0"/>
              <a:t>Elradiator som har tillverkats av färgbelagd plåt. </a:t>
            </a:r>
          </a:p>
          <a:p>
            <a:endParaRPr lang="sv-SE" sz="2000" dirty="0"/>
          </a:p>
          <a:p>
            <a:r>
              <a:rPr lang="sv-SE" sz="2000" dirty="0"/>
              <a:t>Basmaterialet är ett varmförzinkat stål</a:t>
            </a:r>
          </a:p>
          <a:p>
            <a:endParaRPr lang="sv-SE" sz="2000" dirty="0"/>
          </a:p>
          <a:p>
            <a:r>
              <a:rPr lang="sv-SE" sz="2000" dirty="0"/>
              <a:t>Den färgbelagda plåten kan formas till komplicerade detaljer på olika sätt (rullformning, bockning, pressning). </a:t>
            </a:r>
          </a:p>
          <a:p>
            <a:endParaRPr lang="sv-SE" sz="2000" dirty="0"/>
          </a:p>
          <a:p>
            <a:r>
              <a:rPr lang="sv-SE" sz="2000" dirty="0"/>
              <a:t>Man måste dock vara något försiktigare än vid formning av vanlig plåt för att undvika skador på färgskiktet.</a:t>
            </a:r>
          </a:p>
        </p:txBody>
      </p:sp>
    </p:spTree>
    <p:extLst>
      <p:ext uri="{BB962C8B-B14F-4D97-AF65-F5344CB8AC3E}">
        <p14:creationId xmlns:p14="http://schemas.microsoft.com/office/powerpoint/2010/main" val="188000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D17AAA-1A4F-4F79-8FD9-FB49F7F88ED0}"/>
              </a:ext>
            </a:extLst>
          </p:cNvPr>
          <p:cNvSpPr>
            <a:spLocks noGrp="1"/>
          </p:cNvSpPr>
          <p:nvPr>
            <p:ph type="title"/>
          </p:nvPr>
        </p:nvSpPr>
        <p:spPr/>
        <p:txBody>
          <a:bodyPr/>
          <a:lstStyle/>
          <a:p>
            <a:r>
              <a:rPr lang="sv-SE" kern="0" dirty="0"/>
              <a:t>Kallvalsad belagd tunnplåt</a:t>
            </a:r>
            <a:br>
              <a:rPr lang="sv-SE" kern="0" dirty="0"/>
            </a:br>
            <a:endParaRPr lang="sv-SE" dirty="0"/>
          </a:p>
        </p:txBody>
      </p:sp>
      <p:pic>
        <p:nvPicPr>
          <p:cNvPr id="4" name="Bildobjekt 3">
            <a:extLst>
              <a:ext uri="{FF2B5EF4-FFF2-40B4-BE49-F238E27FC236}">
                <a16:creationId xmlns:a16="http://schemas.microsoft.com/office/drawing/2014/main" id="{B2B5E7C8-2D6E-4F10-9EFA-04177B01891A}"/>
              </a:ext>
            </a:extLst>
          </p:cNvPr>
          <p:cNvPicPr>
            <a:picLocks noChangeAspect="1"/>
          </p:cNvPicPr>
          <p:nvPr/>
        </p:nvPicPr>
        <p:blipFill rotWithShape="1">
          <a:blip r:embed="rId2">
            <a:extLst>
              <a:ext uri="{28A0092B-C50C-407E-A947-70E740481C1C}">
                <a14:useLocalDpi xmlns:a14="http://schemas.microsoft.com/office/drawing/2010/main" val="0"/>
              </a:ext>
            </a:extLst>
          </a:blip>
          <a:srcRect l="11435" t="586" r="67932" b="-219"/>
          <a:stretch/>
        </p:blipFill>
        <p:spPr>
          <a:xfrm>
            <a:off x="337567" y="978544"/>
            <a:ext cx="3817337" cy="4809359"/>
          </a:xfrm>
          <a:prstGeom prst="rect">
            <a:avLst/>
          </a:prstGeom>
          <a:ln>
            <a:noFill/>
          </a:ln>
          <a:effectLst>
            <a:outerShdw blurRad="292100" dist="139700" dir="2700000" algn="tl" rotWithShape="0">
              <a:srgbClr val="333333">
                <a:alpha val="65000"/>
              </a:srgbClr>
            </a:outerShdw>
          </a:effectLst>
        </p:spPr>
      </p:pic>
      <p:sp>
        <p:nvSpPr>
          <p:cNvPr id="5" name="Rubrik 2">
            <a:extLst>
              <a:ext uri="{FF2B5EF4-FFF2-40B4-BE49-F238E27FC236}">
                <a16:creationId xmlns:a16="http://schemas.microsoft.com/office/drawing/2014/main" id="{B048C8A0-33C9-471F-A3F2-2E4C7B1407E6}"/>
              </a:ext>
            </a:extLst>
          </p:cNvPr>
          <p:cNvSpPr txBox="1">
            <a:spLocks/>
          </p:cNvSpPr>
          <p:nvPr/>
        </p:nvSpPr>
        <p:spPr>
          <a:xfrm>
            <a:off x="3851919" y="583296"/>
            <a:ext cx="2290907" cy="1346991"/>
          </a:xfrm>
          <a:prstGeom prst="rect">
            <a:avLst/>
          </a:prstGeom>
        </p:spPr>
        <p:txBody>
          <a:bodyPr/>
          <a:lstStyle>
            <a:lvl1pPr algn="l" defTabSz="914400" rtl="0" eaLnBrk="1" latinLnBrk="0" hangingPunct="1">
              <a:lnSpc>
                <a:spcPct val="80000"/>
              </a:lnSpc>
              <a:spcBef>
                <a:spcPct val="0"/>
              </a:spcBef>
              <a:buNone/>
              <a:defRPr sz="3600" kern="1200">
                <a:solidFill>
                  <a:schemeClr val="accent1"/>
                </a:solidFill>
                <a:latin typeface="+mn-lt"/>
                <a:ea typeface="+mj-ea"/>
                <a:cs typeface="+mj-cs"/>
              </a:defRPr>
            </a:lvl1pPr>
          </a:lstStyle>
          <a:p>
            <a:endParaRPr lang="sv-SE" sz="2400" dirty="0">
              <a:solidFill>
                <a:schemeClr val="tx1"/>
              </a:solidFill>
            </a:endParaRPr>
          </a:p>
        </p:txBody>
      </p:sp>
      <p:sp>
        <p:nvSpPr>
          <p:cNvPr id="6" name="Rektangel 5">
            <a:extLst>
              <a:ext uri="{FF2B5EF4-FFF2-40B4-BE49-F238E27FC236}">
                <a16:creationId xmlns:a16="http://schemas.microsoft.com/office/drawing/2014/main" id="{E5BC6C23-820D-486C-B64F-25AF4F0D8858}"/>
              </a:ext>
            </a:extLst>
          </p:cNvPr>
          <p:cNvSpPr/>
          <p:nvPr/>
        </p:nvSpPr>
        <p:spPr>
          <a:xfrm>
            <a:off x="4480125" y="903082"/>
            <a:ext cx="6572886" cy="2100575"/>
          </a:xfrm>
          <a:prstGeom prst="rect">
            <a:avLst/>
          </a:prstGeom>
        </p:spPr>
        <p:txBody>
          <a:bodyPr wrap="square">
            <a:spAutoFit/>
          </a:bodyPr>
          <a:lstStyle/>
          <a:p>
            <a:r>
              <a:rPr lang="sv-SE" sz="2000" dirty="0" err="1"/>
              <a:t>Galfan</a:t>
            </a:r>
            <a:br>
              <a:rPr lang="sv-SE" sz="2000" dirty="0"/>
            </a:br>
            <a:endParaRPr lang="sv-SE" sz="300" dirty="0"/>
          </a:p>
          <a:p>
            <a:pPr marL="176213" indent="-176213">
              <a:spcBef>
                <a:spcPts val="300"/>
              </a:spcBef>
              <a:spcAft>
                <a:spcPts val="300"/>
              </a:spcAft>
              <a:buFont typeface="Arial"/>
              <a:buChar char="•"/>
            </a:pPr>
            <a:r>
              <a:rPr lang="sv-SE" sz="2000" dirty="0"/>
              <a:t>Det mycket goda korrosionsmotståndet hos </a:t>
            </a:r>
            <a:r>
              <a:rPr lang="sv-SE" sz="2000" dirty="0" err="1"/>
              <a:t>Galfan</a:t>
            </a:r>
            <a:r>
              <a:rPr lang="sv-SE" sz="2000" dirty="0"/>
              <a:t> </a:t>
            </a:r>
            <a:br>
              <a:rPr lang="sv-SE" sz="2000" dirty="0"/>
            </a:br>
            <a:r>
              <a:rPr lang="sv-SE" sz="2000" dirty="0"/>
              <a:t>kan fördubbla tiden till dess att </a:t>
            </a:r>
            <a:r>
              <a:rPr lang="sv-SE" sz="2000" dirty="0" err="1"/>
              <a:t>rödrost</a:t>
            </a:r>
            <a:r>
              <a:rPr lang="sv-SE" sz="2000" dirty="0"/>
              <a:t> uppstår.</a:t>
            </a:r>
          </a:p>
          <a:p>
            <a:pPr marL="176213" indent="-176213">
              <a:spcBef>
                <a:spcPts val="300"/>
              </a:spcBef>
              <a:spcAft>
                <a:spcPts val="300"/>
              </a:spcAft>
              <a:buFont typeface="Arial"/>
              <a:buChar char="•"/>
            </a:pPr>
            <a:r>
              <a:rPr lang="sv-SE" sz="2000" dirty="0"/>
              <a:t>Beläggningen innehåller 95 % Zink och 5 % Aluminium vilket ger ett korrosionsmotstånd som är betydligt bättre än varmförzinkad plåt.</a:t>
            </a:r>
          </a:p>
        </p:txBody>
      </p:sp>
      <p:pic>
        <p:nvPicPr>
          <p:cNvPr id="7" name="Bildobjekt 6" descr="galfan_slapvagn_01.jpg">
            <a:extLst>
              <a:ext uri="{FF2B5EF4-FFF2-40B4-BE49-F238E27FC236}">
                <a16:creationId xmlns:a16="http://schemas.microsoft.com/office/drawing/2014/main" id="{0060C1C8-B126-4925-848E-9CEF05BE9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3777" y="3756296"/>
            <a:ext cx="2422608" cy="2028039"/>
          </a:xfrm>
          <a:prstGeom prst="rect">
            <a:avLst/>
          </a:prstGeom>
          <a:ln>
            <a:noFill/>
          </a:ln>
          <a:effectLst>
            <a:outerShdw blurRad="292100" dist="139700" dir="2700000" algn="tl" rotWithShape="0">
              <a:srgbClr val="333333">
                <a:alpha val="65000"/>
              </a:srgbClr>
            </a:outerShdw>
          </a:effectLst>
        </p:spPr>
      </p:pic>
      <p:pic>
        <p:nvPicPr>
          <p:cNvPr id="8" name="Bildobjekt 7" descr="oceaneering1_795x250.ashx.jpeg">
            <a:extLst>
              <a:ext uri="{FF2B5EF4-FFF2-40B4-BE49-F238E27FC236}">
                <a16:creationId xmlns:a16="http://schemas.microsoft.com/office/drawing/2014/main" id="{15278A89-153D-4A12-898E-503D41829FD8}"/>
              </a:ext>
            </a:extLst>
          </p:cNvPr>
          <p:cNvPicPr>
            <a:picLocks/>
          </p:cNvPicPr>
          <p:nvPr/>
        </p:nvPicPr>
        <p:blipFill rotWithShape="1">
          <a:blip r:embed="rId4">
            <a:extLst>
              <a:ext uri="{28A0092B-C50C-407E-A947-70E740481C1C}">
                <a14:useLocalDpi xmlns:a14="http://schemas.microsoft.com/office/drawing/2010/main" val="0"/>
              </a:ext>
            </a:extLst>
          </a:blip>
          <a:srcRect l="17564" r="32721"/>
          <a:stretch/>
        </p:blipFill>
        <p:spPr>
          <a:xfrm>
            <a:off x="9378148" y="3746063"/>
            <a:ext cx="2405348" cy="2028039"/>
          </a:xfrm>
          <a:prstGeom prst="rect">
            <a:avLst/>
          </a:prstGeom>
          <a:ln>
            <a:noFill/>
          </a:ln>
          <a:effectLst>
            <a:outerShdw blurRad="292100" dist="139700" dir="2700000" algn="tl" rotWithShape="0">
              <a:srgbClr val="333333">
                <a:alpha val="65000"/>
              </a:srgbClr>
            </a:outerShdw>
          </a:effectLst>
        </p:spPr>
      </p:pic>
      <p:pic>
        <p:nvPicPr>
          <p:cNvPr id="9" name="Bildobjekt 8" descr="solarpanel_01.jpg">
            <a:extLst>
              <a:ext uri="{FF2B5EF4-FFF2-40B4-BE49-F238E27FC236}">
                <a16:creationId xmlns:a16="http://schemas.microsoft.com/office/drawing/2014/main" id="{D51A4E0C-A15C-49FA-89CD-C6F2A5CD24CF}"/>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286666" y="3756295"/>
            <a:ext cx="2405348" cy="2028039"/>
          </a:xfrm>
          <a:prstGeom prst="rect">
            <a:avLst/>
          </a:prstGeom>
          <a:ln>
            <a:noFill/>
          </a:ln>
          <a:effectLst>
            <a:outerShdw blurRad="292100" dist="139700" dir="2700000" algn="tl" rotWithShape="0">
              <a:srgbClr val="333333">
                <a:alpha val="65000"/>
              </a:srgbClr>
            </a:outerShdw>
          </a:effectLst>
        </p:spPr>
      </p:pic>
      <p:pic>
        <p:nvPicPr>
          <p:cNvPr id="10" name="Picture 3">
            <a:extLst>
              <a:ext uri="{FF2B5EF4-FFF2-40B4-BE49-F238E27FC236}">
                <a16:creationId xmlns:a16="http://schemas.microsoft.com/office/drawing/2014/main" id="{85A5ABEB-5AB3-4F68-A4AE-919B45086043}"/>
              </a:ext>
            </a:extLst>
          </p:cNvPr>
          <p:cNvPicPr>
            <a:picLocks noChangeAspect="1"/>
          </p:cNvPicPr>
          <p:nvPr/>
        </p:nvPicPr>
        <p:blipFill>
          <a:blip r:embed="rId6"/>
          <a:stretch>
            <a:fillRect/>
          </a:stretch>
        </p:blipFill>
        <p:spPr>
          <a:xfrm>
            <a:off x="10693819" y="6163086"/>
            <a:ext cx="1174331" cy="380589"/>
          </a:xfrm>
          <a:prstGeom prst="rect">
            <a:avLst/>
          </a:prstGeom>
          <a:noFill/>
          <a:ln>
            <a:noFill/>
          </a:ln>
        </p:spPr>
      </p:pic>
    </p:spTree>
    <p:extLst>
      <p:ext uri="{BB962C8B-B14F-4D97-AF65-F5344CB8AC3E}">
        <p14:creationId xmlns:p14="http://schemas.microsoft.com/office/powerpoint/2010/main" val="2159424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1F67B3F-C983-45B0-AB25-8777DAB4F048}"/>
              </a:ext>
            </a:extLst>
          </p:cNvPr>
          <p:cNvSpPr>
            <a:spLocks noGrp="1"/>
          </p:cNvSpPr>
          <p:nvPr>
            <p:ph type="title"/>
          </p:nvPr>
        </p:nvSpPr>
        <p:spPr/>
        <p:txBody>
          <a:bodyPr/>
          <a:lstStyle/>
          <a:p>
            <a:r>
              <a:rPr lang="sv-SE" dirty="0"/>
              <a:t>Stål för slitplåt</a:t>
            </a:r>
          </a:p>
        </p:txBody>
      </p:sp>
      <p:sp>
        <p:nvSpPr>
          <p:cNvPr id="6" name="Underrubrik 2">
            <a:extLst>
              <a:ext uri="{FF2B5EF4-FFF2-40B4-BE49-F238E27FC236}">
                <a16:creationId xmlns:a16="http://schemas.microsoft.com/office/drawing/2014/main" id="{952716C6-7B8F-4AA0-9A73-40F07B5F38BB}"/>
              </a:ext>
            </a:extLst>
          </p:cNvPr>
          <p:cNvSpPr txBox="1">
            <a:spLocks/>
          </p:cNvSpPr>
          <p:nvPr/>
        </p:nvSpPr>
        <p:spPr bwMode="auto">
          <a:xfrm>
            <a:off x="258430" y="938257"/>
            <a:ext cx="5227970" cy="533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Clr>
                <a:srgbClr val="A50021"/>
              </a:buClr>
              <a:buSzPct val="120000"/>
              <a:buFontTx/>
              <a:buNone/>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rgbClr val="A50021"/>
              </a:buClr>
              <a:buChar char="–"/>
              <a:defRPr sz="2600" b="1">
                <a:solidFill>
                  <a:schemeClr val="tx1"/>
                </a:solidFill>
                <a:latin typeface="+mn-lt"/>
              </a:defRPr>
            </a:lvl2pPr>
            <a:lvl3pPr marL="1143000" indent="-228600" algn="l" rtl="0" eaLnBrk="1" fontAlgn="base" hangingPunct="1">
              <a:spcBef>
                <a:spcPct val="20000"/>
              </a:spcBef>
              <a:spcAft>
                <a:spcPct val="0"/>
              </a:spcAft>
              <a:buClr>
                <a:srgbClr val="A50021"/>
              </a:buClr>
              <a:buChar char="&gt;"/>
              <a:defRPr sz="2200" b="1">
                <a:solidFill>
                  <a:schemeClr val="tx1"/>
                </a:solidFill>
                <a:latin typeface="+mn-lt"/>
              </a:defRPr>
            </a:lvl3pPr>
            <a:lvl4pPr marL="1600200" indent="-228600" algn="l" rtl="0" eaLnBrk="1" fontAlgn="base" hangingPunct="1">
              <a:spcBef>
                <a:spcPct val="20000"/>
              </a:spcBef>
              <a:spcAft>
                <a:spcPct val="0"/>
              </a:spcAft>
              <a:buClr>
                <a:srgbClr val="A50021"/>
              </a:buClr>
              <a:buChar char="–"/>
              <a:defRPr sz="2000" b="1">
                <a:solidFill>
                  <a:schemeClr val="tx1"/>
                </a:solidFill>
                <a:latin typeface="+mn-lt"/>
              </a:defRPr>
            </a:lvl4pPr>
            <a:lvl5pPr marL="2057400" indent="-228600" algn="l" rtl="0" eaLnBrk="1" fontAlgn="base" hangingPunct="1">
              <a:spcBef>
                <a:spcPct val="20000"/>
              </a:spcBef>
              <a:spcAft>
                <a:spcPct val="0"/>
              </a:spcAft>
              <a:buClr>
                <a:srgbClr val="A50021"/>
              </a:buClr>
              <a:buChar char="&gt;"/>
              <a:defRPr b="1">
                <a:solidFill>
                  <a:schemeClr val="tx1"/>
                </a:solidFill>
                <a:latin typeface="+mn-lt"/>
              </a:defRPr>
            </a:lvl5pPr>
            <a:lvl6pPr marL="2514600" indent="-228600" algn="l" rtl="0" eaLnBrk="1" fontAlgn="base" hangingPunct="1">
              <a:spcBef>
                <a:spcPct val="20000"/>
              </a:spcBef>
              <a:spcAft>
                <a:spcPct val="0"/>
              </a:spcAft>
              <a:buClr>
                <a:srgbClr val="A50021"/>
              </a:buClr>
              <a:buChar char="&gt;"/>
              <a:defRPr b="1">
                <a:solidFill>
                  <a:schemeClr val="tx1"/>
                </a:solidFill>
                <a:latin typeface="+mn-lt"/>
              </a:defRPr>
            </a:lvl6pPr>
            <a:lvl7pPr marL="2971800" indent="-228600" algn="l" rtl="0" eaLnBrk="1" fontAlgn="base" hangingPunct="1">
              <a:spcBef>
                <a:spcPct val="20000"/>
              </a:spcBef>
              <a:spcAft>
                <a:spcPct val="0"/>
              </a:spcAft>
              <a:buClr>
                <a:srgbClr val="A50021"/>
              </a:buClr>
              <a:buChar char="&gt;"/>
              <a:defRPr b="1">
                <a:solidFill>
                  <a:schemeClr val="tx1"/>
                </a:solidFill>
                <a:latin typeface="+mn-lt"/>
              </a:defRPr>
            </a:lvl7pPr>
            <a:lvl8pPr marL="3429000" indent="-228600" algn="l" rtl="0" eaLnBrk="1" fontAlgn="base" hangingPunct="1">
              <a:spcBef>
                <a:spcPct val="20000"/>
              </a:spcBef>
              <a:spcAft>
                <a:spcPct val="0"/>
              </a:spcAft>
              <a:buClr>
                <a:srgbClr val="A50021"/>
              </a:buClr>
              <a:buChar char="&gt;"/>
              <a:defRPr b="1">
                <a:solidFill>
                  <a:schemeClr val="tx1"/>
                </a:solidFill>
                <a:latin typeface="+mn-lt"/>
              </a:defRPr>
            </a:lvl8pPr>
            <a:lvl9pPr marL="3886200" indent="-228600" algn="l" rtl="0" eaLnBrk="1" fontAlgn="base" hangingPunct="1">
              <a:spcBef>
                <a:spcPct val="20000"/>
              </a:spcBef>
              <a:spcAft>
                <a:spcPct val="0"/>
              </a:spcAft>
              <a:buClr>
                <a:srgbClr val="A50021"/>
              </a:buClr>
              <a:buChar char="&gt;"/>
              <a:defRPr b="1">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r>
              <a:rPr kumimoji="0" lang="sv-SE" sz="2400" b="0" i="0" u="none" strike="noStrike" kern="0" cap="none" spc="0" normalizeH="0" baseline="0" noProof="0" dirty="0">
                <a:ln>
                  <a:noFill/>
                </a:ln>
                <a:solidFill>
                  <a:srgbClr val="000000"/>
                </a:solidFill>
                <a:effectLst/>
                <a:uLnTx/>
                <a:uFillTx/>
                <a:latin typeface="Arial"/>
                <a:ea typeface="+mn-ea"/>
                <a:cs typeface="+mn-cs"/>
              </a:rPr>
              <a:t>Användningsområden: </a:t>
            </a:r>
            <a:br>
              <a:rPr kumimoji="0" lang="sv-SE" sz="2000" b="0" i="0" u="none" strike="noStrike" kern="0" cap="none" spc="0" normalizeH="0" baseline="0" noProof="0" dirty="0">
                <a:ln>
                  <a:noFill/>
                </a:ln>
                <a:solidFill>
                  <a:srgbClr val="000000"/>
                </a:solidFill>
                <a:effectLst/>
                <a:uLnTx/>
                <a:uFillTx/>
                <a:latin typeface="Arial"/>
                <a:ea typeface="+mn-ea"/>
                <a:cs typeface="+mn-cs"/>
              </a:rPr>
            </a:br>
            <a:r>
              <a:rPr kumimoji="0" lang="sv-SE" sz="2000" b="0" i="0" u="none" strike="noStrike" kern="0" cap="none" spc="0" normalizeH="0" baseline="0" noProof="0" dirty="0">
                <a:ln>
                  <a:noFill/>
                </a:ln>
                <a:solidFill>
                  <a:srgbClr val="000000"/>
                </a:solidFill>
                <a:effectLst/>
                <a:uLnTx/>
                <a:uFillTx/>
                <a:latin typeface="Arial"/>
                <a:ea typeface="+mn-ea"/>
                <a:cs typeface="+mn-cs"/>
              </a:rPr>
              <a:t>Flak, skopor, betongmixer, slitbanor</a:t>
            </a: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r>
              <a:rPr kumimoji="0" lang="sv-SE" sz="2000" b="0" i="0" u="none" strike="noStrike" kern="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2000" b="0" i="0" u="none" strike="noStrike" kern="0" cap="none" spc="0" normalizeH="0" baseline="0" noProof="0" dirty="0">
              <a:ln>
                <a:noFill/>
              </a:ln>
              <a:solidFill>
                <a:srgbClr val="000000"/>
              </a:solidFill>
              <a:effectLst/>
              <a:uLnTx/>
              <a:uFillTx/>
              <a:latin typeface="Arial"/>
              <a:ea typeface="+mn-ea"/>
              <a:cs typeface="+mn-cs"/>
            </a:endParaRPr>
          </a:p>
          <a:p>
            <a:pPr marL="176213" marR="0" lvl="0" indent="-176213" algn="l" fontAlgn="base">
              <a:lnSpc>
                <a:spcPct val="100000"/>
              </a:lnSpc>
              <a:spcBef>
                <a:spcPts val="300"/>
              </a:spcBef>
              <a:spcAft>
                <a:spcPts val="300"/>
              </a:spcAft>
              <a:buClrTx/>
              <a:buSzPct val="105000"/>
              <a:buFont typeface="Arial"/>
              <a:buChar char="•"/>
              <a:tabLst/>
              <a:defRPr/>
            </a:pPr>
            <a:r>
              <a:rPr lang="sv-SE" sz="2000" b="0" dirty="0"/>
              <a:t>God svetsbarhet och termisk skärbarhet</a:t>
            </a:r>
          </a:p>
          <a:p>
            <a:pPr marL="176213" marR="0" lvl="0" indent="-176213" algn="l" fontAlgn="base">
              <a:lnSpc>
                <a:spcPct val="100000"/>
              </a:lnSpc>
              <a:spcBef>
                <a:spcPts val="300"/>
              </a:spcBef>
              <a:spcAft>
                <a:spcPts val="300"/>
              </a:spcAft>
              <a:buClrTx/>
              <a:buSzPct val="105000"/>
              <a:buFont typeface="Arial"/>
              <a:buChar char="•"/>
              <a:tabLst/>
              <a:defRPr/>
            </a:pPr>
            <a:r>
              <a:rPr lang="sv-SE" sz="2000" b="0" dirty="0"/>
              <a:t>God seghet</a:t>
            </a:r>
            <a:endParaRPr lang="en-US" sz="2000" b="0" dirty="0"/>
          </a:p>
        </p:txBody>
      </p:sp>
      <p:graphicFrame>
        <p:nvGraphicFramePr>
          <p:cNvPr id="7" name="Tabell 6">
            <a:extLst>
              <a:ext uri="{FF2B5EF4-FFF2-40B4-BE49-F238E27FC236}">
                <a16:creationId xmlns:a16="http://schemas.microsoft.com/office/drawing/2014/main" id="{9BD0B695-F4B0-4848-9502-A574893F1C1F}"/>
              </a:ext>
            </a:extLst>
          </p:cNvPr>
          <p:cNvGraphicFramePr>
            <a:graphicFrameLocks noGrp="1"/>
          </p:cNvGraphicFramePr>
          <p:nvPr>
            <p:extLst>
              <p:ext uri="{D42A27DB-BD31-4B8C-83A1-F6EECF244321}">
                <p14:modId xmlns:p14="http://schemas.microsoft.com/office/powerpoint/2010/main" val="2656925360"/>
              </p:ext>
            </p:extLst>
          </p:nvPr>
        </p:nvGraphicFramePr>
        <p:xfrm>
          <a:off x="336550" y="1852002"/>
          <a:ext cx="3887924" cy="3201260"/>
        </p:xfrm>
        <a:graphic>
          <a:graphicData uri="http://schemas.openxmlformats.org/drawingml/2006/table">
            <a:tbl>
              <a:tblPr firstRow="1" bandRow="1"/>
              <a:tblGrid>
                <a:gridCol w="2088232">
                  <a:extLst>
                    <a:ext uri="{9D8B030D-6E8A-4147-A177-3AD203B41FA5}">
                      <a16:colId xmlns:a16="http://schemas.microsoft.com/office/drawing/2014/main" val="324290054"/>
                    </a:ext>
                  </a:extLst>
                </a:gridCol>
                <a:gridCol w="1799692">
                  <a:extLst>
                    <a:ext uri="{9D8B030D-6E8A-4147-A177-3AD203B41FA5}">
                      <a16:colId xmlns:a16="http://schemas.microsoft.com/office/drawing/2014/main" val="1908808021"/>
                    </a:ext>
                  </a:extLst>
                </a:gridCol>
              </a:tblGrid>
              <a:tr h="36531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600" b="1" dirty="0"/>
                        <a:t>Stål</a:t>
                      </a:r>
                      <a:endParaRPr lang="sv-SE" sz="16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dirty="0"/>
                        <a:t>Hårdhet (HBW)</a:t>
                      </a:r>
                      <a:endParaRPr lang="sv-SE" sz="16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2865316263"/>
                  </a:ext>
                </a:extLst>
              </a:tr>
              <a:tr h="4040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err="1"/>
                        <a:t>Hardox</a:t>
                      </a:r>
                      <a:r>
                        <a:rPr lang="sv-SE" sz="1600" b="1" dirty="0"/>
                        <a:t> </a:t>
                      </a:r>
                      <a:r>
                        <a:rPr lang="sv-SE" sz="1600" b="1" dirty="0" err="1"/>
                        <a:t>HiTuf</a:t>
                      </a:r>
                      <a:endParaRPr lang="sv-SE" sz="16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a:t>310-370</a:t>
                      </a:r>
                      <a:endParaRPr lang="sv-SE" sz="1600" dirty="0"/>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4115246440"/>
                  </a:ext>
                </a:extLst>
              </a:tr>
              <a:tr h="4040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err="1"/>
                        <a:t>Hardox</a:t>
                      </a:r>
                      <a:r>
                        <a:rPr lang="sv-SE" sz="1600" b="1" dirty="0"/>
                        <a:t> 400</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a:t>370-430</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2470820087"/>
                  </a:ext>
                </a:extLst>
              </a:tr>
              <a:tr h="4040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err="1"/>
                        <a:t>Hardox</a:t>
                      </a:r>
                      <a:r>
                        <a:rPr lang="sv-SE" sz="1600" b="1" dirty="0"/>
                        <a:t> 450</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a:t>425-475</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2448016328"/>
                  </a:ext>
                </a:extLst>
              </a:tr>
              <a:tr h="41161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err="1"/>
                        <a:t>Hardox</a:t>
                      </a:r>
                      <a:r>
                        <a:rPr lang="sv-SE" sz="1600" b="1" dirty="0"/>
                        <a:t> 500</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a:t>470-530</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981791754"/>
                  </a:ext>
                </a:extLst>
              </a:tr>
              <a:tr h="4040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err="1"/>
                        <a:t>Hardox</a:t>
                      </a:r>
                      <a:r>
                        <a:rPr lang="sv-SE" sz="1600" b="1" dirty="0"/>
                        <a:t> 550</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a:t>525-575</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1531922914"/>
                  </a:ext>
                </a:extLst>
              </a:tr>
              <a:tr h="4040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err="1"/>
                        <a:t>Hardox</a:t>
                      </a:r>
                      <a:r>
                        <a:rPr lang="sv-SE" sz="1600" b="1" dirty="0"/>
                        <a:t> 600</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a:t>570-640</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816903073"/>
                  </a:ext>
                </a:extLst>
              </a:tr>
              <a:tr h="40405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err="1"/>
                        <a:t>Hardox</a:t>
                      </a:r>
                      <a:r>
                        <a:rPr lang="sv-SE" sz="1600" b="1" dirty="0"/>
                        <a:t> Extreme</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600" b="1" dirty="0"/>
                        <a:t>60 HRC</a:t>
                      </a:r>
                      <a:endParaRPr lang="sv-SE"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2405346834"/>
                  </a:ext>
                </a:extLst>
              </a:tr>
            </a:tbl>
          </a:graphicData>
        </a:graphic>
      </p:graphicFrame>
      <p:pic>
        <p:nvPicPr>
          <p:cNvPr id="8" name="Bildobjekt 7">
            <a:extLst>
              <a:ext uri="{FF2B5EF4-FFF2-40B4-BE49-F238E27FC236}">
                <a16:creationId xmlns:a16="http://schemas.microsoft.com/office/drawing/2014/main" id="{98F8F6B2-FDA7-4605-9D63-DDC091FFBE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7588" y="368300"/>
            <a:ext cx="4386539" cy="2924359"/>
          </a:xfrm>
          <a:prstGeom prst="rect">
            <a:avLst/>
          </a:prstGeom>
          <a:ln>
            <a:noFill/>
          </a:ln>
          <a:effectLst>
            <a:outerShdw blurRad="292100" dist="139700" dir="2700000" algn="tl" rotWithShape="0">
              <a:srgbClr val="333333">
                <a:alpha val="65000"/>
              </a:srgbClr>
            </a:outerShdw>
          </a:effectLst>
        </p:spPr>
      </p:pic>
      <p:pic>
        <p:nvPicPr>
          <p:cNvPr id="9" name="Bildobjekt 8">
            <a:extLst>
              <a:ext uri="{FF2B5EF4-FFF2-40B4-BE49-F238E27FC236}">
                <a16:creationId xmlns:a16="http://schemas.microsoft.com/office/drawing/2014/main" id="{E60B8B20-7A57-4D2E-AF82-A00F5959B6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2815" y="3576517"/>
            <a:ext cx="4408151" cy="2938767"/>
          </a:xfrm>
          <a:prstGeom prst="rect">
            <a:avLst/>
          </a:prstGeom>
          <a:ln>
            <a:noFill/>
          </a:ln>
          <a:effectLst>
            <a:outerShdw blurRad="292100" dist="139700" dir="2700000" algn="tl" rotWithShape="0">
              <a:srgbClr val="333333">
                <a:alpha val="65000"/>
              </a:srgbClr>
            </a:outerShdw>
          </a:effectLst>
        </p:spPr>
      </p:pic>
      <p:pic>
        <p:nvPicPr>
          <p:cNvPr id="10" name="Picture 3">
            <a:extLst>
              <a:ext uri="{FF2B5EF4-FFF2-40B4-BE49-F238E27FC236}">
                <a16:creationId xmlns:a16="http://schemas.microsoft.com/office/drawing/2014/main" id="{5460D371-FD96-4B6E-B531-E359050C1484}"/>
              </a:ext>
            </a:extLst>
          </p:cNvPr>
          <p:cNvPicPr>
            <a:picLocks noChangeAspect="1"/>
          </p:cNvPicPr>
          <p:nvPr/>
        </p:nvPicPr>
        <p:blipFill>
          <a:blip r:embed="rId4"/>
          <a:stretch>
            <a:fillRect/>
          </a:stretch>
        </p:blipFill>
        <p:spPr>
          <a:xfrm>
            <a:off x="11000826" y="6270865"/>
            <a:ext cx="841772" cy="272810"/>
          </a:xfrm>
          <a:prstGeom prst="rect">
            <a:avLst/>
          </a:prstGeom>
          <a:noFill/>
          <a:ln>
            <a:noFill/>
          </a:ln>
        </p:spPr>
      </p:pic>
    </p:spTree>
    <p:extLst>
      <p:ext uri="{BB962C8B-B14F-4D97-AF65-F5344CB8AC3E}">
        <p14:creationId xmlns:p14="http://schemas.microsoft.com/office/powerpoint/2010/main" val="3381830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Hängdumper-röd-450b">
            <a:extLst>
              <a:ext uri="{FF2B5EF4-FFF2-40B4-BE49-F238E27FC236}">
                <a16:creationId xmlns:a16="http://schemas.microsoft.com/office/drawing/2014/main" id="{F3887861-7952-48D4-A9AB-B071E91AB90F}"/>
              </a:ext>
            </a:extLst>
          </p:cNvPr>
          <p:cNvPicPr>
            <a:picLocks noChangeAspect="1" noChangeArrowheads="1"/>
          </p:cNvPicPr>
          <p:nvPr/>
        </p:nvPicPr>
        <p:blipFill>
          <a:blip r:embed="rId2" cstate="print"/>
          <a:stretch>
            <a:fillRect/>
          </a:stretch>
        </p:blipFill>
        <p:spPr>
          <a:xfrm>
            <a:off x="170231" y="514275"/>
            <a:ext cx="6833249" cy="4076763"/>
          </a:xfrm>
          <a:prstGeom prst="rect">
            <a:avLst/>
          </a:prstGeom>
        </p:spPr>
      </p:pic>
      <p:sp>
        <p:nvSpPr>
          <p:cNvPr id="2" name="Rubrik 1">
            <a:extLst>
              <a:ext uri="{FF2B5EF4-FFF2-40B4-BE49-F238E27FC236}">
                <a16:creationId xmlns:a16="http://schemas.microsoft.com/office/drawing/2014/main" id="{9A8D9B81-F366-4D00-9C9E-CC2AC6EE09E7}"/>
              </a:ext>
            </a:extLst>
          </p:cNvPr>
          <p:cNvSpPr>
            <a:spLocks noGrp="1"/>
          </p:cNvSpPr>
          <p:nvPr>
            <p:ph type="title"/>
          </p:nvPr>
        </p:nvSpPr>
        <p:spPr/>
        <p:txBody>
          <a:bodyPr/>
          <a:lstStyle/>
          <a:p>
            <a:r>
              <a:rPr lang="sv-SE" kern="0" dirty="0"/>
              <a:t>Stål för slitplåt</a:t>
            </a:r>
            <a:br>
              <a:rPr lang="en-US" kern="0" dirty="0"/>
            </a:br>
            <a:endParaRPr lang="sv-SE" dirty="0"/>
          </a:p>
        </p:txBody>
      </p:sp>
      <p:sp>
        <p:nvSpPr>
          <p:cNvPr id="4" name="Platshållare för innehåll 4">
            <a:extLst>
              <a:ext uri="{FF2B5EF4-FFF2-40B4-BE49-F238E27FC236}">
                <a16:creationId xmlns:a16="http://schemas.microsoft.com/office/drawing/2014/main" id="{A1D7F061-A294-49F3-A6D7-BC26358BFB3D}"/>
              </a:ext>
            </a:extLst>
          </p:cNvPr>
          <p:cNvSpPr txBox="1">
            <a:spLocks/>
          </p:cNvSpPr>
          <p:nvPr/>
        </p:nvSpPr>
        <p:spPr>
          <a:xfrm>
            <a:off x="6818773" y="2847335"/>
            <a:ext cx="5328592" cy="130489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sv-SE" sz="2000" dirty="0"/>
          </a:p>
        </p:txBody>
      </p:sp>
      <p:sp>
        <p:nvSpPr>
          <p:cNvPr id="5" name="Rektangel 4">
            <a:extLst>
              <a:ext uri="{FF2B5EF4-FFF2-40B4-BE49-F238E27FC236}">
                <a16:creationId xmlns:a16="http://schemas.microsoft.com/office/drawing/2014/main" id="{A4E6C302-2950-4945-B4DC-24EF2883C4D8}"/>
              </a:ext>
            </a:extLst>
          </p:cNvPr>
          <p:cNvSpPr/>
          <p:nvPr/>
        </p:nvSpPr>
        <p:spPr>
          <a:xfrm>
            <a:off x="258430" y="4591038"/>
            <a:ext cx="5308181" cy="1200329"/>
          </a:xfrm>
          <a:prstGeom prst="rect">
            <a:avLst/>
          </a:prstGeom>
        </p:spPr>
        <p:txBody>
          <a:bodyPr wrap="square">
            <a:spAutoFit/>
          </a:bodyPr>
          <a:lstStyle/>
          <a:p>
            <a:r>
              <a:rPr lang="sv-SE" dirty="0"/>
              <a:t>I </a:t>
            </a:r>
            <a:r>
              <a:rPr lang="sv-SE" dirty="0" err="1"/>
              <a:t>tipperflak</a:t>
            </a:r>
            <a:r>
              <a:rPr lang="sv-SE" dirty="0"/>
              <a:t> kan med fördel </a:t>
            </a:r>
            <a:r>
              <a:rPr lang="sv-SE" dirty="0" err="1"/>
              <a:t>Hardox</a:t>
            </a:r>
            <a:r>
              <a:rPr lang="sv-SE" dirty="0"/>
              <a:t> 450 användas för att få en lättare konstruktion utan förstyvningar. Livslängden två- till tredubblas samtidigt som lastkapaciteten ökar. </a:t>
            </a:r>
          </a:p>
        </p:txBody>
      </p:sp>
      <p:sp>
        <p:nvSpPr>
          <p:cNvPr id="7" name="Platshållare för innehåll 2">
            <a:extLst>
              <a:ext uri="{FF2B5EF4-FFF2-40B4-BE49-F238E27FC236}">
                <a16:creationId xmlns:a16="http://schemas.microsoft.com/office/drawing/2014/main" id="{447E4ED2-D64B-4F38-87CC-0903494C76D1}"/>
              </a:ext>
            </a:extLst>
          </p:cNvPr>
          <p:cNvSpPr txBox="1">
            <a:spLocks/>
          </p:cNvSpPr>
          <p:nvPr/>
        </p:nvSpPr>
        <p:spPr>
          <a:xfrm>
            <a:off x="7172633" y="955400"/>
            <a:ext cx="4669965" cy="128400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400" dirty="0"/>
              <a:t>Konstruktioner utsatta för slitage:</a:t>
            </a:r>
          </a:p>
          <a:p>
            <a:pPr marL="176213" indent="-176213"/>
            <a:r>
              <a:rPr lang="sv-SE" sz="2000" dirty="0"/>
              <a:t>Maximera konstruktionens livslängd, relativt mängd använt stål</a:t>
            </a:r>
          </a:p>
          <a:p>
            <a:endParaRPr lang="sv-SE" sz="2400" dirty="0"/>
          </a:p>
          <a:p>
            <a:pPr marL="0" indent="0">
              <a:buNone/>
            </a:pPr>
            <a:r>
              <a:rPr lang="sv-SE" sz="2400" dirty="0"/>
              <a:t>Jämförelse med konventionella, mjukare, stål:</a:t>
            </a:r>
          </a:p>
          <a:p>
            <a:pPr marL="176213" indent="-176213"/>
            <a:r>
              <a:rPr lang="sv-SE" sz="2000" dirty="0"/>
              <a:t>Minska mängden stål, behåll livslängden</a:t>
            </a:r>
          </a:p>
          <a:p>
            <a:pPr marL="176213" indent="-176213"/>
            <a:r>
              <a:rPr lang="sv-SE" sz="2000" dirty="0"/>
              <a:t>Behåll mängden stål, öka livslängden</a:t>
            </a:r>
          </a:p>
          <a:p>
            <a:pPr marL="0" indent="0">
              <a:buNone/>
            </a:pPr>
            <a:endParaRPr lang="sv-SE" sz="2000" dirty="0"/>
          </a:p>
        </p:txBody>
      </p:sp>
      <p:pic>
        <p:nvPicPr>
          <p:cNvPr id="8" name="Picture 3">
            <a:extLst>
              <a:ext uri="{FF2B5EF4-FFF2-40B4-BE49-F238E27FC236}">
                <a16:creationId xmlns:a16="http://schemas.microsoft.com/office/drawing/2014/main" id="{0AAD5866-9FCA-4A85-AE16-C15AD1A0A637}"/>
              </a:ext>
            </a:extLst>
          </p:cNvPr>
          <p:cNvPicPr>
            <a:picLocks noChangeAspect="1"/>
          </p:cNvPicPr>
          <p:nvPr/>
        </p:nvPicPr>
        <p:blipFill>
          <a:blip r:embed="rId3"/>
          <a:stretch>
            <a:fillRect/>
          </a:stretch>
        </p:blipFill>
        <p:spPr>
          <a:xfrm>
            <a:off x="11000826" y="6301445"/>
            <a:ext cx="841772" cy="272810"/>
          </a:xfrm>
          <a:prstGeom prst="rect">
            <a:avLst/>
          </a:prstGeom>
          <a:noFill/>
          <a:ln>
            <a:noFill/>
          </a:ln>
        </p:spPr>
      </p:pic>
    </p:spTree>
    <p:extLst>
      <p:ext uri="{BB962C8B-B14F-4D97-AF65-F5344CB8AC3E}">
        <p14:creationId xmlns:p14="http://schemas.microsoft.com/office/powerpoint/2010/main" val="2104838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066DFF-C735-437B-8795-7D799AD2C6AB}"/>
              </a:ext>
            </a:extLst>
          </p:cNvPr>
          <p:cNvSpPr>
            <a:spLocks noGrp="1"/>
          </p:cNvSpPr>
          <p:nvPr>
            <p:ph type="title"/>
          </p:nvPr>
        </p:nvSpPr>
        <p:spPr/>
        <p:txBody>
          <a:bodyPr/>
          <a:lstStyle/>
          <a:p>
            <a:r>
              <a:rPr lang="sv-SE" kern="0" dirty="0"/>
              <a:t>Stål för skyddsplåt</a:t>
            </a:r>
            <a:br>
              <a:rPr lang="en-US" kern="0" dirty="0"/>
            </a:br>
            <a:endParaRPr lang="sv-SE" dirty="0"/>
          </a:p>
        </p:txBody>
      </p:sp>
      <p:sp>
        <p:nvSpPr>
          <p:cNvPr id="4" name="Platshållare för innehåll 4">
            <a:extLst>
              <a:ext uri="{FF2B5EF4-FFF2-40B4-BE49-F238E27FC236}">
                <a16:creationId xmlns:a16="http://schemas.microsoft.com/office/drawing/2014/main" id="{A9D9C706-D3B5-46A6-B680-16F4FE292CD9}"/>
              </a:ext>
            </a:extLst>
          </p:cNvPr>
          <p:cNvSpPr txBox="1">
            <a:spLocks/>
          </p:cNvSpPr>
          <p:nvPr/>
        </p:nvSpPr>
        <p:spPr>
          <a:xfrm>
            <a:off x="274472" y="901389"/>
            <a:ext cx="5328592" cy="130489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0"/>
              </a:spcBef>
              <a:buNone/>
            </a:pPr>
            <a:r>
              <a:rPr lang="sv-SE" sz="2400" dirty="0">
                <a:solidFill>
                  <a:prstClr val="black"/>
                </a:solidFill>
              </a:rPr>
              <a:t>Användningsområden:</a:t>
            </a:r>
          </a:p>
          <a:p>
            <a:pPr marL="0" lvl="0" indent="0">
              <a:spcBef>
                <a:spcPts val="0"/>
              </a:spcBef>
              <a:buNone/>
            </a:pPr>
            <a:r>
              <a:rPr lang="sv-SE" sz="2000" dirty="0">
                <a:solidFill>
                  <a:prstClr val="black"/>
                </a:solidFill>
              </a:rPr>
              <a:t>Skyddspansar i fordon, fartyg och anläggningar (t.ex. banker)</a:t>
            </a:r>
          </a:p>
          <a:p>
            <a:pPr marL="0" lvl="0" indent="0">
              <a:spcBef>
                <a:spcPts val="0"/>
              </a:spcBef>
              <a:buNone/>
            </a:pPr>
            <a:endParaRPr lang="sv-SE" sz="2000" dirty="0">
              <a:solidFill>
                <a:prstClr val="black"/>
              </a:solidFill>
            </a:endParaRPr>
          </a:p>
          <a:p>
            <a:pPr marL="0" indent="0">
              <a:buFont typeface="Arial" panose="020B0604020202020204" pitchFamily="34" charset="0"/>
              <a:buNone/>
            </a:pPr>
            <a:r>
              <a:rPr lang="sv-SE" sz="2400" dirty="0"/>
              <a:t>Viktiga egenskaper:</a:t>
            </a:r>
          </a:p>
          <a:p>
            <a:r>
              <a:rPr lang="sv-SE" sz="2000" dirty="0"/>
              <a:t>Hårdhet</a:t>
            </a:r>
          </a:p>
          <a:p>
            <a:r>
              <a:rPr lang="sv-SE" sz="2000" dirty="0"/>
              <a:t>Seghet</a:t>
            </a:r>
          </a:p>
          <a:p>
            <a:r>
              <a:rPr lang="sv-SE" sz="2000" dirty="0"/>
              <a:t>Hållfasthet</a:t>
            </a:r>
          </a:p>
          <a:p>
            <a:r>
              <a:rPr lang="sv-SE" sz="2000" dirty="0"/>
              <a:t>Ballistiskt skydd</a:t>
            </a:r>
          </a:p>
          <a:p>
            <a:r>
              <a:rPr lang="sv-SE" sz="2000" dirty="0"/>
              <a:t>Skydd mot detonationer</a:t>
            </a:r>
          </a:p>
          <a:p>
            <a:r>
              <a:rPr lang="sv-SE" sz="2000" dirty="0"/>
              <a:t>Svetsbarhet</a:t>
            </a:r>
          </a:p>
          <a:p>
            <a:r>
              <a:rPr lang="sv-SE" sz="2000" dirty="0"/>
              <a:t>Bockningsegenskaper</a:t>
            </a:r>
          </a:p>
          <a:p>
            <a:endParaRPr lang="sv-SE" sz="2000" dirty="0"/>
          </a:p>
          <a:p>
            <a:endParaRPr lang="sv-SE" sz="1800" dirty="0"/>
          </a:p>
          <a:p>
            <a:endParaRPr lang="sv-SE" sz="1800" dirty="0"/>
          </a:p>
        </p:txBody>
      </p:sp>
      <p:sp>
        <p:nvSpPr>
          <p:cNvPr id="5" name="Platshållare för innehåll 4">
            <a:extLst>
              <a:ext uri="{FF2B5EF4-FFF2-40B4-BE49-F238E27FC236}">
                <a16:creationId xmlns:a16="http://schemas.microsoft.com/office/drawing/2014/main" id="{3EE4A2DC-1264-4E2B-AD2F-5E1D95099370}"/>
              </a:ext>
            </a:extLst>
          </p:cNvPr>
          <p:cNvSpPr txBox="1">
            <a:spLocks/>
          </p:cNvSpPr>
          <p:nvPr/>
        </p:nvSpPr>
        <p:spPr>
          <a:xfrm>
            <a:off x="683567" y="4221088"/>
            <a:ext cx="7669485" cy="130489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sv-SE" sz="1800" dirty="0"/>
          </a:p>
        </p:txBody>
      </p:sp>
      <p:pic>
        <p:nvPicPr>
          <p:cNvPr id="6" name="Picture 3">
            <a:extLst>
              <a:ext uri="{FF2B5EF4-FFF2-40B4-BE49-F238E27FC236}">
                <a16:creationId xmlns:a16="http://schemas.microsoft.com/office/drawing/2014/main" id="{5C262515-0953-42A2-88CA-D98E074A1C1E}"/>
              </a:ext>
            </a:extLst>
          </p:cNvPr>
          <p:cNvPicPr>
            <a:picLocks noChangeAspect="1"/>
          </p:cNvPicPr>
          <p:nvPr/>
        </p:nvPicPr>
        <p:blipFill>
          <a:blip r:embed="rId2"/>
          <a:stretch>
            <a:fillRect/>
          </a:stretch>
        </p:blipFill>
        <p:spPr>
          <a:xfrm>
            <a:off x="11026378" y="6270865"/>
            <a:ext cx="841772" cy="272810"/>
          </a:xfrm>
          <a:prstGeom prst="rect">
            <a:avLst/>
          </a:prstGeom>
          <a:noFill/>
          <a:ln>
            <a:noFill/>
          </a:ln>
        </p:spPr>
      </p:pic>
      <p:pic>
        <p:nvPicPr>
          <p:cNvPr id="7" name="Bildobjekt 6">
            <a:extLst>
              <a:ext uri="{FF2B5EF4-FFF2-40B4-BE49-F238E27FC236}">
                <a16:creationId xmlns:a16="http://schemas.microsoft.com/office/drawing/2014/main" id="{02FCE036-09CE-42A7-8528-4A64304C4A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6" t="9490" r="9838" b="8365"/>
          <a:stretch/>
        </p:blipFill>
        <p:spPr>
          <a:xfrm>
            <a:off x="5212100" y="368300"/>
            <a:ext cx="6630498" cy="42834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35412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2E5072-846A-4992-B09C-0E3B8414D9E0}"/>
              </a:ext>
            </a:extLst>
          </p:cNvPr>
          <p:cNvSpPr>
            <a:spLocks noGrp="1"/>
          </p:cNvSpPr>
          <p:nvPr>
            <p:ph type="title"/>
          </p:nvPr>
        </p:nvSpPr>
        <p:spPr/>
        <p:txBody>
          <a:bodyPr/>
          <a:lstStyle/>
          <a:p>
            <a:r>
              <a:rPr lang="sv-SE" dirty="0" err="1">
                <a:latin typeface="Arial" charset="0"/>
                <a:ea typeface="Arial" charset="0"/>
                <a:cs typeface="Arial" charset="0"/>
              </a:rPr>
              <a:t>Borstål</a:t>
            </a:r>
            <a:endParaRPr lang="sv-SE" dirty="0"/>
          </a:p>
        </p:txBody>
      </p:sp>
      <p:sp>
        <p:nvSpPr>
          <p:cNvPr id="3" name="Platshållare för innehåll 2">
            <a:extLst>
              <a:ext uri="{FF2B5EF4-FFF2-40B4-BE49-F238E27FC236}">
                <a16:creationId xmlns:a16="http://schemas.microsoft.com/office/drawing/2014/main" id="{51259658-0713-4076-9C05-13A12BF486AB}"/>
              </a:ext>
            </a:extLst>
          </p:cNvPr>
          <p:cNvSpPr>
            <a:spLocks noGrp="1"/>
          </p:cNvSpPr>
          <p:nvPr>
            <p:ph idx="1"/>
          </p:nvPr>
        </p:nvSpPr>
        <p:spPr>
          <a:xfrm>
            <a:off x="354676" y="938212"/>
            <a:ext cx="7201156" cy="4765675"/>
          </a:xfrm>
        </p:spPr>
        <p:txBody>
          <a:bodyPr/>
          <a:lstStyle/>
          <a:p>
            <a:r>
              <a:rPr lang="sv-SE" sz="2400" dirty="0"/>
              <a:t>Användningsområden: </a:t>
            </a:r>
            <a:r>
              <a:rPr lang="sv-SE" sz="2000" dirty="0"/>
              <a:t>Jordbruksmaskiner, väghyvlar, truckgafflar, grävtänder, skogsmaskiner, framaxlar, bultar etc.</a:t>
            </a:r>
            <a:br>
              <a:rPr lang="sv-SE" sz="2000" dirty="0"/>
            </a:br>
            <a:endParaRPr lang="sv-SE" sz="1000" dirty="0"/>
          </a:p>
          <a:p>
            <a:pPr marL="176213" indent="-176213">
              <a:spcBef>
                <a:spcPts val="0"/>
              </a:spcBef>
              <a:spcAft>
                <a:spcPts val="300"/>
              </a:spcAft>
              <a:buFont typeface="Arial" panose="020B0604020202020204" pitchFamily="34" charset="0"/>
              <a:buChar char="•"/>
            </a:pPr>
            <a:r>
              <a:rPr lang="sv-SE" sz="1800" dirty="0"/>
              <a:t>Låglegerade stål med ca 0,06–0,4 % C och 0,8–1,4 % </a:t>
            </a:r>
            <a:r>
              <a:rPr lang="sv-SE" sz="1800" dirty="0" err="1"/>
              <a:t>Mn</a:t>
            </a:r>
            <a:endParaRPr lang="sv-SE" sz="1800" dirty="0"/>
          </a:p>
          <a:p>
            <a:pPr marL="176213" indent="-176213">
              <a:spcBef>
                <a:spcPts val="0"/>
              </a:spcBef>
              <a:spcAft>
                <a:spcPts val="300"/>
              </a:spcAft>
              <a:buFont typeface="Arial" panose="020B0604020202020204" pitchFamily="34" charset="0"/>
              <a:buChar char="•"/>
            </a:pPr>
            <a:r>
              <a:rPr lang="sv-SE" sz="1800" dirty="0"/>
              <a:t>Bor i små mängder (10–50 ppm ) ökar härdbarheten kraftigt</a:t>
            </a:r>
          </a:p>
          <a:p>
            <a:pPr marL="176213" indent="-176213">
              <a:spcBef>
                <a:spcPts val="0"/>
              </a:spcBef>
              <a:spcAft>
                <a:spcPts val="300"/>
              </a:spcAft>
              <a:buFont typeface="Arial" panose="020B0604020202020204" pitchFamily="34" charset="0"/>
              <a:buChar char="•"/>
            </a:pPr>
            <a:r>
              <a:rPr lang="sv-SE" sz="1800" dirty="0"/>
              <a:t>Lågt innehåll av dyra legeringsämnen</a:t>
            </a:r>
          </a:p>
          <a:p>
            <a:pPr marL="176213" indent="-176213">
              <a:spcBef>
                <a:spcPts val="0"/>
              </a:spcBef>
              <a:spcAft>
                <a:spcPts val="300"/>
              </a:spcAft>
              <a:buFont typeface="Arial" panose="020B0604020202020204" pitchFamily="34" charset="0"/>
              <a:buChar char="•"/>
            </a:pPr>
            <a:r>
              <a:rPr lang="sv-SE" sz="1800" dirty="0"/>
              <a:t>God kombination av seghet och hållfasthet</a:t>
            </a:r>
          </a:p>
          <a:p>
            <a:pPr marL="176213" indent="-176213">
              <a:spcBef>
                <a:spcPts val="0"/>
              </a:spcBef>
              <a:spcAft>
                <a:spcPts val="300"/>
              </a:spcAft>
              <a:buFont typeface="Arial" panose="020B0604020202020204" pitchFamily="34" charset="0"/>
              <a:buChar char="•"/>
            </a:pPr>
            <a:r>
              <a:rPr lang="sv-SE" sz="1800" dirty="0"/>
              <a:t>Bra seghet i härdat tillstånd utan anlöpning</a:t>
            </a:r>
          </a:p>
          <a:p>
            <a:pPr marL="176213" indent="-176213">
              <a:spcBef>
                <a:spcPts val="0"/>
              </a:spcBef>
              <a:spcAft>
                <a:spcPts val="300"/>
              </a:spcAft>
              <a:buFont typeface="Arial" panose="020B0604020202020204" pitchFamily="34" charset="0"/>
              <a:buChar char="•"/>
            </a:pPr>
            <a:r>
              <a:rPr lang="sv-SE" sz="1800" dirty="0"/>
              <a:t>Kan med fördel </a:t>
            </a:r>
            <a:r>
              <a:rPr lang="sv-SE" sz="1800" dirty="0" err="1"/>
              <a:t>direkthärdas</a:t>
            </a:r>
            <a:endParaRPr lang="sv-SE" sz="1800" dirty="0"/>
          </a:p>
          <a:p>
            <a:pPr marL="176213" indent="-176213">
              <a:spcBef>
                <a:spcPts val="0"/>
              </a:spcBef>
              <a:spcAft>
                <a:spcPts val="300"/>
              </a:spcAft>
              <a:buFont typeface="Arial" panose="020B0604020202020204" pitchFamily="34" charset="0"/>
              <a:buChar char="•"/>
            </a:pPr>
            <a:r>
              <a:rPr lang="sv-SE" sz="1800" dirty="0"/>
              <a:t>Mindre benägenhet för härdsprickor</a:t>
            </a:r>
          </a:p>
          <a:p>
            <a:pPr marL="176213" indent="-176213">
              <a:spcBef>
                <a:spcPts val="0"/>
              </a:spcBef>
              <a:spcAft>
                <a:spcPts val="300"/>
              </a:spcAft>
              <a:buFont typeface="Arial" panose="020B0604020202020204" pitchFamily="34" charset="0"/>
              <a:buChar char="•"/>
            </a:pPr>
            <a:r>
              <a:rPr lang="sv-SE" sz="1800" dirty="0"/>
              <a:t>God svetsbarhet vid låga kolhalter</a:t>
            </a:r>
          </a:p>
          <a:p>
            <a:endParaRPr lang="sv-SE" dirty="0"/>
          </a:p>
        </p:txBody>
      </p:sp>
      <p:pic>
        <p:nvPicPr>
          <p:cNvPr id="9" name="Picture 4">
            <a:extLst>
              <a:ext uri="{FF2B5EF4-FFF2-40B4-BE49-F238E27FC236}">
                <a16:creationId xmlns:a16="http://schemas.microsoft.com/office/drawing/2014/main" id="{469383A5-2F6A-4982-9BB9-9A81E7F1B4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12505" y="296862"/>
            <a:ext cx="4027994" cy="2751874"/>
          </a:xfrm>
          <a:prstGeom prst="rect">
            <a:avLst/>
          </a:prstGeom>
          <a:ln>
            <a:noFill/>
          </a:ln>
          <a:effectLst>
            <a:outerShdw blurRad="292100" dist="139700" dir="2700000" algn="tl" rotWithShape="0">
              <a:srgbClr val="333333">
                <a:alpha val="65000"/>
              </a:srgbClr>
            </a:outerShdw>
          </a:effectLst>
        </p:spPr>
      </p:pic>
      <p:pic>
        <p:nvPicPr>
          <p:cNvPr id="10" name="Picture 6">
            <a:extLst>
              <a:ext uri="{FF2B5EF4-FFF2-40B4-BE49-F238E27FC236}">
                <a16:creationId xmlns:a16="http://schemas.microsoft.com/office/drawing/2014/main" id="{379B1C5B-D3E0-4C54-8220-F59736D85F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86"/>
          <a:stretch/>
        </p:blipFill>
        <p:spPr>
          <a:xfrm>
            <a:off x="7860631" y="3225279"/>
            <a:ext cx="4055645" cy="2902805"/>
          </a:xfrm>
          <a:prstGeom prst="rect">
            <a:avLst/>
          </a:prstGeom>
          <a:solidFill>
            <a:schemeClr val="bg1"/>
          </a:solidFill>
        </p:spPr>
      </p:pic>
      <p:graphicFrame>
        <p:nvGraphicFramePr>
          <p:cNvPr id="11" name="Table 7">
            <a:extLst>
              <a:ext uri="{FF2B5EF4-FFF2-40B4-BE49-F238E27FC236}">
                <a16:creationId xmlns:a16="http://schemas.microsoft.com/office/drawing/2014/main" id="{9B61C3E6-1340-49C8-901B-32D57EC2C740}"/>
              </a:ext>
            </a:extLst>
          </p:cNvPr>
          <p:cNvGraphicFramePr>
            <a:graphicFrameLocks noGrp="1"/>
          </p:cNvGraphicFramePr>
          <p:nvPr>
            <p:extLst>
              <p:ext uri="{D42A27DB-BD31-4B8C-83A1-F6EECF244321}">
                <p14:modId xmlns:p14="http://schemas.microsoft.com/office/powerpoint/2010/main" val="855589616"/>
              </p:ext>
            </p:extLst>
          </p:nvPr>
        </p:nvGraphicFramePr>
        <p:xfrm>
          <a:off x="322599" y="4731131"/>
          <a:ext cx="5774988" cy="1253744"/>
        </p:xfrm>
        <a:graphic>
          <a:graphicData uri="http://schemas.openxmlformats.org/drawingml/2006/table">
            <a:tbl>
              <a:tblPr firstRow="1" bandRow="1"/>
              <a:tblGrid>
                <a:gridCol w="1287741">
                  <a:extLst>
                    <a:ext uri="{9D8B030D-6E8A-4147-A177-3AD203B41FA5}">
                      <a16:colId xmlns:a16="http://schemas.microsoft.com/office/drawing/2014/main" val="3407182316"/>
                    </a:ext>
                  </a:extLst>
                </a:gridCol>
                <a:gridCol w="1261964">
                  <a:extLst>
                    <a:ext uri="{9D8B030D-6E8A-4147-A177-3AD203B41FA5}">
                      <a16:colId xmlns:a16="http://schemas.microsoft.com/office/drawing/2014/main" val="3933568738"/>
                    </a:ext>
                  </a:extLst>
                </a:gridCol>
                <a:gridCol w="602108">
                  <a:extLst>
                    <a:ext uri="{9D8B030D-6E8A-4147-A177-3AD203B41FA5}">
                      <a16:colId xmlns:a16="http://schemas.microsoft.com/office/drawing/2014/main" val="2211333606"/>
                    </a:ext>
                  </a:extLst>
                </a:gridCol>
                <a:gridCol w="620023">
                  <a:extLst>
                    <a:ext uri="{9D8B030D-6E8A-4147-A177-3AD203B41FA5}">
                      <a16:colId xmlns:a16="http://schemas.microsoft.com/office/drawing/2014/main" val="794995222"/>
                    </a:ext>
                  </a:extLst>
                </a:gridCol>
                <a:gridCol w="620023">
                  <a:extLst>
                    <a:ext uri="{9D8B030D-6E8A-4147-A177-3AD203B41FA5}">
                      <a16:colId xmlns:a16="http://schemas.microsoft.com/office/drawing/2014/main" val="1895359010"/>
                    </a:ext>
                  </a:extLst>
                </a:gridCol>
                <a:gridCol w="620023">
                  <a:extLst>
                    <a:ext uri="{9D8B030D-6E8A-4147-A177-3AD203B41FA5}">
                      <a16:colId xmlns:a16="http://schemas.microsoft.com/office/drawing/2014/main" val="2489823816"/>
                    </a:ext>
                  </a:extLst>
                </a:gridCol>
                <a:gridCol w="763106">
                  <a:extLst>
                    <a:ext uri="{9D8B030D-6E8A-4147-A177-3AD203B41FA5}">
                      <a16:colId xmlns:a16="http://schemas.microsoft.com/office/drawing/2014/main" val="307847175"/>
                    </a:ext>
                  </a:extLst>
                </a:gridCol>
              </a:tblGrid>
              <a:tr h="31218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Std</a:t>
                      </a:r>
                      <a:endParaRPr lang="sv-SE" sz="1400" dirty="0"/>
                    </a:p>
                  </a:txBody>
                  <a:tcPr marL="100075" marR="100075" marT="50038" marB="500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Ovako</a:t>
                      </a:r>
                    </a:p>
                  </a:txBody>
                  <a:tcPr marL="100075" marR="100075" marT="50038" marB="500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C</a:t>
                      </a:r>
                    </a:p>
                  </a:txBody>
                  <a:tcPr marL="100075" marR="100075" marT="50038" marB="500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Si</a:t>
                      </a:r>
                    </a:p>
                  </a:txBody>
                  <a:tcPr marL="100075" marR="100075" marT="50038" marB="500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Mn</a:t>
                      </a:r>
                      <a:endParaRPr lang="sv-SE" sz="1400" dirty="0"/>
                    </a:p>
                  </a:txBody>
                  <a:tcPr marL="100075" marR="100075" marT="50038" marB="500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Cr</a:t>
                      </a:r>
                      <a:endParaRPr lang="sv-SE" sz="1400" dirty="0"/>
                    </a:p>
                  </a:txBody>
                  <a:tcPr marL="100075" marR="100075" marT="50038" marB="500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Övrigt</a:t>
                      </a:r>
                    </a:p>
                  </a:txBody>
                  <a:tcPr marL="100075" marR="100075" marT="50038" marB="50038"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extLst>
                  <a:ext uri="{0D108BD9-81ED-4DB2-BD59-A6C34878D82A}">
                    <a16:rowId xmlns:a16="http://schemas.microsoft.com/office/drawing/2014/main" val="1511344509"/>
                  </a:ext>
                </a:extLst>
              </a:tr>
              <a:tr h="31218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43MnB6-3*</a:t>
                      </a:r>
                    </a:p>
                  </a:txBody>
                  <a:tcPr marL="100075" marR="100075" marT="50038" marB="5003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SB43M14B</a:t>
                      </a:r>
                    </a:p>
                  </a:txBody>
                  <a:tcPr marL="100075" marR="100075" marT="50038" marB="5003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0,40</a:t>
                      </a:r>
                    </a:p>
                  </a:txBody>
                  <a:tcPr marL="100075" marR="100075" marT="50038" marB="5003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marL="100075" marR="100075" marT="50038" marB="5003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1,40</a:t>
                      </a:r>
                    </a:p>
                  </a:txBody>
                  <a:tcPr marL="100075" marR="100075" marT="50038" marB="5003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marL="100075" marR="100075" marT="50038" marB="5003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B</a:t>
                      </a:r>
                    </a:p>
                  </a:txBody>
                  <a:tcPr marL="100075" marR="100075" marT="50038" marB="50038"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3387971110"/>
                  </a:ext>
                </a:extLst>
              </a:tr>
              <a:tr h="31218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27MnCrB5-2</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SB27M12CB</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1,30</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0,50</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B</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118082662"/>
                  </a:ext>
                </a:extLst>
              </a:tr>
              <a:tr h="31218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7CRMoBS5</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Imaform</a:t>
                      </a:r>
                      <a:endParaRPr lang="sv-SE" sz="1400" dirty="0"/>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0,07</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0,25</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0,90</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1,35</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B</a:t>
                      </a:r>
                    </a:p>
                  </a:txBody>
                  <a:tcPr marL="100075" marR="100075" marT="50038" marB="50038"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979862824"/>
                  </a:ext>
                </a:extLst>
              </a:tr>
            </a:tbl>
          </a:graphicData>
        </a:graphic>
      </p:graphicFrame>
      <p:sp>
        <p:nvSpPr>
          <p:cNvPr id="12" name="TextBox 8">
            <a:extLst>
              <a:ext uri="{FF2B5EF4-FFF2-40B4-BE49-F238E27FC236}">
                <a16:creationId xmlns:a16="http://schemas.microsoft.com/office/drawing/2014/main" id="{2269169C-7FDC-4AAE-A3DC-C66A4FB1DB57}"/>
              </a:ext>
            </a:extLst>
          </p:cNvPr>
          <p:cNvSpPr txBox="1"/>
          <p:nvPr/>
        </p:nvSpPr>
        <p:spPr>
          <a:xfrm>
            <a:off x="237608" y="4400331"/>
            <a:ext cx="3960440" cy="369332"/>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i="0" u="none" strike="noStrike" kern="0" cap="none" spc="0" normalizeH="0" baseline="0" noProof="0" dirty="0">
                <a:ln>
                  <a:noFill/>
                </a:ln>
                <a:solidFill>
                  <a:srgbClr val="000000"/>
                </a:solidFill>
                <a:effectLst/>
                <a:uLnTx/>
                <a:uFillTx/>
              </a:rPr>
              <a:t>Kemisk sammansättning (%)</a:t>
            </a:r>
          </a:p>
        </p:txBody>
      </p:sp>
      <p:pic>
        <p:nvPicPr>
          <p:cNvPr id="13" name="Picture 3">
            <a:extLst>
              <a:ext uri="{FF2B5EF4-FFF2-40B4-BE49-F238E27FC236}">
                <a16:creationId xmlns:a16="http://schemas.microsoft.com/office/drawing/2014/main" id="{5918E82E-33C1-4706-8959-122E2EBBA6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0499" y="6345989"/>
            <a:ext cx="900000" cy="215149"/>
          </a:xfrm>
          <a:prstGeom prst="rect">
            <a:avLst/>
          </a:prstGeom>
        </p:spPr>
      </p:pic>
    </p:spTree>
    <p:extLst>
      <p:ext uri="{BB962C8B-B14F-4D97-AF65-F5344CB8AC3E}">
        <p14:creationId xmlns:p14="http://schemas.microsoft.com/office/powerpoint/2010/main" val="3252311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14B2446-9D8F-433D-A72A-D042316B4AA7}"/>
              </a:ext>
            </a:extLst>
          </p:cNvPr>
          <p:cNvSpPr>
            <a:spLocks noGrp="1"/>
          </p:cNvSpPr>
          <p:nvPr>
            <p:ph type="title"/>
          </p:nvPr>
        </p:nvSpPr>
        <p:spPr/>
        <p:txBody>
          <a:bodyPr/>
          <a:lstStyle/>
          <a:p>
            <a:r>
              <a:rPr lang="en-US" dirty="0" err="1"/>
              <a:t>Borstål</a:t>
            </a:r>
            <a:endParaRPr lang="sv-SE" dirty="0"/>
          </a:p>
        </p:txBody>
      </p:sp>
      <p:pic>
        <p:nvPicPr>
          <p:cNvPr id="4" name="Picture 7">
            <a:extLst>
              <a:ext uri="{FF2B5EF4-FFF2-40B4-BE49-F238E27FC236}">
                <a16:creationId xmlns:a16="http://schemas.microsoft.com/office/drawing/2014/main" id="{8A533A47-F8D6-4454-A0D2-778A139D4B89}"/>
              </a:ext>
            </a:extLst>
          </p:cNvPr>
          <p:cNvPicPr>
            <a:picLocks noChangeAspect="1"/>
          </p:cNvPicPr>
          <p:nvPr/>
        </p:nvPicPr>
        <p:blipFill rotWithShape="1">
          <a:blip r:embed="rId2">
            <a:extLst>
              <a:ext uri="{28A0092B-C50C-407E-A947-70E740481C1C}">
                <a14:useLocalDpi xmlns:a14="http://schemas.microsoft.com/office/drawing/2010/main"/>
              </a:ext>
            </a:extLst>
          </a:blip>
          <a:srcRect t="10947"/>
          <a:stretch/>
        </p:blipFill>
        <p:spPr>
          <a:xfrm>
            <a:off x="8331643" y="3430769"/>
            <a:ext cx="3510955" cy="2099622"/>
          </a:xfrm>
          <a:prstGeom prst="rect">
            <a:avLst/>
          </a:prstGeom>
          <a:ln>
            <a:noFill/>
          </a:ln>
          <a:effectLst>
            <a:outerShdw blurRad="292100" dist="139700" dir="2700000" algn="tl" rotWithShape="0">
              <a:srgbClr val="333333">
                <a:alpha val="65000"/>
              </a:srgbClr>
            </a:outerShdw>
          </a:effectLst>
        </p:spPr>
      </p:pic>
      <p:pic>
        <p:nvPicPr>
          <p:cNvPr id="5" name="Picture 11">
            <a:extLst>
              <a:ext uri="{FF2B5EF4-FFF2-40B4-BE49-F238E27FC236}">
                <a16:creationId xmlns:a16="http://schemas.microsoft.com/office/drawing/2014/main" id="{F9A5B5F8-9FDA-4C7B-9668-C3C987BCA2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6622" y="391829"/>
            <a:ext cx="4475976" cy="2551307"/>
          </a:xfrm>
          <a:prstGeom prst="rect">
            <a:avLst/>
          </a:prstGeom>
          <a:ln>
            <a:noFill/>
          </a:ln>
          <a:effectLst>
            <a:outerShdw blurRad="292100" dist="139700" dir="2700000" algn="tl" rotWithShape="0">
              <a:srgbClr val="333333">
                <a:alpha val="65000"/>
              </a:srgbClr>
            </a:outerShdw>
          </a:effectLst>
        </p:spPr>
      </p:pic>
      <p:sp>
        <p:nvSpPr>
          <p:cNvPr id="6" name="Title 25">
            <a:extLst>
              <a:ext uri="{FF2B5EF4-FFF2-40B4-BE49-F238E27FC236}">
                <a16:creationId xmlns:a16="http://schemas.microsoft.com/office/drawing/2014/main" id="{AEA7789E-02C3-4577-B4E9-9256D109ECDF}"/>
              </a:ext>
            </a:extLst>
          </p:cNvPr>
          <p:cNvSpPr txBox="1">
            <a:spLocks/>
          </p:cNvSpPr>
          <p:nvPr/>
        </p:nvSpPr>
        <p:spPr bwMode="auto">
          <a:xfrm>
            <a:off x="7319808" y="3012391"/>
            <a:ext cx="2640732" cy="35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lvl1pPr algn="ctr" rtl="0" eaLnBrk="1" fontAlgn="base" hangingPunct="1">
              <a:spcBef>
                <a:spcPct val="0"/>
              </a:spcBef>
              <a:spcAft>
                <a:spcPct val="0"/>
              </a:spcAft>
              <a:defRPr sz="3200" b="1">
                <a:solidFill>
                  <a:srgbClr val="333399"/>
                </a:solidFill>
                <a:latin typeface="+mj-lt"/>
                <a:ea typeface="+mj-ea"/>
                <a:cs typeface="+mj-cs"/>
              </a:defRPr>
            </a:lvl1pPr>
            <a:lvl2pPr algn="ctr" rtl="0" eaLnBrk="1" fontAlgn="base" hangingPunct="1">
              <a:spcBef>
                <a:spcPct val="0"/>
              </a:spcBef>
              <a:spcAft>
                <a:spcPct val="0"/>
              </a:spcAft>
              <a:defRPr sz="3200" b="1">
                <a:solidFill>
                  <a:srgbClr val="333399"/>
                </a:solidFill>
                <a:latin typeface="Arial" charset="0"/>
              </a:defRPr>
            </a:lvl2pPr>
            <a:lvl3pPr algn="ctr" rtl="0" eaLnBrk="1" fontAlgn="base" hangingPunct="1">
              <a:spcBef>
                <a:spcPct val="0"/>
              </a:spcBef>
              <a:spcAft>
                <a:spcPct val="0"/>
              </a:spcAft>
              <a:defRPr sz="3200" b="1">
                <a:solidFill>
                  <a:srgbClr val="333399"/>
                </a:solidFill>
                <a:latin typeface="Arial" charset="0"/>
              </a:defRPr>
            </a:lvl3pPr>
            <a:lvl4pPr algn="ctr" rtl="0" eaLnBrk="1" fontAlgn="base" hangingPunct="1">
              <a:spcBef>
                <a:spcPct val="0"/>
              </a:spcBef>
              <a:spcAft>
                <a:spcPct val="0"/>
              </a:spcAft>
              <a:defRPr sz="3200" b="1">
                <a:solidFill>
                  <a:srgbClr val="333399"/>
                </a:solidFill>
                <a:latin typeface="Arial" charset="0"/>
              </a:defRPr>
            </a:lvl4pPr>
            <a:lvl5pPr algn="ctr" rtl="0" eaLnBrk="1" fontAlgn="base" hangingPunct="1">
              <a:spcBef>
                <a:spcPct val="0"/>
              </a:spcBef>
              <a:spcAft>
                <a:spcPct val="0"/>
              </a:spcAft>
              <a:defRPr sz="3200" b="1">
                <a:solidFill>
                  <a:srgbClr val="333399"/>
                </a:solidFill>
                <a:latin typeface="Arial" charset="0"/>
              </a:defRPr>
            </a:lvl5pPr>
            <a:lvl6pPr marL="457200" algn="ctr" rtl="0" eaLnBrk="1" fontAlgn="base" hangingPunct="1">
              <a:spcBef>
                <a:spcPct val="0"/>
              </a:spcBef>
              <a:spcAft>
                <a:spcPct val="0"/>
              </a:spcAft>
              <a:defRPr sz="3200" b="1">
                <a:solidFill>
                  <a:srgbClr val="333399"/>
                </a:solidFill>
                <a:latin typeface="Arial" charset="0"/>
              </a:defRPr>
            </a:lvl6pPr>
            <a:lvl7pPr marL="914400" algn="ctr" rtl="0" eaLnBrk="1" fontAlgn="base" hangingPunct="1">
              <a:spcBef>
                <a:spcPct val="0"/>
              </a:spcBef>
              <a:spcAft>
                <a:spcPct val="0"/>
              </a:spcAft>
              <a:defRPr sz="3200" b="1">
                <a:solidFill>
                  <a:srgbClr val="333399"/>
                </a:solidFill>
                <a:latin typeface="Arial" charset="0"/>
              </a:defRPr>
            </a:lvl7pPr>
            <a:lvl8pPr marL="1371600" algn="ctr" rtl="0" eaLnBrk="1" fontAlgn="base" hangingPunct="1">
              <a:spcBef>
                <a:spcPct val="0"/>
              </a:spcBef>
              <a:spcAft>
                <a:spcPct val="0"/>
              </a:spcAft>
              <a:defRPr sz="3200" b="1">
                <a:solidFill>
                  <a:srgbClr val="333399"/>
                </a:solidFill>
                <a:latin typeface="Arial" charset="0"/>
              </a:defRPr>
            </a:lvl8pPr>
            <a:lvl9pPr marL="1828800" algn="ctr" rtl="0" eaLnBrk="1" fontAlgn="base" hangingPunct="1">
              <a:spcBef>
                <a:spcPct val="0"/>
              </a:spcBef>
              <a:spcAft>
                <a:spcPct val="0"/>
              </a:spcAft>
              <a:defRPr sz="3200" b="1">
                <a:solidFill>
                  <a:srgbClr val="333399"/>
                </a:solidFill>
                <a:latin typeface="Arial" charset="0"/>
              </a:defRPr>
            </a:lvl9pPr>
          </a:lstStyle>
          <a:p>
            <a:pPr algn="l"/>
            <a:r>
              <a:rPr lang="en-US" sz="1800" b="0" kern="0" dirty="0" err="1">
                <a:solidFill>
                  <a:schemeClr val="tx1"/>
                </a:solidFill>
              </a:rPr>
              <a:t>Vändskivor</a:t>
            </a:r>
            <a:endParaRPr lang="en-US" sz="1800" b="0" kern="0" dirty="0">
              <a:solidFill>
                <a:schemeClr val="tx1"/>
              </a:solidFill>
            </a:endParaRPr>
          </a:p>
        </p:txBody>
      </p:sp>
      <p:sp>
        <p:nvSpPr>
          <p:cNvPr id="7" name="Title 25">
            <a:extLst>
              <a:ext uri="{FF2B5EF4-FFF2-40B4-BE49-F238E27FC236}">
                <a16:creationId xmlns:a16="http://schemas.microsoft.com/office/drawing/2014/main" id="{EF623812-F7F5-45E9-B1FE-0AD8BDEB73DA}"/>
              </a:ext>
            </a:extLst>
          </p:cNvPr>
          <p:cNvSpPr txBox="1">
            <a:spLocks/>
          </p:cNvSpPr>
          <p:nvPr/>
        </p:nvSpPr>
        <p:spPr bwMode="auto">
          <a:xfrm>
            <a:off x="8295169" y="5596678"/>
            <a:ext cx="1665371" cy="35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lvl1pPr algn="ctr" rtl="0" eaLnBrk="1" fontAlgn="base" hangingPunct="1">
              <a:spcBef>
                <a:spcPct val="0"/>
              </a:spcBef>
              <a:spcAft>
                <a:spcPct val="0"/>
              </a:spcAft>
              <a:defRPr sz="3200" b="1">
                <a:solidFill>
                  <a:srgbClr val="333399"/>
                </a:solidFill>
                <a:latin typeface="+mj-lt"/>
                <a:ea typeface="+mj-ea"/>
                <a:cs typeface="+mj-cs"/>
              </a:defRPr>
            </a:lvl1pPr>
            <a:lvl2pPr algn="ctr" rtl="0" eaLnBrk="1" fontAlgn="base" hangingPunct="1">
              <a:spcBef>
                <a:spcPct val="0"/>
              </a:spcBef>
              <a:spcAft>
                <a:spcPct val="0"/>
              </a:spcAft>
              <a:defRPr sz="3200" b="1">
                <a:solidFill>
                  <a:srgbClr val="333399"/>
                </a:solidFill>
                <a:latin typeface="Arial" charset="0"/>
              </a:defRPr>
            </a:lvl2pPr>
            <a:lvl3pPr algn="ctr" rtl="0" eaLnBrk="1" fontAlgn="base" hangingPunct="1">
              <a:spcBef>
                <a:spcPct val="0"/>
              </a:spcBef>
              <a:spcAft>
                <a:spcPct val="0"/>
              </a:spcAft>
              <a:defRPr sz="3200" b="1">
                <a:solidFill>
                  <a:srgbClr val="333399"/>
                </a:solidFill>
                <a:latin typeface="Arial" charset="0"/>
              </a:defRPr>
            </a:lvl3pPr>
            <a:lvl4pPr algn="ctr" rtl="0" eaLnBrk="1" fontAlgn="base" hangingPunct="1">
              <a:spcBef>
                <a:spcPct val="0"/>
              </a:spcBef>
              <a:spcAft>
                <a:spcPct val="0"/>
              </a:spcAft>
              <a:defRPr sz="3200" b="1">
                <a:solidFill>
                  <a:srgbClr val="333399"/>
                </a:solidFill>
                <a:latin typeface="Arial" charset="0"/>
              </a:defRPr>
            </a:lvl4pPr>
            <a:lvl5pPr algn="ctr" rtl="0" eaLnBrk="1" fontAlgn="base" hangingPunct="1">
              <a:spcBef>
                <a:spcPct val="0"/>
              </a:spcBef>
              <a:spcAft>
                <a:spcPct val="0"/>
              </a:spcAft>
              <a:defRPr sz="3200" b="1">
                <a:solidFill>
                  <a:srgbClr val="333399"/>
                </a:solidFill>
                <a:latin typeface="Arial" charset="0"/>
              </a:defRPr>
            </a:lvl5pPr>
            <a:lvl6pPr marL="457200" algn="ctr" rtl="0" eaLnBrk="1" fontAlgn="base" hangingPunct="1">
              <a:spcBef>
                <a:spcPct val="0"/>
              </a:spcBef>
              <a:spcAft>
                <a:spcPct val="0"/>
              </a:spcAft>
              <a:defRPr sz="3200" b="1">
                <a:solidFill>
                  <a:srgbClr val="333399"/>
                </a:solidFill>
                <a:latin typeface="Arial" charset="0"/>
              </a:defRPr>
            </a:lvl6pPr>
            <a:lvl7pPr marL="914400" algn="ctr" rtl="0" eaLnBrk="1" fontAlgn="base" hangingPunct="1">
              <a:spcBef>
                <a:spcPct val="0"/>
              </a:spcBef>
              <a:spcAft>
                <a:spcPct val="0"/>
              </a:spcAft>
              <a:defRPr sz="3200" b="1">
                <a:solidFill>
                  <a:srgbClr val="333399"/>
                </a:solidFill>
                <a:latin typeface="Arial" charset="0"/>
              </a:defRPr>
            </a:lvl7pPr>
            <a:lvl8pPr marL="1371600" algn="ctr" rtl="0" eaLnBrk="1" fontAlgn="base" hangingPunct="1">
              <a:spcBef>
                <a:spcPct val="0"/>
              </a:spcBef>
              <a:spcAft>
                <a:spcPct val="0"/>
              </a:spcAft>
              <a:defRPr sz="3200" b="1">
                <a:solidFill>
                  <a:srgbClr val="333399"/>
                </a:solidFill>
                <a:latin typeface="Arial" charset="0"/>
              </a:defRPr>
            </a:lvl8pPr>
            <a:lvl9pPr marL="1828800" algn="ctr" rtl="0" eaLnBrk="1" fontAlgn="base" hangingPunct="1">
              <a:spcBef>
                <a:spcPct val="0"/>
              </a:spcBef>
              <a:spcAft>
                <a:spcPct val="0"/>
              </a:spcAft>
              <a:defRPr sz="3200" b="1">
                <a:solidFill>
                  <a:srgbClr val="333399"/>
                </a:solidFill>
                <a:latin typeface="Arial" charset="0"/>
              </a:defRPr>
            </a:lvl9pPr>
          </a:lstStyle>
          <a:p>
            <a:pPr algn="l"/>
            <a:r>
              <a:rPr lang="en-US" sz="1800" b="0" kern="0" dirty="0" err="1">
                <a:solidFill>
                  <a:schemeClr val="tx1"/>
                </a:solidFill>
              </a:rPr>
              <a:t>Härvskivor</a:t>
            </a:r>
            <a:endParaRPr lang="en-US" sz="1800" b="0" kern="0" dirty="0">
              <a:solidFill>
                <a:schemeClr val="tx1"/>
              </a:solidFill>
            </a:endParaRPr>
          </a:p>
        </p:txBody>
      </p:sp>
      <p:sp>
        <p:nvSpPr>
          <p:cNvPr id="8" name="Text Placeholder 5">
            <a:extLst>
              <a:ext uri="{FF2B5EF4-FFF2-40B4-BE49-F238E27FC236}">
                <a16:creationId xmlns:a16="http://schemas.microsoft.com/office/drawing/2014/main" id="{BADF91DE-5585-4534-9C03-382DE407E2EA}"/>
              </a:ext>
            </a:extLst>
          </p:cNvPr>
          <p:cNvSpPr txBox="1">
            <a:spLocks/>
          </p:cNvSpPr>
          <p:nvPr/>
        </p:nvSpPr>
        <p:spPr>
          <a:xfrm>
            <a:off x="258052" y="879097"/>
            <a:ext cx="5468980" cy="3237492"/>
          </a:xfrm>
          <a:prstGeom prst="rect">
            <a:avLst/>
          </a:prstGeom>
        </p:spPr>
        <p:txBody>
          <a:bodyPr/>
          <a:lstStyle>
            <a:lvl1pPr marL="177800" indent="-177800" algn="l" defTabSz="914400" rtl="0" eaLnBrk="1" latinLnBrk="0" hangingPunct="1">
              <a:lnSpc>
                <a:spcPct val="100000"/>
              </a:lnSpc>
              <a:spcBef>
                <a:spcPts val="340"/>
              </a:spcBef>
              <a:spcAft>
                <a:spcPts val="600"/>
              </a:spcAft>
              <a:buFont typeface="Arial" panose="020B0604020202020204" pitchFamily="34" charset="0"/>
              <a:buChar char="•"/>
              <a:defRPr sz="2500" kern="1200">
                <a:solidFill>
                  <a:schemeClr val="tx1"/>
                </a:solidFill>
                <a:latin typeface="+mn-lt"/>
                <a:ea typeface="+mn-ea"/>
                <a:cs typeface="+mn-cs"/>
              </a:defRPr>
            </a:lvl1pPr>
            <a:lvl2pPr marL="355600" indent="-177800" algn="l" defTabSz="914400" rtl="0" eaLnBrk="1" latinLnBrk="0" hangingPunct="1">
              <a:lnSpc>
                <a:spcPct val="100000"/>
              </a:lnSpc>
              <a:spcBef>
                <a:spcPts val="0"/>
              </a:spcBef>
              <a:spcAft>
                <a:spcPts val="600"/>
              </a:spcAft>
              <a:buFont typeface="Graphik Regular" pitchFamily="34" charset="0"/>
              <a:buChar char="–"/>
              <a:defRPr sz="2200" kern="1200">
                <a:solidFill>
                  <a:schemeClr val="tx1"/>
                </a:solidFill>
                <a:latin typeface="+mn-lt"/>
                <a:ea typeface="+mn-ea"/>
                <a:cs typeface="+mn-cs"/>
              </a:defRPr>
            </a:lvl2pPr>
            <a:lvl3pPr marL="541338" indent="-185738" algn="l" defTabSz="914400" rtl="0" eaLnBrk="1" latinLnBrk="0" hangingPunct="1">
              <a:lnSpc>
                <a:spcPct val="100000"/>
              </a:lnSpc>
              <a:spcBef>
                <a:spcPts val="0"/>
              </a:spcBef>
              <a:spcAft>
                <a:spcPts val="600"/>
              </a:spcAft>
              <a:buFont typeface="Graphik Regular" pitchFamily="34" charset="0"/>
              <a:buChar char="–"/>
              <a:defRPr sz="1800" kern="1200">
                <a:solidFill>
                  <a:schemeClr val="tx1"/>
                </a:solidFill>
                <a:latin typeface="+mn-lt"/>
                <a:ea typeface="+mn-ea"/>
                <a:cs typeface="+mn-cs"/>
              </a:defRPr>
            </a:lvl3pPr>
            <a:lvl4pPr marL="719138" indent="-1778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896938" indent="-1778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spcAft>
                <a:spcPts val="300"/>
              </a:spcAft>
            </a:pPr>
            <a:r>
              <a:rPr lang="en-US" sz="1800" dirty="0" err="1"/>
              <a:t>Största</a:t>
            </a:r>
            <a:r>
              <a:rPr lang="en-US" sz="1800" dirty="0"/>
              <a:t> </a:t>
            </a:r>
            <a:r>
              <a:rPr lang="en-US" sz="1800" dirty="0" err="1"/>
              <a:t>kundsegment</a:t>
            </a:r>
            <a:r>
              <a:rPr lang="en-US" sz="1800" dirty="0"/>
              <a:t> </a:t>
            </a:r>
            <a:r>
              <a:rPr lang="en-US" sz="1800" dirty="0" err="1"/>
              <a:t>för</a:t>
            </a:r>
            <a:r>
              <a:rPr lang="en-US" sz="1800" dirty="0"/>
              <a:t> </a:t>
            </a:r>
            <a:r>
              <a:rPr lang="en-US" sz="1800" dirty="0" err="1"/>
              <a:t>varmvalsade</a:t>
            </a:r>
            <a:r>
              <a:rPr lang="en-US" sz="1800" dirty="0"/>
              <a:t> </a:t>
            </a:r>
            <a:r>
              <a:rPr lang="en-US" sz="1800" dirty="0" err="1"/>
              <a:t>borstål</a:t>
            </a:r>
            <a:r>
              <a:rPr lang="en-US" sz="1800" dirty="0"/>
              <a:t> </a:t>
            </a:r>
            <a:r>
              <a:rPr lang="en-US" sz="1800" dirty="0" err="1"/>
              <a:t>är</a:t>
            </a:r>
            <a:r>
              <a:rPr lang="en-US" sz="1800" dirty="0"/>
              <a:t> </a:t>
            </a:r>
            <a:r>
              <a:rPr lang="en-US" sz="1800" dirty="0" err="1"/>
              <a:t>jordbruksutrustning</a:t>
            </a:r>
            <a:endParaRPr lang="en-US" sz="1800" dirty="0"/>
          </a:p>
          <a:p>
            <a:pPr>
              <a:spcBef>
                <a:spcPts val="600"/>
              </a:spcBef>
              <a:spcAft>
                <a:spcPts val="300"/>
              </a:spcAft>
            </a:pPr>
            <a:r>
              <a:rPr lang="en-US" sz="1800" dirty="0" err="1"/>
              <a:t>Årlig</a:t>
            </a:r>
            <a:r>
              <a:rPr lang="en-US" sz="1800" dirty="0"/>
              <a:t> global </a:t>
            </a:r>
            <a:r>
              <a:rPr lang="en-US" sz="1800" dirty="0" err="1"/>
              <a:t>användning</a:t>
            </a:r>
            <a:r>
              <a:rPr lang="en-US" sz="1800" dirty="0"/>
              <a:t> av </a:t>
            </a:r>
            <a:r>
              <a:rPr lang="en-US" sz="1800" dirty="0" err="1"/>
              <a:t>borstål</a:t>
            </a:r>
            <a:r>
              <a:rPr lang="en-US" sz="1800" dirty="0"/>
              <a:t> </a:t>
            </a:r>
            <a:r>
              <a:rPr lang="en-US" sz="1800" dirty="0" err="1"/>
              <a:t>för</a:t>
            </a:r>
            <a:r>
              <a:rPr lang="en-US" sz="1800" dirty="0"/>
              <a:t> </a:t>
            </a:r>
            <a:r>
              <a:rPr lang="en-US" sz="1800" dirty="0" err="1"/>
              <a:t>härvskivor</a:t>
            </a:r>
            <a:r>
              <a:rPr lang="en-US" sz="1800" dirty="0"/>
              <a:t> </a:t>
            </a:r>
            <a:r>
              <a:rPr lang="en-US" sz="1800" dirty="0" err="1"/>
              <a:t>är</a:t>
            </a:r>
            <a:r>
              <a:rPr lang="en-US" sz="1800" dirty="0"/>
              <a:t> </a:t>
            </a:r>
            <a:r>
              <a:rPr lang="en-US" sz="1800" dirty="0" err="1"/>
              <a:t>redan</a:t>
            </a:r>
            <a:r>
              <a:rPr lang="en-US" sz="1800" dirty="0"/>
              <a:t>  &gt; 2 </a:t>
            </a:r>
            <a:r>
              <a:rPr lang="en-US" sz="1800" dirty="0" err="1"/>
              <a:t>miljoner</a:t>
            </a:r>
            <a:r>
              <a:rPr lang="en-US" sz="1800" dirty="0"/>
              <a:t> ton</a:t>
            </a:r>
          </a:p>
          <a:p>
            <a:pPr>
              <a:spcBef>
                <a:spcPts val="600"/>
              </a:spcBef>
              <a:spcAft>
                <a:spcPts val="300"/>
              </a:spcAft>
            </a:pPr>
            <a:r>
              <a:rPr lang="en-US" sz="1800" dirty="0" err="1"/>
              <a:t>Hårdhet</a:t>
            </a:r>
            <a:r>
              <a:rPr lang="en-US" sz="1800" dirty="0"/>
              <a:t> ger mot </a:t>
            </a:r>
            <a:r>
              <a:rPr lang="en-US" sz="1800" dirty="0" err="1"/>
              <a:t>nötning</a:t>
            </a:r>
            <a:endParaRPr lang="en-US" sz="1800" dirty="0"/>
          </a:p>
          <a:p>
            <a:pPr>
              <a:spcBef>
                <a:spcPts val="600"/>
              </a:spcBef>
              <a:spcAft>
                <a:spcPts val="300"/>
              </a:spcAft>
            </a:pPr>
            <a:r>
              <a:rPr lang="en-US" sz="1800" dirty="0" err="1"/>
              <a:t>Seghet</a:t>
            </a:r>
            <a:r>
              <a:rPr lang="en-US" sz="1800" dirty="0"/>
              <a:t>  ger </a:t>
            </a:r>
            <a:r>
              <a:rPr lang="en-US" sz="1800" dirty="0" err="1"/>
              <a:t>motstånd</a:t>
            </a:r>
            <a:r>
              <a:rPr lang="en-US" sz="1800" dirty="0"/>
              <a:t> mot slag</a:t>
            </a:r>
          </a:p>
          <a:p>
            <a:pPr>
              <a:spcBef>
                <a:spcPts val="600"/>
              </a:spcBef>
              <a:spcAft>
                <a:spcPts val="300"/>
              </a:spcAft>
            </a:pPr>
            <a:r>
              <a:rPr lang="en-US" sz="1800" dirty="0"/>
              <a:t>Material B 24, B 27, </a:t>
            </a:r>
            <a:r>
              <a:rPr lang="en-US" sz="1800" dirty="0" err="1"/>
              <a:t>även</a:t>
            </a:r>
            <a:r>
              <a:rPr lang="en-US" sz="1800" dirty="0"/>
              <a:t> </a:t>
            </a:r>
            <a:r>
              <a:rPr lang="en-US" sz="1800" dirty="0" err="1"/>
              <a:t>högre</a:t>
            </a:r>
            <a:r>
              <a:rPr lang="en-US" sz="1800" dirty="0"/>
              <a:t> </a:t>
            </a:r>
            <a:r>
              <a:rPr lang="en-US" sz="1800" dirty="0" err="1"/>
              <a:t>nötnings-motstånd</a:t>
            </a:r>
            <a:r>
              <a:rPr lang="en-US" sz="1800" dirty="0"/>
              <a:t> </a:t>
            </a:r>
            <a:r>
              <a:rPr lang="en-US" sz="1800" dirty="0" err="1"/>
              <a:t>som</a:t>
            </a:r>
            <a:r>
              <a:rPr lang="en-US" sz="1800" dirty="0"/>
              <a:t> hos SSAB Boron 38</a:t>
            </a:r>
          </a:p>
          <a:p>
            <a:pPr>
              <a:spcBef>
                <a:spcPts val="1200"/>
              </a:spcBef>
            </a:pPr>
            <a:endParaRPr lang="en-US" sz="1800" dirty="0"/>
          </a:p>
          <a:p>
            <a:pPr>
              <a:spcBef>
                <a:spcPts val="1200"/>
              </a:spcBef>
            </a:pPr>
            <a:endParaRPr lang="en-US" sz="1800" dirty="0"/>
          </a:p>
          <a:p>
            <a:pPr>
              <a:spcBef>
                <a:spcPts val="1200"/>
              </a:spcBef>
            </a:pPr>
            <a:endParaRPr lang="en-US" sz="1800" dirty="0"/>
          </a:p>
          <a:p>
            <a:pPr lvl="1">
              <a:spcBef>
                <a:spcPts val="1200"/>
              </a:spcBef>
              <a:buFont typeface="Arial" panose="020B0604020202020204" pitchFamily="34" charset="0"/>
              <a:buChar char="•"/>
            </a:pPr>
            <a:endParaRPr lang="en-US" sz="1800" dirty="0"/>
          </a:p>
          <a:p>
            <a:pPr>
              <a:spcBef>
                <a:spcPts val="1200"/>
              </a:spcBef>
            </a:pPr>
            <a:endParaRPr lang="en-US" sz="1800" dirty="0"/>
          </a:p>
        </p:txBody>
      </p:sp>
      <p:pic>
        <p:nvPicPr>
          <p:cNvPr id="9" name="Picture 3">
            <a:extLst>
              <a:ext uri="{FF2B5EF4-FFF2-40B4-BE49-F238E27FC236}">
                <a16:creationId xmlns:a16="http://schemas.microsoft.com/office/drawing/2014/main" id="{6CED2985-DA65-41A3-A245-779A28C59238}"/>
              </a:ext>
            </a:extLst>
          </p:cNvPr>
          <p:cNvPicPr>
            <a:picLocks noChangeAspect="1"/>
          </p:cNvPicPr>
          <p:nvPr/>
        </p:nvPicPr>
        <p:blipFill>
          <a:blip r:embed="rId4"/>
          <a:stretch>
            <a:fillRect/>
          </a:stretch>
        </p:blipFill>
        <p:spPr>
          <a:xfrm>
            <a:off x="11026378" y="6256161"/>
            <a:ext cx="841772" cy="272810"/>
          </a:xfrm>
          <a:prstGeom prst="rect">
            <a:avLst/>
          </a:prstGeom>
          <a:noFill/>
          <a:ln>
            <a:noFill/>
          </a:ln>
        </p:spPr>
      </p:pic>
      <p:sp>
        <p:nvSpPr>
          <p:cNvPr id="10" name="Rektangel 9">
            <a:extLst>
              <a:ext uri="{FF2B5EF4-FFF2-40B4-BE49-F238E27FC236}">
                <a16:creationId xmlns:a16="http://schemas.microsoft.com/office/drawing/2014/main" id="{E5E07A6A-3C94-4EC2-95BA-9B87608C4282}"/>
              </a:ext>
            </a:extLst>
          </p:cNvPr>
          <p:cNvSpPr/>
          <p:nvPr/>
        </p:nvSpPr>
        <p:spPr>
          <a:xfrm>
            <a:off x="225968" y="3916043"/>
            <a:ext cx="4468540" cy="1985159"/>
          </a:xfrm>
          <a:prstGeom prst="rect">
            <a:avLst/>
          </a:prstGeom>
        </p:spPr>
        <p:txBody>
          <a:bodyPr wrap="square">
            <a:spAutoFit/>
          </a:bodyPr>
          <a:lstStyle/>
          <a:p>
            <a:r>
              <a:rPr lang="en-US" dirty="0" err="1"/>
              <a:t>Härdade</a:t>
            </a:r>
            <a:r>
              <a:rPr lang="en-US" dirty="0"/>
              <a:t> </a:t>
            </a:r>
            <a:r>
              <a:rPr lang="en-US" dirty="0" err="1"/>
              <a:t>borstål</a:t>
            </a:r>
            <a:r>
              <a:rPr lang="en-US" dirty="0"/>
              <a:t> </a:t>
            </a:r>
            <a:r>
              <a:rPr lang="en-US" dirty="0" err="1"/>
              <a:t>används</a:t>
            </a:r>
            <a:r>
              <a:rPr lang="en-US" dirty="0"/>
              <a:t> </a:t>
            </a:r>
            <a:r>
              <a:rPr lang="en-US" dirty="0" err="1"/>
              <a:t>även</a:t>
            </a:r>
            <a:r>
              <a:rPr lang="en-US" dirty="0"/>
              <a:t> </a:t>
            </a:r>
            <a:r>
              <a:rPr lang="en-US" dirty="0" err="1"/>
              <a:t>för</a:t>
            </a:r>
            <a:r>
              <a:rPr lang="en-US" dirty="0"/>
              <a:t>:</a:t>
            </a:r>
          </a:p>
          <a:p>
            <a:pPr marL="742950" lvl="1" indent="-285750">
              <a:spcBef>
                <a:spcPts val="200"/>
              </a:spcBef>
              <a:spcAft>
                <a:spcPts val="200"/>
              </a:spcAft>
              <a:buFont typeface="Arial" panose="020B0604020202020204" pitchFamily="34" charset="0"/>
              <a:buChar char="•"/>
            </a:pPr>
            <a:r>
              <a:rPr lang="en-US" dirty="0" err="1"/>
              <a:t>Väghyvlar</a:t>
            </a:r>
            <a:endParaRPr lang="en-US" dirty="0"/>
          </a:p>
          <a:p>
            <a:pPr marL="742950" lvl="1" indent="-285750">
              <a:spcBef>
                <a:spcPts val="200"/>
              </a:spcBef>
              <a:spcAft>
                <a:spcPts val="200"/>
              </a:spcAft>
              <a:buFont typeface="Arial" panose="020B0604020202020204" pitchFamily="34" charset="0"/>
              <a:buChar char="•"/>
            </a:pPr>
            <a:r>
              <a:rPr lang="en-US" dirty="0" err="1"/>
              <a:t>Brickor</a:t>
            </a:r>
            <a:endParaRPr lang="en-US" dirty="0"/>
          </a:p>
          <a:p>
            <a:pPr marL="742950" lvl="1" indent="-285750">
              <a:spcBef>
                <a:spcPts val="200"/>
              </a:spcBef>
              <a:spcAft>
                <a:spcPts val="200"/>
              </a:spcAft>
              <a:buFont typeface="Arial" panose="020B0604020202020204" pitchFamily="34" charset="0"/>
              <a:buChar char="•"/>
            </a:pPr>
            <a:r>
              <a:rPr lang="en-US" dirty="0" err="1"/>
              <a:t>Trädgårdsredskap</a:t>
            </a:r>
            <a:endParaRPr lang="en-US" dirty="0"/>
          </a:p>
          <a:p>
            <a:pPr marL="742950" lvl="1" indent="-285750">
              <a:spcBef>
                <a:spcPts val="200"/>
              </a:spcBef>
              <a:spcAft>
                <a:spcPts val="200"/>
              </a:spcAft>
              <a:buFont typeface="Arial" panose="020B0604020202020204" pitchFamily="34" charset="0"/>
              <a:buChar char="•"/>
            </a:pPr>
            <a:r>
              <a:rPr lang="en-US" dirty="0" err="1"/>
              <a:t>Skogsmaskiner</a:t>
            </a:r>
            <a:endParaRPr lang="en-US" dirty="0"/>
          </a:p>
          <a:p>
            <a:pPr marL="742950" lvl="1" indent="-285750">
              <a:spcBef>
                <a:spcPts val="200"/>
              </a:spcBef>
              <a:spcAft>
                <a:spcPts val="200"/>
              </a:spcAft>
              <a:buFont typeface="Arial" panose="020B0604020202020204" pitchFamily="34" charset="0"/>
              <a:buChar char="•"/>
            </a:pPr>
            <a:r>
              <a:rPr lang="en-US" dirty="0" err="1"/>
              <a:t>Oljeborrning</a:t>
            </a:r>
            <a:endParaRPr lang="en-US" dirty="0"/>
          </a:p>
        </p:txBody>
      </p:sp>
      <p:pic>
        <p:nvPicPr>
          <p:cNvPr id="11" name="Picture 124" descr="C:\Users\wesdiro\Pictures\washers_1.jpg">
            <a:extLst>
              <a:ext uri="{FF2B5EF4-FFF2-40B4-BE49-F238E27FC236}">
                <a16:creationId xmlns:a16="http://schemas.microsoft.com/office/drawing/2014/main" id="{F3584980-0208-432D-A987-538E9954DC4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52536" y="3423942"/>
            <a:ext cx="2820523" cy="2115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itle 25">
            <a:extLst>
              <a:ext uri="{FF2B5EF4-FFF2-40B4-BE49-F238E27FC236}">
                <a16:creationId xmlns:a16="http://schemas.microsoft.com/office/drawing/2014/main" id="{52C9CBE3-3D51-4CD6-BF44-AFEE1E7C5F6E}"/>
              </a:ext>
            </a:extLst>
          </p:cNvPr>
          <p:cNvSpPr txBox="1">
            <a:spLocks/>
          </p:cNvSpPr>
          <p:nvPr/>
        </p:nvSpPr>
        <p:spPr bwMode="auto">
          <a:xfrm>
            <a:off x="5352536" y="5630665"/>
            <a:ext cx="1665371" cy="35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lvl1pPr algn="ctr" rtl="0" eaLnBrk="1" fontAlgn="base" hangingPunct="1">
              <a:spcBef>
                <a:spcPct val="0"/>
              </a:spcBef>
              <a:spcAft>
                <a:spcPct val="0"/>
              </a:spcAft>
              <a:defRPr sz="3200" b="1">
                <a:solidFill>
                  <a:srgbClr val="333399"/>
                </a:solidFill>
                <a:latin typeface="+mj-lt"/>
                <a:ea typeface="+mj-ea"/>
                <a:cs typeface="+mj-cs"/>
              </a:defRPr>
            </a:lvl1pPr>
            <a:lvl2pPr algn="ctr" rtl="0" eaLnBrk="1" fontAlgn="base" hangingPunct="1">
              <a:spcBef>
                <a:spcPct val="0"/>
              </a:spcBef>
              <a:spcAft>
                <a:spcPct val="0"/>
              </a:spcAft>
              <a:defRPr sz="3200" b="1">
                <a:solidFill>
                  <a:srgbClr val="333399"/>
                </a:solidFill>
                <a:latin typeface="Arial" charset="0"/>
              </a:defRPr>
            </a:lvl2pPr>
            <a:lvl3pPr algn="ctr" rtl="0" eaLnBrk="1" fontAlgn="base" hangingPunct="1">
              <a:spcBef>
                <a:spcPct val="0"/>
              </a:spcBef>
              <a:spcAft>
                <a:spcPct val="0"/>
              </a:spcAft>
              <a:defRPr sz="3200" b="1">
                <a:solidFill>
                  <a:srgbClr val="333399"/>
                </a:solidFill>
                <a:latin typeface="Arial" charset="0"/>
              </a:defRPr>
            </a:lvl3pPr>
            <a:lvl4pPr algn="ctr" rtl="0" eaLnBrk="1" fontAlgn="base" hangingPunct="1">
              <a:spcBef>
                <a:spcPct val="0"/>
              </a:spcBef>
              <a:spcAft>
                <a:spcPct val="0"/>
              </a:spcAft>
              <a:defRPr sz="3200" b="1">
                <a:solidFill>
                  <a:srgbClr val="333399"/>
                </a:solidFill>
                <a:latin typeface="Arial" charset="0"/>
              </a:defRPr>
            </a:lvl4pPr>
            <a:lvl5pPr algn="ctr" rtl="0" eaLnBrk="1" fontAlgn="base" hangingPunct="1">
              <a:spcBef>
                <a:spcPct val="0"/>
              </a:spcBef>
              <a:spcAft>
                <a:spcPct val="0"/>
              </a:spcAft>
              <a:defRPr sz="3200" b="1">
                <a:solidFill>
                  <a:srgbClr val="333399"/>
                </a:solidFill>
                <a:latin typeface="Arial" charset="0"/>
              </a:defRPr>
            </a:lvl5pPr>
            <a:lvl6pPr marL="457200" algn="ctr" rtl="0" eaLnBrk="1" fontAlgn="base" hangingPunct="1">
              <a:spcBef>
                <a:spcPct val="0"/>
              </a:spcBef>
              <a:spcAft>
                <a:spcPct val="0"/>
              </a:spcAft>
              <a:defRPr sz="3200" b="1">
                <a:solidFill>
                  <a:srgbClr val="333399"/>
                </a:solidFill>
                <a:latin typeface="Arial" charset="0"/>
              </a:defRPr>
            </a:lvl6pPr>
            <a:lvl7pPr marL="914400" algn="ctr" rtl="0" eaLnBrk="1" fontAlgn="base" hangingPunct="1">
              <a:spcBef>
                <a:spcPct val="0"/>
              </a:spcBef>
              <a:spcAft>
                <a:spcPct val="0"/>
              </a:spcAft>
              <a:defRPr sz="3200" b="1">
                <a:solidFill>
                  <a:srgbClr val="333399"/>
                </a:solidFill>
                <a:latin typeface="Arial" charset="0"/>
              </a:defRPr>
            </a:lvl7pPr>
            <a:lvl8pPr marL="1371600" algn="ctr" rtl="0" eaLnBrk="1" fontAlgn="base" hangingPunct="1">
              <a:spcBef>
                <a:spcPct val="0"/>
              </a:spcBef>
              <a:spcAft>
                <a:spcPct val="0"/>
              </a:spcAft>
              <a:defRPr sz="3200" b="1">
                <a:solidFill>
                  <a:srgbClr val="333399"/>
                </a:solidFill>
                <a:latin typeface="Arial" charset="0"/>
              </a:defRPr>
            </a:lvl8pPr>
            <a:lvl9pPr marL="1828800" algn="ctr" rtl="0" eaLnBrk="1" fontAlgn="base" hangingPunct="1">
              <a:spcBef>
                <a:spcPct val="0"/>
              </a:spcBef>
              <a:spcAft>
                <a:spcPct val="0"/>
              </a:spcAft>
              <a:defRPr sz="3200" b="1">
                <a:solidFill>
                  <a:srgbClr val="333399"/>
                </a:solidFill>
                <a:latin typeface="Arial" charset="0"/>
              </a:defRPr>
            </a:lvl9pPr>
          </a:lstStyle>
          <a:p>
            <a:pPr algn="l"/>
            <a:r>
              <a:rPr lang="en-US" sz="1800" b="0" kern="0" dirty="0" err="1">
                <a:solidFill>
                  <a:schemeClr val="tx1"/>
                </a:solidFill>
              </a:rPr>
              <a:t>Brickor</a:t>
            </a:r>
            <a:endParaRPr lang="en-US" sz="1800" b="0" kern="0" dirty="0">
              <a:solidFill>
                <a:schemeClr val="tx1"/>
              </a:solidFill>
            </a:endParaRPr>
          </a:p>
        </p:txBody>
      </p:sp>
    </p:spTree>
    <p:extLst>
      <p:ext uri="{BB962C8B-B14F-4D97-AF65-F5344CB8AC3E}">
        <p14:creationId xmlns:p14="http://schemas.microsoft.com/office/powerpoint/2010/main" val="1959644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9C0D61-0EE8-4D2F-A64D-17333037728B}"/>
              </a:ext>
            </a:extLst>
          </p:cNvPr>
          <p:cNvSpPr>
            <a:spLocks noGrp="1"/>
          </p:cNvSpPr>
          <p:nvPr>
            <p:ph type="title"/>
          </p:nvPr>
        </p:nvSpPr>
        <p:spPr/>
        <p:txBody>
          <a:bodyPr/>
          <a:lstStyle/>
          <a:p>
            <a:r>
              <a:rPr lang="sv-SE" dirty="0">
                <a:latin typeface="Arial" charset="0"/>
                <a:ea typeface="Arial" charset="0"/>
                <a:cs typeface="Arial" charset="0"/>
              </a:rPr>
              <a:t>Fjäderstål</a:t>
            </a:r>
            <a:endParaRPr lang="sv-SE" dirty="0"/>
          </a:p>
        </p:txBody>
      </p:sp>
      <p:sp>
        <p:nvSpPr>
          <p:cNvPr id="4" name="Content Placeholder 2">
            <a:extLst>
              <a:ext uri="{FF2B5EF4-FFF2-40B4-BE49-F238E27FC236}">
                <a16:creationId xmlns:a16="http://schemas.microsoft.com/office/drawing/2014/main" id="{33E3010D-4EF5-4F95-8FEF-87E777A582FB}"/>
              </a:ext>
            </a:extLst>
          </p:cNvPr>
          <p:cNvSpPr>
            <a:spLocks noGrp="1"/>
          </p:cNvSpPr>
          <p:nvPr>
            <p:ph idx="1"/>
          </p:nvPr>
        </p:nvSpPr>
        <p:spPr>
          <a:xfrm>
            <a:off x="373729" y="981075"/>
            <a:ext cx="5946860" cy="3263504"/>
          </a:xfrm>
        </p:spPr>
        <p:txBody>
          <a:bodyPr>
            <a:noAutofit/>
          </a:bodyPr>
          <a:lstStyle/>
          <a:p>
            <a:r>
              <a:rPr lang="sv-SE" sz="2400" dirty="0"/>
              <a:t>Användningsområden: </a:t>
            </a:r>
            <a:r>
              <a:rPr lang="sv-SE" sz="2000" dirty="0"/>
              <a:t>Olika slag av fjädrar, speciellt till fordon, t.ex. spiralfjädrar, plattfjädrar och stabilisatorer </a:t>
            </a:r>
          </a:p>
          <a:p>
            <a:pPr marL="285750" indent="-285750">
              <a:buFont typeface="Arial" panose="020B0604020202020204" pitchFamily="34" charset="0"/>
              <a:buChar char="•"/>
            </a:pPr>
            <a:r>
              <a:rPr lang="sv-SE" sz="1800" dirty="0"/>
              <a:t>De stålsorter som används är antingen Si-legerade eller </a:t>
            </a:r>
            <a:r>
              <a:rPr lang="sv-SE" sz="1800" dirty="0" err="1"/>
              <a:t>Cr</a:t>
            </a:r>
            <a:r>
              <a:rPr lang="sv-SE" sz="1800" dirty="0"/>
              <a:t>-legerade. Sammansättning:</a:t>
            </a:r>
            <a:br>
              <a:rPr lang="sv-SE" sz="1800" dirty="0"/>
            </a:br>
            <a:r>
              <a:rPr lang="sv-SE" sz="1600" dirty="0"/>
              <a:t>Si-typ		</a:t>
            </a:r>
            <a:r>
              <a:rPr lang="sv-SE" sz="1600" dirty="0" err="1"/>
              <a:t>Cr</a:t>
            </a:r>
            <a:r>
              <a:rPr lang="sv-SE" sz="1600" dirty="0"/>
              <a:t>-typ</a:t>
            </a:r>
            <a:br>
              <a:rPr lang="sv-SE" sz="1600" dirty="0"/>
            </a:br>
            <a:r>
              <a:rPr lang="sv-SE" sz="1600" dirty="0"/>
              <a:t>C ~ 0,60 %	C ~ 0,55 %</a:t>
            </a:r>
            <a:br>
              <a:rPr lang="sv-SE" sz="1600" dirty="0"/>
            </a:br>
            <a:r>
              <a:rPr lang="sv-SE" sz="1600" dirty="0"/>
              <a:t>Si ~ 1,7 %	Si ~ 0,3 %</a:t>
            </a:r>
            <a:br>
              <a:rPr lang="sv-SE" sz="1600" dirty="0"/>
            </a:br>
            <a:r>
              <a:rPr lang="sv-SE" sz="1600" dirty="0" err="1"/>
              <a:t>Mn</a:t>
            </a:r>
            <a:r>
              <a:rPr lang="sv-SE" sz="1600" dirty="0"/>
              <a:t> ~ 0,9 %	</a:t>
            </a:r>
            <a:r>
              <a:rPr lang="sv-SE" sz="1600" dirty="0" err="1"/>
              <a:t>Mn</a:t>
            </a:r>
            <a:r>
              <a:rPr lang="sv-SE" sz="1600" dirty="0"/>
              <a:t> ~ 0,9 %</a:t>
            </a:r>
            <a:br>
              <a:rPr lang="sv-SE" sz="1600" dirty="0"/>
            </a:br>
            <a:r>
              <a:rPr lang="sv-SE" sz="1600" dirty="0" err="1"/>
              <a:t>Cr</a:t>
            </a:r>
            <a:r>
              <a:rPr lang="sv-SE" sz="1600" dirty="0"/>
              <a:t> ~ 0,3 % 	</a:t>
            </a:r>
            <a:r>
              <a:rPr lang="sv-SE" sz="1600" dirty="0" err="1"/>
              <a:t>Cr</a:t>
            </a:r>
            <a:r>
              <a:rPr lang="sv-SE" sz="1600" dirty="0"/>
              <a:t> ~ 1,0 %</a:t>
            </a:r>
            <a:br>
              <a:rPr lang="sv-SE" sz="1600" dirty="0"/>
            </a:br>
            <a:r>
              <a:rPr lang="sv-SE" sz="1600" dirty="0"/>
              <a:t>		V ~ 0,13 %</a:t>
            </a:r>
            <a:br>
              <a:rPr lang="sv-SE" sz="1800" dirty="0"/>
            </a:br>
            <a:r>
              <a:rPr lang="sv-SE" sz="1800" dirty="0"/>
              <a:t>Grövre dimensioner kromfjäderstål är legerade med </a:t>
            </a:r>
            <a:br>
              <a:rPr lang="sv-SE" sz="1800" dirty="0"/>
            </a:br>
            <a:r>
              <a:rPr lang="sv-SE" sz="1800" dirty="0"/>
              <a:t>ca 0,15 % Mo</a:t>
            </a:r>
          </a:p>
          <a:p>
            <a:pPr marL="285750" indent="-285750">
              <a:buFont typeface="Arial" panose="020B0604020202020204" pitchFamily="34" charset="0"/>
              <a:buChar char="•"/>
            </a:pPr>
            <a:r>
              <a:rPr lang="sv-SE" sz="1800" dirty="0"/>
              <a:t>Fjäderstål används i seghärdat tillstånd med brottgräns 1500–1700 </a:t>
            </a:r>
            <a:r>
              <a:rPr lang="sv-SE" sz="1800" dirty="0" err="1"/>
              <a:t>MPa</a:t>
            </a:r>
            <a:endParaRPr lang="sv-SE" sz="1800" dirty="0"/>
          </a:p>
          <a:p>
            <a:pPr marL="285750" indent="-285750">
              <a:buFont typeface="Arial" panose="020B0604020202020204" pitchFamily="34" charset="0"/>
              <a:buChar char="•"/>
            </a:pPr>
            <a:r>
              <a:rPr lang="sv-SE" sz="1800" dirty="0"/>
              <a:t>Fjäderstål utmärks av goda utmattningsegenskaper och ett högt sträckgräns/brottgräns – förhållande</a:t>
            </a:r>
          </a:p>
        </p:txBody>
      </p:sp>
      <p:pic>
        <p:nvPicPr>
          <p:cNvPr id="6" name="Picture 7">
            <a:extLst>
              <a:ext uri="{FF2B5EF4-FFF2-40B4-BE49-F238E27FC236}">
                <a16:creationId xmlns:a16="http://schemas.microsoft.com/office/drawing/2014/main" id="{58C75751-8F01-47FF-BD12-F50B8B3C8D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3617" y="368300"/>
            <a:ext cx="4768030" cy="5584179"/>
          </a:xfrm>
          <a:prstGeom prst="rect">
            <a:avLst/>
          </a:prstGeom>
          <a:ln>
            <a:noFill/>
          </a:ln>
          <a:effectLst>
            <a:outerShdw blurRad="292100" dist="139700" dir="2700000" algn="tl" rotWithShape="0">
              <a:srgbClr val="333333">
                <a:alpha val="65000"/>
              </a:srgbClr>
            </a:outerShdw>
          </a:effectLst>
        </p:spPr>
      </p:pic>
      <p:pic>
        <p:nvPicPr>
          <p:cNvPr id="7" name="Picture 3">
            <a:extLst>
              <a:ext uri="{FF2B5EF4-FFF2-40B4-BE49-F238E27FC236}">
                <a16:creationId xmlns:a16="http://schemas.microsoft.com/office/drawing/2014/main" id="{4E29B8B4-6CCD-47F2-8A26-9EC4B72B0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1647" y="6365490"/>
            <a:ext cx="900000" cy="215149"/>
          </a:xfrm>
          <a:prstGeom prst="rect">
            <a:avLst/>
          </a:prstGeom>
        </p:spPr>
      </p:pic>
    </p:spTree>
    <p:extLst>
      <p:ext uri="{BB962C8B-B14F-4D97-AF65-F5344CB8AC3E}">
        <p14:creationId xmlns:p14="http://schemas.microsoft.com/office/powerpoint/2010/main" val="6133474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090FAE-E040-4251-9CE7-DB94E19B2E15}"/>
              </a:ext>
            </a:extLst>
          </p:cNvPr>
          <p:cNvSpPr>
            <a:spLocks noGrp="1"/>
          </p:cNvSpPr>
          <p:nvPr>
            <p:ph type="title"/>
          </p:nvPr>
        </p:nvSpPr>
        <p:spPr/>
        <p:txBody>
          <a:bodyPr/>
          <a:lstStyle/>
          <a:p>
            <a:r>
              <a:rPr lang="sv-SE" dirty="0">
                <a:latin typeface="Arial" charset="0"/>
                <a:ea typeface="Arial" charset="0"/>
                <a:cs typeface="Arial" charset="0"/>
              </a:rPr>
              <a:t>Seghärdningsstål</a:t>
            </a:r>
            <a:endParaRPr lang="sv-SE" dirty="0"/>
          </a:p>
        </p:txBody>
      </p:sp>
      <p:sp>
        <p:nvSpPr>
          <p:cNvPr id="5" name="Platshållare för innehåll 4">
            <a:extLst>
              <a:ext uri="{FF2B5EF4-FFF2-40B4-BE49-F238E27FC236}">
                <a16:creationId xmlns:a16="http://schemas.microsoft.com/office/drawing/2014/main" id="{49E99FCE-326C-4EAA-970C-787E171ED3A3}"/>
              </a:ext>
            </a:extLst>
          </p:cNvPr>
          <p:cNvSpPr txBox="1">
            <a:spLocks/>
          </p:cNvSpPr>
          <p:nvPr/>
        </p:nvSpPr>
        <p:spPr>
          <a:xfrm>
            <a:off x="274471" y="901389"/>
            <a:ext cx="5965907" cy="130489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0"/>
              </a:spcBef>
              <a:buNone/>
            </a:pPr>
            <a:r>
              <a:rPr lang="sv-SE" sz="2400" dirty="0">
                <a:solidFill>
                  <a:prstClr val="black"/>
                </a:solidFill>
              </a:rPr>
              <a:t>Användningsområden: </a:t>
            </a:r>
            <a:r>
              <a:rPr lang="sv-SE" sz="2000" dirty="0"/>
              <a:t>Maskindelar, axlar, vevstakar, bultar och verktyg</a:t>
            </a:r>
            <a:br>
              <a:rPr lang="sv-SE" sz="2000" dirty="0"/>
            </a:br>
            <a:endParaRPr lang="sv-SE" sz="2000" dirty="0">
              <a:solidFill>
                <a:prstClr val="black"/>
              </a:solidFill>
            </a:endParaRPr>
          </a:p>
          <a:p>
            <a:pPr marL="0" indent="0">
              <a:buFont typeface="Arial" panose="020B0604020202020204" pitchFamily="34" charset="0"/>
              <a:buNone/>
            </a:pPr>
            <a:r>
              <a:rPr lang="sv-SE" sz="2400" dirty="0"/>
              <a:t>Viktiga egenskaper:</a:t>
            </a:r>
          </a:p>
          <a:p>
            <a:pPr marL="311045" indent="-311045">
              <a:defRPr/>
            </a:pPr>
            <a:r>
              <a:rPr lang="sv-SE" sz="2000" kern="0" dirty="0"/>
              <a:t>Hårdhet</a:t>
            </a:r>
          </a:p>
          <a:p>
            <a:pPr marL="311045" indent="-311045">
              <a:defRPr/>
            </a:pPr>
            <a:r>
              <a:rPr lang="sv-SE" sz="2000" kern="0" dirty="0"/>
              <a:t>Hållfasthet</a:t>
            </a:r>
          </a:p>
          <a:p>
            <a:endParaRPr lang="sv-SE" sz="2000" dirty="0"/>
          </a:p>
          <a:p>
            <a:endParaRPr lang="sv-SE" sz="1800" dirty="0"/>
          </a:p>
          <a:p>
            <a:endParaRPr lang="sv-SE" sz="1800" dirty="0"/>
          </a:p>
        </p:txBody>
      </p:sp>
      <p:pic>
        <p:nvPicPr>
          <p:cNvPr id="12" name="Picture 3">
            <a:extLst>
              <a:ext uri="{FF2B5EF4-FFF2-40B4-BE49-F238E27FC236}">
                <a16:creationId xmlns:a16="http://schemas.microsoft.com/office/drawing/2014/main" id="{D11A7F62-D20F-4993-B5AB-F29223FA9D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60"/>
          <a:stretch/>
        </p:blipFill>
        <p:spPr>
          <a:xfrm>
            <a:off x="7020777" y="387362"/>
            <a:ext cx="4821821" cy="2878523"/>
          </a:xfrm>
          <a:prstGeom prst="rect">
            <a:avLst/>
          </a:prstGeom>
          <a:ln>
            <a:noFill/>
          </a:ln>
          <a:effectLst>
            <a:outerShdw blurRad="292100" dist="139700" dir="2700000" algn="tl" rotWithShape="0">
              <a:srgbClr val="333333">
                <a:alpha val="65000"/>
              </a:srgbClr>
            </a:outerShdw>
          </a:effectLst>
        </p:spPr>
      </p:pic>
      <p:sp>
        <p:nvSpPr>
          <p:cNvPr id="13" name="TextBox 6">
            <a:extLst>
              <a:ext uri="{FF2B5EF4-FFF2-40B4-BE49-F238E27FC236}">
                <a16:creationId xmlns:a16="http://schemas.microsoft.com/office/drawing/2014/main" id="{E38DB4F6-9684-4419-AB45-A531D83F9C5F}"/>
              </a:ext>
            </a:extLst>
          </p:cNvPr>
          <p:cNvSpPr txBox="1"/>
          <p:nvPr/>
        </p:nvSpPr>
        <p:spPr>
          <a:xfrm>
            <a:off x="274471" y="3432088"/>
            <a:ext cx="5051865" cy="1107996"/>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sz="2400" i="0" u="none" strike="noStrike" kern="0" cap="none" spc="0" normalizeH="0" baseline="0" noProof="0" dirty="0">
                <a:ln>
                  <a:noFill/>
                </a:ln>
                <a:solidFill>
                  <a:srgbClr val="000000"/>
                </a:solidFill>
                <a:effectLst/>
                <a:uLnTx/>
                <a:uFillTx/>
              </a:rPr>
              <a:t>Ovako standardstålsorter:</a:t>
            </a:r>
          </a:p>
          <a:p>
            <a:pPr eaLnBrk="0" fontAlgn="base" hangingPunct="0">
              <a:spcBef>
                <a:spcPct val="0"/>
              </a:spcBef>
              <a:spcAft>
                <a:spcPct val="0"/>
              </a:spcAft>
            </a:pPr>
            <a:r>
              <a:rPr lang="sv-SE" kern="0" dirty="0">
                <a:latin typeface="Arial" charset="0"/>
                <a:ea typeface="Arial" charset="0"/>
                <a:cs typeface="Arial" charset="0"/>
              </a:rPr>
              <a:t>Kemisk sammansättning (%)</a:t>
            </a:r>
          </a:p>
          <a:p>
            <a:pPr marL="0" marR="0" lvl="0" indent="0" defTabSz="914400" eaLnBrk="0" fontAlgn="base" latinLnBrk="0" hangingPunct="0">
              <a:lnSpc>
                <a:spcPct val="100000"/>
              </a:lnSpc>
              <a:spcBef>
                <a:spcPct val="0"/>
              </a:spcBef>
              <a:spcAft>
                <a:spcPct val="0"/>
              </a:spcAft>
              <a:buClrTx/>
              <a:buSzTx/>
              <a:buFontTx/>
              <a:buNone/>
              <a:tabLst/>
              <a:defRPr/>
            </a:pPr>
            <a:endParaRPr kumimoji="0" lang="sv-SE" sz="2400" i="0" u="none" strike="noStrike" kern="0" cap="none" spc="0" normalizeH="0" baseline="0" noProof="0" dirty="0">
              <a:ln>
                <a:noFill/>
              </a:ln>
              <a:solidFill>
                <a:srgbClr val="000000"/>
              </a:solidFill>
              <a:effectLst/>
              <a:uLnTx/>
              <a:uFillTx/>
            </a:endParaRPr>
          </a:p>
        </p:txBody>
      </p:sp>
      <p:graphicFrame>
        <p:nvGraphicFramePr>
          <p:cNvPr id="14" name="Table 7">
            <a:extLst>
              <a:ext uri="{FF2B5EF4-FFF2-40B4-BE49-F238E27FC236}">
                <a16:creationId xmlns:a16="http://schemas.microsoft.com/office/drawing/2014/main" id="{9EB422E6-F020-4A59-BBFB-3D2DBE187657}"/>
              </a:ext>
            </a:extLst>
          </p:cNvPr>
          <p:cNvGraphicFramePr>
            <a:graphicFrameLocks noGrp="1"/>
          </p:cNvGraphicFramePr>
          <p:nvPr>
            <p:extLst>
              <p:ext uri="{D42A27DB-BD31-4B8C-83A1-F6EECF244321}">
                <p14:modId xmlns:p14="http://schemas.microsoft.com/office/powerpoint/2010/main" val="696774841"/>
              </p:ext>
            </p:extLst>
          </p:nvPr>
        </p:nvGraphicFramePr>
        <p:xfrm>
          <a:off x="4180912" y="3504189"/>
          <a:ext cx="7660623" cy="2273663"/>
        </p:xfrm>
        <a:graphic>
          <a:graphicData uri="http://schemas.openxmlformats.org/drawingml/2006/table">
            <a:tbl>
              <a:tblPr firstRow="1" bandRow="1"/>
              <a:tblGrid>
                <a:gridCol w="1761291">
                  <a:extLst>
                    <a:ext uri="{9D8B030D-6E8A-4147-A177-3AD203B41FA5}">
                      <a16:colId xmlns:a16="http://schemas.microsoft.com/office/drawing/2014/main" val="3411197032"/>
                    </a:ext>
                  </a:extLst>
                </a:gridCol>
                <a:gridCol w="1179346">
                  <a:extLst>
                    <a:ext uri="{9D8B030D-6E8A-4147-A177-3AD203B41FA5}">
                      <a16:colId xmlns:a16="http://schemas.microsoft.com/office/drawing/2014/main" val="2078113701"/>
                    </a:ext>
                  </a:extLst>
                </a:gridCol>
                <a:gridCol w="765957">
                  <a:extLst>
                    <a:ext uri="{9D8B030D-6E8A-4147-A177-3AD203B41FA5}">
                      <a16:colId xmlns:a16="http://schemas.microsoft.com/office/drawing/2014/main" val="4080888162"/>
                    </a:ext>
                  </a:extLst>
                </a:gridCol>
                <a:gridCol w="627559">
                  <a:extLst>
                    <a:ext uri="{9D8B030D-6E8A-4147-A177-3AD203B41FA5}">
                      <a16:colId xmlns:a16="http://schemas.microsoft.com/office/drawing/2014/main" val="1651146668"/>
                    </a:ext>
                  </a:extLst>
                </a:gridCol>
                <a:gridCol w="627559">
                  <a:extLst>
                    <a:ext uri="{9D8B030D-6E8A-4147-A177-3AD203B41FA5}">
                      <a16:colId xmlns:a16="http://schemas.microsoft.com/office/drawing/2014/main" val="3049166160"/>
                    </a:ext>
                  </a:extLst>
                </a:gridCol>
                <a:gridCol w="627559">
                  <a:extLst>
                    <a:ext uri="{9D8B030D-6E8A-4147-A177-3AD203B41FA5}">
                      <a16:colId xmlns:a16="http://schemas.microsoft.com/office/drawing/2014/main" val="698909165"/>
                    </a:ext>
                  </a:extLst>
                </a:gridCol>
                <a:gridCol w="627559">
                  <a:extLst>
                    <a:ext uri="{9D8B030D-6E8A-4147-A177-3AD203B41FA5}">
                      <a16:colId xmlns:a16="http://schemas.microsoft.com/office/drawing/2014/main" val="119698615"/>
                    </a:ext>
                  </a:extLst>
                </a:gridCol>
                <a:gridCol w="1443793">
                  <a:extLst>
                    <a:ext uri="{9D8B030D-6E8A-4147-A177-3AD203B41FA5}">
                      <a16:colId xmlns:a16="http://schemas.microsoft.com/office/drawing/2014/main" val="3277699538"/>
                    </a:ext>
                  </a:extLst>
                </a:gridCol>
              </a:tblGrid>
              <a:tr h="32480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err="1"/>
                        <a:t>Std</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Ovako</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C</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Si</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Mn</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Cr</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Mo</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Anm.</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2854159029"/>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C45</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SB1672</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0,45</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0,25</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0,70</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Varianter finns</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48580270"/>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25CrMo4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MoC</a:t>
                      </a:r>
                      <a:r>
                        <a:rPr lang="sv-SE" sz="1400" dirty="0"/>
                        <a:t> 210 M</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1,10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sv-SE"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68704349"/>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34CrMo4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MoC</a:t>
                      </a:r>
                      <a:r>
                        <a:rPr lang="sv-SE" sz="1400" dirty="0"/>
                        <a:t> 310 M</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0,80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1,10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sv-SE"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569706892"/>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42CrMo4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SB9288</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0,42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0,75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1,05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sv-SE"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548355102"/>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34CrNiMo6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356D</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0,70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1,40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1,30 % Ni</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15508654"/>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40SiCrMnMo7-6-6*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477L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0,40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1,70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0,40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sv-SE" sz="1400" dirty="0"/>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3485468553"/>
                  </a:ext>
                </a:extLst>
              </a:tr>
            </a:tbl>
          </a:graphicData>
        </a:graphic>
      </p:graphicFrame>
      <p:sp>
        <p:nvSpPr>
          <p:cNvPr id="16" name="TextBox 9">
            <a:extLst>
              <a:ext uri="{FF2B5EF4-FFF2-40B4-BE49-F238E27FC236}">
                <a16:creationId xmlns:a16="http://schemas.microsoft.com/office/drawing/2014/main" id="{9F6B035D-5E84-4998-9BDB-2B3A8F5A32F0}"/>
              </a:ext>
            </a:extLst>
          </p:cNvPr>
          <p:cNvSpPr txBox="1"/>
          <p:nvPr/>
        </p:nvSpPr>
        <p:spPr>
          <a:xfrm>
            <a:off x="4180912" y="5777852"/>
            <a:ext cx="6570001" cy="307777"/>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sz="1400" i="0" u="none" strike="noStrike" kern="0" cap="none" spc="0" normalizeH="0" baseline="0" noProof="0" dirty="0">
                <a:ln>
                  <a:noFill/>
                </a:ln>
                <a:solidFill>
                  <a:srgbClr val="000000"/>
                </a:solidFill>
                <a:effectLst/>
                <a:uLnTx/>
                <a:uFillTx/>
              </a:rPr>
              <a:t>* Är inte en officiell EN-standard, men uppkallad enligt reglerna i EN 10027</a:t>
            </a:r>
          </a:p>
        </p:txBody>
      </p:sp>
      <p:pic>
        <p:nvPicPr>
          <p:cNvPr id="17" name="Picture 3">
            <a:extLst>
              <a:ext uri="{FF2B5EF4-FFF2-40B4-BE49-F238E27FC236}">
                <a16:creationId xmlns:a16="http://schemas.microsoft.com/office/drawing/2014/main" id="{3D98EACF-C9FD-48A0-9B31-0A52A92429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2598" y="6388802"/>
            <a:ext cx="900000" cy="215149"/>
          </a:xfrm>
          <a:prstGeom prst="rect">
            <a:avLst/>
          </a:prstGeom>
        </p:spPr>
      </p:pic>
    </p:spTree>
    <p:extLst>
      <p:ext uri="{BB962C8B-B14F-4D97-AF65-F5344CB8AC3E}">
        <p14:creationId xmlns:p14="http://schemas.microsoft.com/office/powerpoint/2010/main" val="3434300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11BB67-CFFB-4A8B-BC9B-9D8E70FA6B18}"/>
              </a:ext>
            </a:extLst>
          </p:cNvPr>
          <p:cNvSpPr>
            <a:spLocks noGrp="1"/>
          </p:cNvSpPr>
          <p:nvPr>
            <p:ph type="title"/>
          </p:nvPr>
        </p:nvSpPr>
        <p:spPr/>
        <p:txBody>
          <a:bodyPr/>
          <a:lstStyle/>
          <a:p>
            <a:r>
              <a:rPr lang="sv-SE" dirty="0"/>
              <a:t>Härdningsmekanismer</a:t>
            </a:r>
          </a:p>
        </p:txBody>
      </p:sp>
      <p:sp>
        <p:nvSpPr>
          <p:cNvPr id="3" name="Platshållare för innehåll 2">
            <a:extLst>
              <a:ext uri="{FF2B5EF4-FFF2-40B4-BE49-F238E27FC236}">
                <a16:creationId xmlns:a16="http://schemas.microsoft.com/office/drawing/2014/main" id="{EDFAE3B0-8A95-41C1-A42A-CD55E110300D}"/>
              </a:ext>
            </a:extLst>
          </p:cNvPr>
          <p:cNvSpPr>
            <a:spLocks noGrp="1"/>
          </p:cNvSpPr>
          <p:nvPr>
            <p:ph idx="1"/>
          </p:nvPr>
        </p:nvSpPr>
        <p:spPr>
          <a:xfrm>
            <a:off x="1671998" y="1610172"/>
            <a:ext cx="11520000" cy="4765675"/>
          </a:xfrm>
        </p:spPr>
        <p:txBody>
          <a:bodyPr/>
          <a:lstStyle/>
          <a:p>
            <a:pPr marL="342900" indent="-342900">
              <a:buFont typeface="Arial" panose="020B0604020202020204" pitchFamily="34" charset="0"/>
              <a:buChar char="•"/>
            </a:pPr>
            <a:r>
              <a:rPr lang="sv-SE" dirty="0"/>
              <a:t>Korngränshärdning</a:t>
            </a:r>
          </a:p>
          <a:p>
            <a:pPr marL="342900" indent="-342900">
              <a:buFont typeface="Arial" panose="020B0604020202020204" pitchFamily="34" charset="0"/>
              <a:buChar char="•"/>
            </a:pPr>
            <a:r>
              <a:rPr lang="sv-SE" dirty="0"/>
              <a:t>Lösningshärdning</a:t>
            </a:r>
          </a:p>
          <a:p>
            <a:pPr marL="342900" indent="-342900">
              <a:buFont typeface="Arial" panose="020B0604020202020204" pitchFamily="34" charset="0"/>
              <a:buChar char="•"/>
            </a:pPr>
            <a:r>
              <a:rPr lang="sv-SE" dirty="0"/>
              <a:t>Utskiljningshärdning</a:t>
            </a:r>
          </a:p>
          <a:p>
            <a:pPr marL="342900" indent="-342900">
              <a:buFont typeface="Arial" panose="020B0604020202020204" pitchFamily="34" charset="0"/>
              <a:buChar char="•"/>
            </a:pPr>
            <a:r>
              <a:rPr lang="sv-SE" dirty="0"/>
              <a:t>Deformationshärdning</a:t>
            </a:r>
          </a:p>
          <a:p>
            <a:endParaRPr lang="sv-SE" dirty="0"/>
          </a:p>
        </p:txBody>
      </p:sp>
    </p:spTree>
    <p:extLst>
      <p:ext uri="{BB962C8B-B14F-4D97-AF65-F5344CB8AC3E}">
        <p14:creationId xmlns:p14="http://schemas.microsoft.com/office/powerpoint/2010/main" val="3446632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E7B8432E-CE8C-43A2-83B3-544A4AE49D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534"/>
          <a:stretch/>
        </p:blipFill>
        <p:spPr>
          <a:xfrm>
            <a:off x="4876801" y="-1"/>
            <a:ext cx="7141842" cy="3675636"/>
          </a:xfrm>
          <a:prstGeom prst="rect">
            <a:avLst/>
          </a:prstGeom>
        </p:spPr>
      </p:pic>
      <p:sp>
        <p:nvSpPr>
          <p:cNvPr id="2" name="Rubrik 1">
            <a:extLst>
              <a:ext uri="{FF2B5EF4-FFF2-40B4-BE49-F238E27FC236}">
                <a16:creationId xmlns:a16="http://schemas.microsoft.com/office/drawing/2014/main" id="{61CF8B95-2CA3-48F4-9CC2-C5CE63486245}"/>
              </a:ext>
            </a:extLst>
          </p:cNvPr>
          <p:cNvSpPr>
            <a:spLocks noGrp="1"/>
          </p:cNvSpPr>
          <p:nvPr>
            <p:ph type="title"/>
          </p:nvPr>
        </p:nvSpPr>
        <p:spPr/>
        <p:txBody>
          <a:bodyPr/>
          <a:lstStyle/>
          <a:p>
            <a:r>
              <a:rPr lang="sv-SE" dirty="0">
                <a:latin typeface="Arial" charset="0"/>
                <a:ea typeface="Arial" charset="0"/>
                <a:cs typeface="Arial" charset="0"/>
              </a:rPr>
              <a:t>Sätthärdningsstål</a:t>
            </a:r>
            <a:endParaRPr lang="sv-SE" dirty="0"/>
          </a:p>
        </p:txBody>
      </p:sp>
      <p:sp>
        <p:nvSpPr>
          <p:cNvPr id="4" name="Platshållare för innehåll 4">
            <a:extLst>
              <a:ext uri="{FF2B5EF4-FFF2-40B4-BE49-F238E27FC236}">
                <a16:creationId xmlns:a16="http://schemas.microsoft.com/office/drawing/2014/main" id="{454EDB9B-4C35-4B28-8FA7-D3156A3E109D}"/>
              </a:ext>
            </a:extLst>
          </p:cNvPr>
          <p:cNvSpPr txBox="1">
            <a:spLocks/>
          </p:cNvSpPr>
          <p:nvPr/>
        </p:nvSpPr>
        <p:spPr>
          <a:xfrm>
            <a:off x="274471" y="901389"/>
            <a:ext cx="6687803" cy="130489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spcBef>
                <a:spcPts val="0"/>
              </a:spcBef>
              <a:buNone/>
            </a:pPr>
            <a:r>
              <a:rPr lang="sv-SE" sz="2400" dirty="0">
                <a:solidFill>
                  <a:prstClr val="black"/>
                </a:solidFill>
              </a:rPr>
              <a:t>Användningsområden: </a:t>
            </a:r>
            <a:r>
              <a:rPr lang="sv-SE" sz="2000" dirty="0"/>
              <a:t>Växellådor, kugghjul, hydraulikkomponenter och verktyg</a:t>
            </a:r>
            <a:br>
              <a:rPr lang="sv-SE" sz="2000" dirty="0"/>
            </a:br>
            <a:endParaRPr lang="sv-SE" sz="300" dirty="0">
              <a:solidFill>
                <a:prstClr val="black"/>
              </a:solidFill>
            </a:endParaRPr>
          </a:p>
          <a:p>
            <a:pPr marL="0" indent="0">
              <a:buFont typeface="Arial" panose="020B0604020202020204" pitchFamily="34" charset="0"/>
              <a:buNone/>
            </a:pPr>
            <a:r>
              <a:rPr lang="sv-SE" sz="2400" dirty="0"/>
              <a:t>Viktiga egenskaper:</a:t>
            </a:r>
          </a:p>
          <a:p>
            <a:pPr marL="311045" indent="-311045">
              <a:spcBef>
                <a:spcPts val="200"/>
              </a:spcBef>
              <a:defRPr/>
            </a:pPr>
            <a:r>
              <a:rPr lang="sv-SE" sz="2000" kern="0" dirty="0"/>
              <a:t>Seghet</a:t>
            </a:r>
          </a:p>
          <a:p>
            <a:pPr marL="311045" indent="-311045">
              <a:spcBef>
                <a:spcPts val="200"/>
              </a:spcBef>
              <a:defRPr/>
            </a:pPr>
            <a:r>
              <a:rPr lang="sv-SE" sz="2000" kern="0" dirty="0"/>
              <a:t>Nötningsmotstånd</a:t>
            </a:r>
          </a:p>
          <a:p>
            <a:pPr marL="311045" indent="-311045">
              <a:spcBef>
                <a:spcPts val="200"/>
              </a:spcBef>
              <a:defRPr/>
            </a:pPr>
            <a:r>
              <a:rPr lang="sv-SE" sz="2000" kern="0" dirty="0"/>
              <a:t>Utmattningshållfasthet</a:t>
            </a:r>
          </a:p>
          <a:p>
            <a:pPr marL="311045" indent="-311045">
              <a:spcBef>
                <a:spcPts val="200"/>
              </a:spcBef>
              <a:defRPr/>
            </a:pPr>
            <a:r>
              <a:rPr lang="sv-SE" sz="2000" kern="0" dirty="0" err="1"/>
              <a:t>Ythårdhet</a:t>
            </a:r>
            <a:endParaRPr lang="sv-SE" sz="2000" kern="0" dirty="0"/>
          </a:p>
          <a:p>
            <a:pPr marL="0" indent="0">
              <a:buNone/>
            </a:pPr>
            <a:endParaRPr lang="sv-SE" sz="2000" dirty="0"/>
          </a:p>
          <a:p>
            <a:endParaRPr lang="sv-SE" sz="1800" dirty="0"/>
          </a:p>
          <a:p>
            <a:endParaRPr lang="sv-SE" sz="1800" dirty="0"/>
          </a:p>
        </p:txBody>
      </p:sp>
      <p:sp>
        <p:nvSpPr>
          <p:cNvPr id="10" name="Content Placeholder 2">
            <a:extLst>
              <a:ext uri="{FF2B5EF4-FFF2-40B4-BE49-F238E27FC236}">
                <a16:creationId xmlns:a16="http://schemas.microsoft.com/office/drawing/2014/main" id="{2314B553-3A03-4880-8B37-23D6F12AA936}"/>
              </a:ext>
            </a:extLst>
          </p:cNvPr>
          <p:cNvSpPr txBox="1">
            <a:spLocks/>
          </p:cNvSpPr>
          <p:nvPr/>
        </p:nvSpPr>
        <p:spPr bwMode="auto">
          <a:xfrm>
            <a:off x="268775" y="4317034"/>
            <a:ext cx="3224797" cy="1363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A50021"/>
              </a:buClr>
              <a:buSzPct val="120000"/>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rgbClr val="A50021"/>
              </a:buClr>
              <a:buChar char="–"/>
              <a:defRPr sz="2600" b="1">
                <a:solidFill>
                  <a:schemeClr val="tx1"/>
                </a:solidFill>
                <a:latin typeface="+mn-lt"/>
              </a:defRPr>
            </a:lvl2pPr>
            <a:lvl3pPr marL="1143000" indent="-228600" algn="l" rtl="0" eaLnBrk="1" fontAlgn="base" hangingPunct="1">
              <a:spcBef>
                <a:spcPct val="20000"/>
              </a:spcBef>
              <a:spcAft>
                <a:spcPct val="0"/>
              </a:spcAft>
              <a:buClr>
                <a:srgbClr val="A50021"/>
              </a:buClr>
              <a:buChar char="&gt;"/>
              <a:defRPr sz="2200" b="1">
                <a:solidFill>
                  <a:schemeClr val="tx1"/>
                </a:solidFill>
                <a:latin typeface="+mn-lt"/>
              </a:defRPr>
            </a:lvl3pPr>
            <a:lvl4pPr marL="1600200" indent="-228600" algn="l" rtl="0" eaLnBrk="1" fontAlgn="base" hangingPunct="1">
              <a:spcBef>
                <a:spcPct val="20000"/>
              </a:spcBef>
              <a:spcAft>
                <a:spcPct val="0"/>
              </a:spcAft>
              <a:buClr>
                <a:srgbClr val="A50021"/>
              </a:buClr>
              <a:buChar char="–"/>
              <a:defRPr sz="2000" b="1">
                <a:solidFill>
                  <a:schemeClr val="tx1"/>
                </a:solidFill>
                <a:latin typeface="+mn-lt"/>
              </a:defRPr>
            </a:lvl4pPr>
            <a:lvl5pPr marL="2057400" indent="-228600" algn="l" rtl="0" eaLnBrk="1" fontAlgn="base" hangingPunct="1">
              <a:spcBef>
                <a:spcPct val="20000"/>
              </a:spcBef>
              <a:spcAft>
                <a:spcPct val="0"/>
              </a:spcAft>
              <a:buClr>
                <a:srgbClr val="A50021"/>
              </a:buClr>
              <a:buChar char="&gt;"/>
              <a:defRPr b="1">
                <a:solidFill>
                  <a:schemeClr val="tx1"/>
                </a:solidFill>
                <a:latin typeface="+mn-lt"/>
              </a:defRPr>
            </a:lvl5pPr>
            <a:lvl6pPr marL="2514600" indent="-228600" algn="l" rtl="0" eaLnBrk="1" fontAlgn="base" hangingPunct="1">
              <a:spcBef>
                <a:spcPct val="20000"/>
              </a:spcBef>
              <a:spcAft>
                <a:spcPct val="0"/>
              </a:spcAft>
              <a:buClr>
                <a:srgbClr val="A50021"/>
              </a:buClr>
              <a:buChar char="&gt;"/>
              <a:defRPr b="1">
                <a:solidFill>
                  <a:schemeClr val="tx1"/>
                </a:solidFill>
                <a:latin typeface="+mn-lt"/>
              </a:defRPr>
            </a:lvl6pPr>
            <a:lvl7pPr marL="2971800" indent="-228600" algn="l" rtl="0" eaLnBrk="1" fontAlgn="base" hangingPunct="1">
              <a:spcBef>
                <a:spcPct val="20000"/>
              </a:spcBef>
              <a:spcAft>
                <a:spcPct val="0"/>
              </a:spcAft>
              <a:buClr>
                <a:srgbClr val="A50021"/>
              </a:buClr>
              <a:buChar char="&gt;"/>
              <a:defRPr b="1">
                <a:solidFill>
                  <a:schemeClr val="tx1"/>
                </a:solidFill>
                <a:latin typeface="+mn-lt"/>
              </a:defRPr>
            </a:lvl7pPr>
            <a:lvl8pPr marL="3429000" indent="-228600" algn="l" rtl="0" eaLnBrk="1" fontAlgn="base" hangingPunct="1">
              <a:spcBef>
                <a:spcPct val="20000"/>
              </a:spcBef>
              <a:spcAft>
                <a:spcPct val="0"/>
              </a:spcAft>
              <a:buClr>
                <a:srgbClr val="A50021"/>
              </a:buClr>
              <a:buChar char="&gt;"/>
              <a:defRPr b="1">
                <a:solidFill>
                  <a:schemeClr val="tx1"/>
                </a:solidFill>
                <a:latin typeface="+mn-lt"/>
              </a:defRPr>
            </a:lvl8pPr>
            <a:lvl9pPr marL="3886200" indent="-228600" algn="l" rtl="0" eaLnBrk="1" fontAlgn="base" hangingPunct="1">
              <a:spcBef>
                <a:spcPct val="20000"/>
              </a:spcBef>
              <a:spcAft>
                <a:spcPct val="0"/>
              </a:spcAft>
              <a:buClr>
                <a:srgbClr val="A50021"/>
              </a:buClr>
              <a:buChar char="&gt;"/>
              <a:defRPr b="1">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r>
              <a:rPr kumimoji="0" lang="sv-SE" sz="1800" b="0" i="0" u="none" strike="noStrike" kern="0" cap="none" spc="0" normalizeH="0" baseline="0" noProof="0" dirty="0">
                <a:ln>
                  <a:noFill/>
                </a:ln>
                <a:solidFill>
                  <a:prstClr val="black"/>
                </a:solidFill>
                <a:effectLst/>
                <a:uLnTx/>
                <a:uFillTx/>
                <a:latin typeface="Arial"/>
                <a:ea typeface="+mn-ea"/>
                <a:cs typeface="+mn-cs"/>
              </a:rPr>
              <a:t>Förutom dessa förekommer ett antal varianter med varierande sammansättningar i de olika legeringsfamiljerna.</a:t>
            </a:r>
          </a:p>
          <a:p>
            <a:pPr marL="0" marR="0" lvl="0" indent="0" algn="l" defTabSz="914400" rtl="0" eaLnBrk="1" fontAlgn="base" latinLnBrk="0" hangingPunct="1">
              <a:lnSpc>
                <a:spcPct val="100000"/>
              </a:lnSpc>
              <a:spcBef>
                <a:spcPct val="20000"/>
              </a:spcBef>
              <a:spcAft>
                <a:spcPct val="0"/>
              </a:spcAft>
              <a:buClr>
                <a:srgbClr val="A50021"/>
              </a:buClr>
              <a:buSzPct val="120000"/>
              <a:buFontTx/>
              <a:buNone/>
              <a:tabLst/>
              <a:defRPr/>
            </a:pPr>
            <a:endParaRPr kumimoji="0" lang="sv-SE" sz="1800" b="0" i="0" u="none" strike="noStrike" kern="0" cap="none" spc="0" normalizeH="0" baseline="0" noProof="0" dirty="0">
              <a:ln>
                <a:noFill/>
              </a:ln>
              <a:solidFill>
                <a:srgbClr val="000000"/>
              </a:solidFill>
              <a:effectLst/>
              <a:uLnTx/>
              <a:uFillTx/>
              <a:latin typeface="Arial"/>
              <a:ea typeface="Arial" charset="0"/>
              <a:cs typeface="Arial" charset="0"/>
            </a:endParaRPr>
          </a:p>
          <a:p>
            <a:pPr marL="342900" marR="0" lvl="0" indent="-342900" algn="l" defTabSz="914400" rtl="0" eaLnBrk="1" fontAlgn="base" latinLnBrk="0" hangingPunct="1">
              <a:lnSpc>
                <a:spcPct val="100000"/>
              </a:lnSpc>
              <a:spcBef>
                <a:spcPct val="20000"/>
              </a:spcBef>
              <a:spcAft>
                <a:spcPct val="0"/>
              </a:spcAft>
              <a:buClr>
                <a:srgbClr val="A50021"/>
              </a:buClr>
              <a:buSzPct val="120000"/>
              <a:buFontTx/>
              <a:buChar char="•"/>
              <a:tabLst/>
              <a:defRPr/>
            </a:pPr>
            <a:endParaRPr kumimoji="0" lang="en-US" sz="1800" b="0" i="0" u="none" strike="noStrike" kern="0" cap="none" spc="0" normalizeH="0" baseline="0" noProof="0" dirty="0">
              <a:ln>
                <a:noFill/>
              </a:ln>
              <a:solidFill>
                <a:srgbClr val="000000"/>
              </a:solidFill>
              <a:effectLst/>
              <a:uLnTx/>
              <a:uFillTx/>
              <a:latin typeface="Arial"/>
              <a:ea typeface="Arial" charset="0"/>
              <a:cs typeface="Arial" charset="0"/>
            </a:endParaRPr>
          </a:p>
        </p:txBody>
      </p:sp>
      <p:graphicFrame>
        <p:nvGraphicFramePr>
          <p:cNvPr id="12" name="Table 5">
            <a:extLst>
              <a:ext uri="{FF2B5EF4-FFF2-40B4-BE49-F238E27FC236}">
                <a16:creationId xmlns:a16="http://schemas.microsoft.com/office/drawing/2014/main" id="{7BD5BABC-2C38-487F-98C9-D6231C8378E8}"/>
              </a:ext>
            </a:extLst>
          </p:cNvPr>
          <p:cNvGraphicFramePr>
            <a:graphicFrameLocks noGrp="1"/>
          </p:cNvGraphicFramePr>
          <p:nvPr>
            <p:extLst>
              <p:ext uri="{D42A27DB-BD31-4B8C-83A1-F6EECF244321}">
                <p14:modId xmlns:p14="http://schemas.microsoft.com/office/powerpoint/2010/main" val="84076767"/>
              </p:ext>
            </p:extLst>
          </p:nvPr>
        </p:nvGraphicFramePr>
        <p:xfrm>
          <a:off x="3973730" y="3614960"/>
          <a:ext cx="6687801" cy="2273663"/>
        </p:xfrm>
        <a:graphic>
          <a:graphicData uri="http://schemas.openxmlformats.org/drawingml/2006/table">
            <a:tbl>
              <a:tblPr firstRow="1" bandRow="1"/>
              <a:tblGrid>
                <a:gridCol w="1416804">
                  <a:extLst>
                    <a:ext uri="{9D8B030D-6E8A-4147-A177-3AD203B41FA5}">
                      <a16:colId xmlns:a16="http://schemas.microsoft.com/office/drawing/2014/main" val="3411197032"/>
                    </a:ext>
                  </a:extLst>
                </a:gridCol>
                <a:gridCol w="1536382">
                  <a:extLst>
                    <a:ext uri="{9D8B030D-6E8A-4147-A177-3AD203B41FA5}">
                      <a16:colId xmlns:a16="http://schemas.microsoft.com/office/drawing/2014/main" val="2078113701"/>
                    </a:ext>
                  </a:extLst>
                </a:gridCol>
                <a:gridCol w="732775">
                  <a:extLst>
                    <a:ext uri="{9D8B030D-6E8A-4147-A177-3AD203B41FA5}">
                      <a16:colId xmlns:a16="http://schemas.microsoft.com/office/drawing/2014/main" val="4080888162"/>
                    </a:ext>
                  </a:extLst>
                </a:gridCol>
                <a:gridCol w="600368">
                  <a:extLst>
                    <a:ext uri="{9D8B030D-6E8A-4147-A177-3AD203B41FA5}">
                      <a16:colId xmlns:a16="http://schemas.microsoft.com/office/drawing/2014/main" val="1651146668"/>
                    </a:ext>
                  </a:extLst>
                </a:gridCol>
                <a:gridCol w="600368">
                  <a:extLst>
                    <a:ext uri="{9D8B030D-6E8A-4147-A177-3AD203B41FA5}">
                      <a16:colId xmlns:a16="http://schemas.microsoft.com/office/drawing/2014/main" val="3049166160"/>
                    </a:ext>
                  </a:extLst>
                </a:gridCol>
                <a:gridCol w="600368">
                  <a:extLst>
                    <a:ext uri="{9D8B030D-6E8A-4147-A177-3AD203B41FA5}">
                      <a16:colId xmlns:a16="http://schemas.microsoft.com/office/drawing/2014/main" val="698909165"/>
                    </a:ext>
                  </a:extLst>
                </a:gridCol>
                <a:gridCol w="600368">
                  <a:extLst>
                    <a:ext uri="{9D8B030D-6E8A-4147-A177-3AD203B41FA5}">
                      <a16:colId xmlns:a16="http://schemas.microsoft.com/office/drawing/2014/main" val="1241371225"/>
                    </a:ext>
                  </a:extLst>
                </a:gridCol>
                <a:gridCol w="600368">
                  <a:extLst>
                    <a:ext uri="{9D8B030D-6E8A-4147-A177-3AD203B41FA5}">
                      <a16:colId xmlns:a16="http://schemas.microsoft.com/office/drawing/2014/main" val="119698615"/>
                    </a:ext>
                  </a:extLst>
                </a:gridCol>
              </a:tblGrid>
              <a:tr h="32480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err="1"/>
                        <a:t>Std</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Ovako</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C</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Si</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Mn</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Cr</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Ni</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Mo</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2854159029"/>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20MoCr4</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124</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0,25</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0,80</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0,45</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0,45</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48580270"/>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16NiCrS4+HL*</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4730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0,16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0,18</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0,85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0,80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68704349"/>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20NiCrMo2-2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152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0,80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569706892"/>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16MnCrS5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SB16MnCrS5(M)</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0,16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1,00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548355102"/>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22NiCrMo12-5*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253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0,70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2,90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15508654"/>
                  </a:ext>
                </a:extLst>
              </a:tr>
              <a:tr h="324809">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21NiCrMo2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4542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0,80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3485468553"/>
                  </a:ext>
                </a:extLst>
              </a:tr>
            </a:tbl>
          </a:graphicData>
        </a:graphic>
      </p:graphicFrame>
      <p:sp>
        <p:nvSpPr>
          <p:cNvPr id="13" name="TextBox 6">
            <a:extLst>
              <a:ext uri="{FF2B5EF4-FFF2-40B4-BE49-F238E27FC236}">
                <a16:creationId xmlns:a16="http://schemas.microsoft.com/office/drawing/2014/main" id="{2B6C81F8-0864-4089-B3C3-FBA05918DBDB}"/>
              </a:ext>
            </a:extLst>
          </p:cNvPr>
          <p:cNvSpPr txBox="1"/>
          <p:nvPr/>
        </p:nvSpPr>
        <p:spPr>
          <a:xfrm>
            <a:off x="3973730" y="5941960"/>
            <a:ext cx="6968868" cy="307777"/>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sz="1400" i="0" u="none" strike="noStrike" kern="0" cap="none" spc="0" normalizeH="0" baseline="0" noProof="0" dirty="0">
                <a:ln>
                  <a:noFill/>
                </a:ln>
                <a:solidFill>
                  <a:srgbClr val="000000"/>
                </a:solidFill>
                <a:effectLst/>
                <a:uLnTx/>
                <a:uFillTx/>
              </a:rPr>
              <a:t>* Är inte en officiell EN-standard, men uppkallad enligt reglerna i EN 10027</a:t>
            </a:r>
          </a:p>
        </p:txBody>
      </p:sp>
      <p:pic>
        <p:nvPicPr>
          <p:cNvPr id="14" name="Picture 3">
            <a:extLst>
              <a:ext uri="{FF2B5EF4-FFF2-40B4-BE49-F238E27FC236}">
                <a16:creationId xmlns:a16="http://schemas.microsoft.com/office/drawing/2014/main" id="{2F6BAD7F-2B56-43DB-8FB8-66368119B2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2598" y="6345989"/>
            <a:ext cx="900000" cy="215149"/>
          </a:xfrm>
          <a:prstGeom prst="rect">
            <a:avLst/>
          </a:prstGeom>
        </p:spPr>
      </p:pic>
      <p:sp>
        <p:nvSpPr>
          <p:cNvPr id="15" name="TextBox 6">
            <a:extLst>
              <a:ext uri="{FF2B5EF4-FFF2-40B4-BE49-F238E27FC236}">
                <a16:creationId xmlns:a16="http://schemas.microsoft.com/office/drawing/2014/main" id="{AFA0E6B2-1FC2-4B5E-A94D-BC0D0E8D3C0F}"/>
              </a:ext>
            </a:extLst>
          </p:cNvPr>
          <p:cNvSpPr txBox="1"/>
          <p:nvPr/>
        </p:nvSpPr>
        <p:spPr>
          <a:xfrm>
            <a:off x="268775" y="3513838"/>
            <a:ext cx="5051865" cy="1107996"/>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sz="2400" i="0" u="none" strike="noStrike" kern="0" cap="none" spc="0" normalizeH="0" baseline="0" noProof="0" dirty="0">
                <a:ln>
                  <a:noFill/>
                </a:ln>
                <a:solidFill>
                  <a:srgbClr val="000000"/>
                </a:solidFill>
                <a:effectLst/>
                <a:uLnTx/>
                <a:uFillTx/>
              </a:rPr>
              <a:t>Ovako standardstålsorter:</a:t>
            </a:r>
          </a:p>
          <a:p>
            <a:pPr eaLnBrk="0" fontAlgn="base" hangingPunct="0">
              <a:spcBef>
                <a:spcPct val="0"/>
              </a:spcBef>
              <a:spcAft>
                <a:spcPct val="0"/>
              </a:spcAft>
            </a:pPr>
            <a:r>
              <a:rPr lang="sv-SE" kern="0" dirty="0">
                <a:latin typeface="Arial" charset="0"/>
                <a:ea typeface="Arial" charset="0"/>
                <a:cs typeface="Arial" charset="0"/>
              </a:rPr>
              <a:t>Kemisk sammansättning (%)</a:t>
            </a:r>
          </a:p>
          <a:p>
            <a:pPr marL="0" marR="0" lvl="0" indent="0" defTabSz="914400" eaLnBrk="0" fontAlgn="base" latinLnBrk="0" hangingPunct="0">
              <a:lnSpc>
                <a:spcPct val="100000"/>
              </a:lnSpc>
              <a:spcBef>
                <a:spcPct val="0"/>
              </a:spcBef>
              <a:spcAft>
                <a:spcPct val="0"/>
              </a:spcAft>
              <a:buClrTx/>
              <a:buSzTx/>
              <a:buFontTx/>
              <a:buNone/>
              <a:tabLst/>
              <a:defRPr/>
            </a:pPr>
            <a:endParaRPr kumimoji="0" lang="sv-SE" sz="240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3525019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083CA84-CEB2-46E0-9514-D44920DD051A}"/>
              </a:ext>
            </a:extLst>
          </p:cNvPr>
          <p:cNvSpPr>
            <a:spLocks noGrp="1"/>
          </p:cNvSpPr>
          <p:nvPr>
            <p:ph type="title"/>
          </p:nvPr>
        </p:nvSpPr>
        <p:spPr/>
        <p:txBody>
          <a:bodyPr/>
          <a:lstStyle/>
          <a:p>
            <a:r>
              <a:rPr lang="sv-SE" dirty="0">
                <a:latin typeface="Arial" charset="0"/>
                <a:ea typeface="Arial" charset="0"/>
                <a:cs typeface="Arial" charset="0"/>
              </a:rPr>
              <a:t>Stål för rullningslager</a:t>
            </a:r>
            <a:endParaRPr lang="sv-SE" dirty="0"/>
          </a:p>
        </p:txBody>
      </p:sp>
      <p:sp>
        <p:nvSpPr>
          <p:cNvPr id="4" name="Platshållare för innehåll 4">
            <a:extLst>
              <a:ext uri="{FF2B5EF4-FFF2-40B4-BE49-F238E27FC236}">
                <a16:creationId xmlns:a16="http://schemas.microsoft.com/office/drawing/2014/main" id="{5BFA1C0B-522A-44AD-B9EB-80B66EB9BCE8}"/>
              </a:ext>
            </a:extLst>
          </p:cNvPr>
          <p:cNvSpPr txBox="1">
            <a:spLocks/>
          </p:cNvSpPr>
          <p:nvPr/>
        </p:nvSpPr>
        <p:spPr>
          <a:xfrm>
            <a:off x="274471" y="901389"/>
            <a:ext cx="6687803" cy="130489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sv-SE" sz="2400" dirty="0"/>
              <a:t>Viktiga egenskaper:</a:t>
            </a:r>
          </a:p>
          <a:p>
            <a:pPr marL="311045" indent="-311045">
              <a:defRPr/>
            </a:pPr>
            <a:r>
              <a:rPr lang="sv-SE" sz="2000" kern="0" dirty="0"/>
              <a:t>Nötningsbeständighet</a:t>
            </a:r>
          </a:p>
          <a:p>
            <a:pPr marL="311045" indent="-311045">
              <a:defRPr/>
            </a:pPr>
            <a:r>
              <a:rPr lang="sv-SE" sz="2000" kern="0" dirty="0"/>
              <a:t>Utmattningshållfasthet</a:t>
            </a:r>
          </a:p>
          <a:p>
            <a:pPr marL="311045" indent="-311045">
              <a:defRPr/>
            </a:pPr>
            <a:r>
              <a:rPr lang="sv-SE" sz="2000" kern="0" dirty="0"/>
              <a:t>Tillförlitlighet</a:t>
            </a:r>
            <a:endParaRPr lang="sv-SE" sz="2000" dirty="0"/>
          </a:p>
          <a:p>
            <a:endParaRPr lang="sv-SE" sz="1800" dirty="0"/>
          </a:p>
          <a:p>
            <a:endParaRPr lang="sv-SE" sz="1800" dirty="0"/>
          </a:p>
        </p:txBody>
      </p:sp>
      <p:sp>
        <p:nvSpPr>
          <p:cNvPr id="5" name="TextBox 6">
            <a:extLst>
              <a:ext uri="{FF2B5EF4-FFF2-40B4-BE49-F238E27FC236}">
                <a16:creationId xmlns:a16="http://schemas.microsoft.com/office/drawing/2014/main" id="{7D69A1B8-8D4B-45E2-8165-85520BF964C9}"/>
              </a:ext>
            </a:extLst>
          </p:cNvPr>
          <p:cNvSpPr txBox="1"/>
          <p:nvPr/>
        </p:nvSpPr>
        <p:spPr>
          <a:xfrm>
            <a:off x="274471" y="2540647"/>
            <a:ext cx="5051865" cy="1107996"/>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sv-SE" sz="2400" i="0" u="none" strike="noStrike" kern="0" cap="none" spc="0" normalizeH="0" baseline="0" noProof="0" dirty="0">
                <a:ln>
                  <a:noFill/>
                </a:ln>
                <a:solidFill>
                  <a:srgbClr val="000000"/>
                </a:solidFill>
                <a:effectLst/>
                <a:uLnTx/>
                <a:uFillTx/>
              </a:rPr>
              <a:t>Ovako standardstålsorter:</a:t>
            </a:r>
          </a:p>
          <a:p>
            <a:pPr eaLnBrk="0" fontAlgn="base" hangingPunct="0">
              <a:spcBef>
                <a:spcPct val="0"/>
              </a:spcBef>
              <a:spcAft>
                <a:spcPct val="0"/>
              </a:spcAft>
            </a:pPr>
            <a:r>
              <a:rPr lang="sv-SE" kern="0" dirty="0">
                <a:latin typeface="Arial" charset="0"/>
                <a:ea typeface="Arial" charset="0"/>
                <a:cs typeface="Arial" charset="0"/>
              </a:rPr>
              <a:t>Kemisk sammansättning (%)</a:t>
            </a:r>
          </a:p>
          <a:p>
            <a:pPr marL="0" marR="0" lvl="0" indent="0" defTabSz="914400" eaLnBrk="0" fontAlgn="base" latinLnBrk="0" hangingPunct="0">
              <a:lnSpc>
                <a:spcPct val="100000"/>
              </a:lnSpc>
              <a:spcBef>
                <a:spcPct val="0"/>
              </a:spcBef>
              <a:spcAft>
                <a:spcPct val="0"/>
              </a:spcAft>
              <a:buClrTx/>
              <a:buSzTx/>
              <a:buFontTx/>
              <a:buNone/>
              <a:tabLst/>
              <a:defRPr/>
            </a:pPr>
            <a:endParaRPr kumimoji="0" lang="sv-SE" sz="2400" i="0" u="none" strike="noStrike" kern="0" cap="none" spc="0" normalizeH="0" baseline="0" noProof="0" dirty="0">
              <a:ln>
                <a:noFill/>
              </a:ln>
              <a:solidFill>
                <a:srgbClr val="000000"/>
              </a:solidFill>
              <a:effectLst/>
              <a:uLnTx/>
              <a:uFillTx/>
            </a:endParaRPr>
          </a:p>
        </p:txBody>
      </p:sp>
      <p:graphicFrame>
        <p:nvGraphicFramePr>
          <p:cNvPr id="7" name="Table 7">
            <a:extLst>
              <a:ext uri="{FF2B5EF4-FFF2-40B4-BE49-F238E27FC236}">
                <a16:creationId xmlns:a16="http://schemas.microsoft.com/office/drawing/2014/main" id="{650BE7F7-21BB-4F4C-B2A4-66BE050F931E}"/>
              </a:ext>
            </a:extLst>
          </p:cNvPr>
          <p:cNvGraphicFramePr>
            <a:graphicFrameLocks noGrp="1"/>
          </p:cNvGraphicFramePr>
          <p:nvPr>
            <p:extLst>
              <p:ext uri="{D42A27DB-BD31-4B8C-83A1-F6EECF244321}">
                <p14:modId xmlns:p14="http://schemas.microsoft.com/office/powerpoint/2010/main" val="3647215497"/>
              </p:ext>
            </p:extLst>
          </p:nvPr>
        </p:nvGraphicFramePr>
        <p:xfrm>
          <a:off x="336550" y="3294254"/>
          <a:ext cx="5984038" cy="2743200"/>
        </p:xfrm>
        <a:graphic>
          <a:graphicData uri="http://schemas.openxmlformats.org/drawingml/2006/table">
            <a:tbl>
              <a:tblPr firstRow="1" bandRow="1"/>
              <a:tblGrid>
                <a:gridCol w="1957471">
                  <a:extLst>
                    <a:ext uri="{9D8B030D-6E8A-4147-A177-3AD203B41FA5}">
                      <a16:colId xmlns:a16="http://schemas.microsoft.com/office/drawing/2014/main" val="3411197032"/>
                    </a:ext>
                  </a:extLst>
                </a:gridCol>
                <a:gridCol w="930442">
                  <a:extLst>
                    <a:ext uri="{9D8B030D-6E8A-4147-A177-3AD203B41FA5}">
                      <a16:colId xmlns:a16="http://schemas.microsoft.com/office/drawing/2014/main" val="2078113701"/>
                    </a:ext>
                  </a:extLst>
                </a:gridCol>
                <a:gridCol w="619225">
                  <a:extLst>
                    <a:ext uri="{9D8B030D-6E8A-4147-A177-3AD203B41FA5}">
                      <a16:colId xmlns:a16="http://schemas.microsoft.com/office/drawing/2014/main" val="4080888162"/>
                    </a:ext>
                  </a:extLst>
                </a:gridCol>
                <a:gridCol w="619225">
                  <a:extLst>
                    <a:ext uri="{9D8B030D-6E8A-4147-A177-3AD203B41FA5}">
                      <a16:colId xmlns:a16="http://schemas.microsoft.com/office/drawing/2014/main" val="1651146668"/>
                    </a:ext>
                  </a:extLst>
                </a:gridCol>
                <a:gridCol w="619225">
                  <a:extLst>
                    <a:ext uri="{9D8B030D-6E8A-4147-A177-3AD203B41FA5}">
                      <a16:colId xmlns:a16="http://schemas.microsoft.com/office/drawing/2014/main" val="3049166160"/>
                    </a:ext>
                  </a:extLst>
                </a:gridCol>
                <a:gridCol w="619225">
                  <a:extLst>
                    <a:ext uri="{9D8B030D-6E8A-4147-A177-3AD203B41FA5}">
                      <a16:colId xmlns:a16="http://schemas.microsoft.com/office/drawing/2014/main" val="698909165"/>
                    </a:ext>
                  </a:extLst>
                </a:gridCol>
                <a:gridCol w="619225">
                  <a:extLst>
                    <a:ext uri="{9D8B030D-6E8A-4147-A177-3AD203B41FA5}">
                      <a16:colId xmlns:a16="http://schemas.microsoft.com/office/drawing/2014/main" val="119698615"/>
                    </a:ext>
                  </a:extLst>
                </a:gridCol>
              </a:tblGrid>
              <a:tr h="302216">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err="1"/>
                        <a:t>Std</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Ovako</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C</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Si</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Mn</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err="1"/>
                        <a:t>Cr</a:t>
                      </a:r>
                      <a:endParaRPr lang="sv-SE" sz="1400" dirty="0"/>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sv-SE" sz="1400" dirty="0"/>
                        <a:t>Mo</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2854159029"/>
                  </a:ext>
                </a:extLst>
              </a:tr>
              <a:tr h="3022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100Cr6</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803</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1,00</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0,25</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0,35</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1,50</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48580270"/>
                  </a:ext>
                </a:extLst>
              </a:tr>
              <a:tr h="3022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100CrMo7</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824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1,75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68704349"/>
                  </a:ext>
                </a:extLst>
              </a:tr>
              <a:tr h="3022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100CrMo7-3</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825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0,70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1,75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0,27</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569706892"/>
                  </a:ext>
                </a:extLst>
              </a:tr>
              <a:tr h="3022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100CrMo7-4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826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0,70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1,75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0,45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548355102"/>
                  </a:ext>
                </a:extLst>
              </a:tr>
              <a:tr h="3022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100CrMnMoSi8-4-6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827</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1,00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1,95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15508654"/>
                  </a:ext>
                </a:extLst>
              </a:tr>
              <a:tr h="3022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100CrMnSi4-4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831</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0,60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1,10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1,05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0,08</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3485468553"/>
                  </a:ext>
                </a:extLst>
              </a:tr>
              <a:tr h="3022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100CrMnSi6-4</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837</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400" dirty="0"/>
                        <a:t>0,95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0,60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1,10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40000"/>
                      </a:srgbClr>
                    </a:solidFill>
                  </a:tcPr>
                </a:tc>
                <a:extLst>
                  <a:ext uri="{0D108BD9-81ED-4DB2-BD59-A6C34878D82A}">
                    <a16:rowId xmlns:a16="http://schemas.microsoft.com/office/drawing/2014/main" val="3541656791"/>
                  </a:ext>
                </a:extLst>
              </a:tr>
              <a:tr h="30221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100CrMnSi6-6</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832</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0,95</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0,70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1,60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1,50</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0,08</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449931332"/>
                  </a:ext>
                </a:extLst>
              </a:tr>
            </a:tbl>
          </a:graphicData>
        </a:graphic>
      </p:graphicFrame>
      <p:pic>
        <p:nvPicPr>
          <p:cNvPr id="8" name="Picture 3">
            <a:extLst>
              <a:ext uri="{FF2B5EF4-FFF2-40B4-BE49-F238E27FC236}">
                <a16:creationId xmlns:a16="http://schemas.microsoft.com/office/drawing/2014/main" id="{ED275D94-A814-4D9F-A407-E8CBBD1612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1138" y="386521"/>
            <a:ext cx="5281465" cy="5627680"/>
          </a:xfrm>
          <a:prstGeom prst="rect">
            <a:avLst/>
          </a:prstGeom>
          <a:ln>
            <a:noFill/>
          </a:ln>
          <a:effectLst>
            <a:outerShdw blurRad="292100" dist="139700" dir="2700000" algn="tl" rotWithShape="0">
              <a:srgbClr val="333333">
                <a:alpha val="65000"/>
              </a:srgbClr>
            </a:outerShdw>
          </a:effectLst>
        </p:spPr>
      </p:pic>
      <p:pic>
        <p:nvPicPr>
          <p:cNvPr id="9" name="Picture 3">
            <a:extLst>
              <a:ext uri="{FF2B5EF4-FFF2-40B4-BE49-F238E27FC236}">
                <a16:creationId xmlns:a16="http://schemas.microsoft.com/office/drawing/2014/main" id="{F89924B9-0EF2-4EBA-B0C6-D50EC66648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150" y="6363904"/>
            <a:ext cx="900000" cy="215149"/>
          </a:xfrm>
          <a:prstGeom prst="rect">
            <a:avLst/>
          </a:prstGeom>
        </p:spPr>
      </p:pic>
    </p:spTree>
    <p:extLst>
      <p:ext uri="{BB962C8B-B14F-4D97-AF65-F5344CB8AC3E}">
        <p14:creationId xmlns:p14="http://schemas.microsoft.com/office/powerpoint/2010/main" val="3656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0">
            <a:extLst>
              <a:ext uri="{FF2B5EF4-FFF2-40B4-BE49-F238E27FC236}">
                <a16:creationId xmlns:a16="http://schemas.microsoft.com/office/drawing/2014/main" id="{EE9F997A-5C4F-485A-A012-D39BFAD4C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907" r="5991"/>
          <a:stretch>
            <a:fillRect/>
          </a:stretch>
        </p:blipFill>
        <p:spPr bwMode="auto">
          <a:xfrm>
            <a:off x="2264431" y="2589691"/>
            <a:ext cx="6161693" cy="41240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ubrik 1">
            <a:extLst>
              <a:ext uri="{FF2B5EF4-FFF2-40B4-BE49-F238E27FC236}">
                <a16:creationId xmlns:a16="http://schemas.microsoft.com/office/drawing/2014/main" id="{F7297AA8-2E62-4E36-B083-75F1CDDE9E5B}"/>
              </a:ext>
            </a:extLst>
          </p:cNvPr>
          <p:cNvSpPr>
            <a:spLocks noGrp="1"/>
          </p:cNvSpPr>
          <p:nvPr>
            <p:ph type="title"/>
          </p:nvPr>
        </p:nvSpPr>
        <p:spPr/>
        <p:txBody>
          <a:bodyPr/>
          <a:lstStyle/>
          <a:p>
            <a:r>
              <a:rPr lang="sv-SE" altLang="sv-SE" sz="2800" dirty="0"/>
              <a:t>Verktygsstål − kallarbetsstål</a:t>
            </a:r>
            <a:endParaRPr lang="sv-SE" dirty="0"/>
          </a:p>
        </p:txBody>
      </p:sp>
      <p:sp>
        <p:nvSpPr>
          <p:cNvPr id="4" name="Platshållare för innehåll 4">
            <a:extLst>
              <a:ext uri="{FF2B5EF4-FFF2-40B4-BE49-F238E27FC236}">
                <a16:creationId xmlns:a16="http://schemas.microsoft.com/office/drawing/2014/main" id="{12413353-11F8-46CF-80D2-E5150A5E633C}"/>
              </a:ext>
            </a:extLst>
          </p:cNvPr>
          <p:cNvSpPr txBox="1">
            <a:spLocks/>
          </p:cNvSpPr>
          <p:nvPr/>
        </p:nvSpPr>
        <p:spPr>
          <a:xfrm>
            <a:off x="274471" y="901389"/>
            <a:ext cx="6687803" cy="130489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sv-SE" sz="2400" dirty="0">
                <a:solidFill>
                  <a:prstClr val="black"/>
                </a:solidFill>
              </a:rPr>
              <a:t>Användningsområden: </a:t>
            </a:r>
            <a:r>
              <a:rPr lang="sv-SE" sz="2000" dirty="0"/>
              <a:t>Stansning, formning, pulverkompaktering, klippning, med flera.</a:t>
            </a:r>
            <a:br>
              <a:rPr lang="sv-SE" sz="2000" dirty="0"/>
            </a:br>
            <a:endParaRPr lang="sv-SE" sz="300" dirty="0">
              <a:solidFill>
                <a:prstClr val="black"/>
              </a:solidFill>
            </a:endParaRPr>
          </a:p>
          <a:p>
            <a:pPr marL="0" indent="0">
              <a:buFont typeface="Arial" panose="020B0604020202020204" pitchFamily="34" charset="0"/>
              <a:buNone/>
            </a:pPr>
            <a:r>
              <a:rPr lang="sv-SE" sz="2400" dirty="0"/>
              <a:t>Viktiga egenskaper:</a:t>
            </a:r>
          </a:p>
          <a:p>
            <a:pPr marL="311045" indent="-311045">
              <a:defRPr/>
            </a:pPr>
            <a:r>
              <a:rPr lang="sv-SE" sz="2000" dirty="0"/>
              <a:t>Hårdhet</a:t>
            </a:r>
          </a:p>
          <a:p>
            <a:pPr marL="311045" indent="-311045">
              <a:defRPr/>
            </a:pPr>
            <a:r>
              <a:rPr lang="sv-SE" sz="2000" dirty="0"/>
              <a:t>Nötningsbeständighet</a:t>
            </a:r>
          </a:p>
          <a:p>
            <a:pPr marL="311045" indent="-311045">
              <a:defRPr/>
            </a:pPr>
            <a:r>
              <a:rPr lang="sv-SE" sz="2000" dirty="0" err="1"/>
              <a:t>Duktilitet</a:t>
            </a:r>
            <a:r>
              <a:rPr lang="sv-SE" sz="2000" dirty="0"/>
              <a:t>/Seghet</a:t>
            </a:r>
          </a:p>
          <a:p>
            <a:pPr marL="311045" indent="-311045">
              <a:defRPr/>
            </a:pPr>
            <a:r>
              <a:rPr lang="sv-SE" sz="2000" dirty="0"/>
              <a:t>Dimensionsstabilitet</a:t>
            </a:r>
          </a:p>
          <a:p>
            <a:pPr marL="0" indent="0">
              <a:buNone/>
            </a:pPr>
            <a:endParaRPr lang="sv-SE" sz="2000" dirty="0"/>
          </a:p>
          <a:p>
            <a:endParaRPr lang="sv-SE" sz="1800" dirty="0"/>
          </a:p>
          <a:p>
            <a:endParaRPr lang="sv-SE" sz="1800" dirty="0"/>
          </a:p>
        </p:txBody>
      </p:sp>
      <p:graphicFrame>
        <p:nvGraphicFramePr>
          <p:cNvPr id="6" name="Tabell 5">
            <a:extLst>
              <a:ext uri="{FF2B5EF4-FFF2-40B4-BE49-F238E27FC236}">
                <a16:creationId xmlns:a16="http://schemas.microsoft.com/office/drawing/2014/main" id="{615C4245-DFF4-490C-92FC-4BED62064F6B}"/>
              </a:ext>
            </a:extLst>
          </p:cNvPr>
          <p:cNvGraphicFramePr>
            <a:graphicFrameLocks noGrp="1"/>
          </p:cNvGraphicFramePr>
          <p:nvPr>
            <p:extLst>
              <p:ext uri="{D42A27DB-BD31-4B8C-83A1-F6EECF244321}">
                <p14:modId xmlns:p14="http://schemas.microsoft.com/office/powerpoint/2010/main" val="3487984995"/>
              </p:ext>
            </p:extLst>
          </p:nvPr>
        </p:nvGraphicFramePr>
        <p:xfrm>
          <a:off x="6561139" y="368579"/>
          <a:ext cx="5307010" cy="2370512"/>
        </p:xfrm>
        <a:graphic>
          <a:graphicData uri="http://schemas.openxmlformats.org/drawingml/2006/table">
            <a:tbl>
              <a:tblPr firstRow="1" bandRow="1"/>
              <a:tblGrid>
                <a:gridCol w="2153569">
                  <a:extLst>
                    <a:ext uri="{9D8B030D-6E8A-4147-A177-3AD203B41FA5}">
                      <a16:colId xmlns:a16="http://schemas.microsoft.com/office/drawing/2014/main" val="20000"/>
                    </a:ext>
                  </a:extLst>
                </a:gridCol>
                <a:gridCol w="917067">
                  <a:extLst>
                    <a:ext uri="{9D8B030D-6E8A-4147-A177-3AD203B41FA5}">
                      <a16:colId xmlns:a16="http://schemas.microsoft.com/office/drawing/2014/main" val="20001"/>
                    </a:ext>
                  </a:extLst>
                </a:gridCol>
                <a:gridCol w="682364">
                  <a:extLst>
                    <a:ext uri="{9D8B030D-6E8A-4147-A177-3AD203B41FA5}">
                      <a16:colId xmlns:a16="http://schemas.microsoft.com/office/drawing/2014/main" val="20002"/>
                    </a:ext>
                  </a:extLst>
                </a:gridCol>
                <a:gridCol w="796089">
                  <a:extLst>
                    <a:ext uri="{9D8B030D-6E8A-4147-A177-3AD203B41FA5}">
                      <a16:colId xmlns:a16="http://schemas.microsoft.com/office/drawing/2014/main" val="20003"/>
                    </a:ext>
                  </a:extLst>
                </a:gridCol>
                <a:gridCol w="757921">
                  <a:extLst>
                    <a:ext uri="{9D8B030D-6E8A-4147-A177-3AD203B41FA5}">
                      <a16:colId xmlns:a16="http://schemas.microsoft.com/office/drawing/2014/main" val="20004"/>
                    </a:ext>
                  </a:extLst>
                </a:gridCol>
              </a:tblGrid>
              <a:tr h="26408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Stålsort</a:t>
                      </a:r>
                    </a:p>
                  </a:txBody>
                  <a:tcPr marL="82940" marR="82940" marT="41477" marB="4147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gridSpan="4">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Kemisk sammansättning (%)</a:t>
                      </a:r>
                    </a:p>
                  </a:txBody>
                  <a:tcPr marL="82940" marR="82940" marT="41477" marB="41477">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hMerge="1">
                  <a:txBody>
                    <a:bodyPr/>
                    <a:lstStyle/>
                    <a:p>
                      <a:endParaRPr lang="sv-SE" dirty="0"/>
                    </a:p>
                  </a:txBody>
                  <a:tcPr/>
                </a:tc>
                <a:tc hMerge="1">
                  <a:txBody>
                    <a:bodyPr/>
                    <a:lstStyle/>
                    <a:p>
                      <a:endParaRPr lang="sv-SE" dirty="0"/>
                    </a:p>
                  </a:txBody>
                  <a:tcPr/>
                </a:tc>
                <a:tc hMerge="1">
                  <a:txBody>
                    <a:bodyPr/>
                    <a:lstStyle/>
                    <a:p>
                      <a:endParaRPr lang="sv-SE" dirty="0"/>
                    </a:p>
                  </a:txBody>
                  <a:tcPr/>
                </a:tc>
                <a:extLst>
                  <a:ext uri="{0D108BD9-81ED-4DB2-BD59-A6C34878D82A}">
                    <a16:rowId xmlns:a16="http://schemas.microsoft.com/office/drawing/2014/main" val="10000"/>
                  </a:ext>
                </a:extLst>
              </a:tr>
              <a:tr h="2640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sv-SE" sz="1400" dirty="0"/>
                    </a:p>
                  </a:txBody>
                  <a:tcPr marL="82940" marR="82940" marT="41477" marB="4147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C</a:t>
                      </a:r>
                    </a:p>
                  </a:txBody>
                  <a:tcPr marL="82940" marR="82940" marT="41477" marB="4147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err="1"/>
                        <a:t>Cr</a:t>
                      </a:r>
                      <a:endParaRPr lang="sv-SE" sz="1400" dirty="0"/>
                    </a:p>
                  </a:txBody>
                  <a:tcPr marL="82940" marR="82940" marT="41477" marB="4147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Mo</a:t>
                      </a:r>
                    </a:p>
                  </a:txBody>
                  <a:tcPr marL="82940" marR="82940" marT="41477" marB="4147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V</a:t>
                      </a:r>
                    </a:p>
                  </a:txBody>
                  <a:tcPr marL="82940" marR="82940" marT="41477" marB="41477">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1"/>
                  </a:ext>
                </a:extLst>
              </a:tr>
              <a:tr h="2640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Calmax</a:t>
                      </a:r>
                      <a:endParaRPr lang="sv-SE" sz="1400" dirty="0"/>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0.6</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4.5</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10002"/>
                  </a:ext>
                </a:extLst>
              </a:tr>
              <a:tr h="2640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Sleipner</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7.8</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2.5</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3"/>
                  </a:ext>
                </a:extLst>
              </a:tr>
              <a:tr h="2640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Sverker 21</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1.55</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11.3</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0.8</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0.8</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10004"/>
                  </a:ext>
                </a:extLst>
              </a:tr>
              <a:tr h="2640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Caldie</a:t>
                      </a:r>
                      <a:r>
                        <a:rPr lang="sv-SE" sz="1400" dirty="0"/>
                        <a:t> (ESR)</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0.7</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5.0</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2.3</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5"/>
                  </a:ext>
                </a:extLst>
              </a:tr>
              <a:tr h="2640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Vanadis 4 Extra (PM)</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1.4</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4.7</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3.5</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3.7</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10006"/>
                  </a:ext>
                </a:extLst>
              </a:tr>
              <a:tr h="26408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Vanadis 8 (PM)</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2.3</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4.8</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3.6</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8.0</a:t>
                      </a:r>
                    </a:p>
                  </a:txBody>
                  <a:tcPr marL="82940" marR="82940" marT="41477" marB="41477">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7"/>
                  </a:ext>
                </a:extLst>
              </a:tr>
            </a:tbl>
          </a:graphicData>
        </a:graphic>
      </p:graphicFrame>
      <p:pic>
        <p:nvPicPr>
          <p:cNvPr id="8" name="Picture 61">
            <a:extLst>
              <a:ext uri="{FF2B5EF4-FFF2-40B4-BE49-F238E27FC236}">
                <a16:creationId xmlns:a16="http://schemas.microsoft.com/office/drawing/2014/main" id="{4BB0C318-96EC-4D0D-8267-7BE228BAAC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087"/>
          <a:stretch/>
        </p:blipFill>
        <p:spPr bwMode="auto">
          <a:xfrm>
            <a:off x="8866036" y="3028472"/>
            <a:ext cx="2958011" cy="2956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image002">
            <a:extLst>
              <a:ext uri="{FF2B5EF4-FFF2-40B4-BE49-F238E27FC236}">
                <a16:creationId xmlns:a16="http://schemas.microsoft.com/office/drawing/2014/main" id="{78BB7920-CF11-466B-A059-209715183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350" y="6299234"/>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7907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1">
            <a:extLst>
              <a:ext uri="{FF2B5EF4-FFF2-40B4-BE49-F238E27FC236}">
                <a16:creationId xmlns:a16="http://schemas.microsoft.com/office/drawing/2014/main" id="{30DB6ED9-21DA-40FD-854F-4D6EE02E01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11" t="7982" r="6492" b="14409"/>
          <a:stretch/>
        </p:blipFill>
        <p:spPr bwMode="auto">
          <a:xfrm>
            <a:off x="6789522" y="2972390"/>
            <a:ext cx="5172641" cy="319166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0">
            <a:extLst>
              <a:ext uri="{FF2B5EF4-FFF2-40B4-BE49-F238E27FC236}">
                <a16:creationId xmlns:a16="http://schemas.microsoft.com/office/drawing/2014/main" id="{22F334FE-D8C4-4960-BF82-499E794CA5C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07" t="10127" r="4656"/>
          <a:stretch/>
        </p:blipFill>
        <p:spPr bwMode="auto">
          <a:xfrm>
            <a:off x="193784" y="3726154"/>
            <a:ext cx="3692039" cy="223045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ubrik 1">
            <a:extLst>
              <a:ext uri="{FF2B5EF4-FFF2-40B4-BE49-F238E27FC236}">
                <a16:creationId xmlns:a16="http://schemas.microsoft.com/office/drawing/2014/main" id="{F7297AA8-2E62-4E36-B083-75F1CDDE9E5B}"/>
              </a:ext>
            </a:extLst>
          </p:cNvPr>
          <p:cNvSpPr>
            <a:spLocks noGrp="1"/>
          </p:cNvSpPr>
          <p:nvPr>
            <p:ph type="title"/>
          </p:nvPr>
        </p:nvSpPr>
        <p:spPr/>
        <p:txBody>
          <a:bodyPr/>
          <a:lstStyle/>
          <a:p>
            <a:r>
              <a:rPr lang="sv-SE" altLang="sv-SE" sz="2800" dirty="0"/>
              <a:t>Verktygsstål − varmarbetsstål</a:t>
            </a:r>
            <a:endParaRPr lang="sv-SE" dirty="0"/>
          </a:p>
        </p:txBody>
      </p:sp>
      <p:sp>
        <p:nvSpPr>
          <p:cNvPr id="4" name="Platshållare för innehåll 4">
            <a:extLst>
              <a:ext uri="{FF2B5EF4-FFF2-40B4-BE49-F238E27FC236}">
                <a16:creationId xmlns:a16="http://schemas.microsoft.com/office/drawing/2014/main" id="{12413353-11F8-46CF-80D2-E5150A5E633C}"/>
              </a:ext>
            </a:extLst>
          </p:cNvPr>
          <p:cNvSpPr txBox="1">
            <a:spLocks/>
          </p:cNvSpPr>
          <p:nvPr/>
        </p:nvSpPr>
        <p:spPr>
          <a:xfrm>
            <a:off x="274471" y="901389"/>
            <a:ext cx="6687803" cy="130489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sv-SE" sz="2400" dirty="0">
                <a:solidFill>
                  <a:prstClr val="black"/>
                </a:solidFill>
              </a:rPr>
              <a:t>Användningsområden: </a:t>
            </a:r>
            <a:r>
              <a:rPr lang="sv-SE" sz="2000" dirty="0"/>
              <a:t>Pressgjutning, smide, varm formning, </a:t>
            </a:r>
            <a:r>
              <a:rPr lang="sv-SE" sz="2000" dirty="0" err="1"/>
              <a:t>extrusion</a:t>
            </a:r>
            <a:r>
              <a:rPr lang="sv-SE" sz="2000" dirty="0"/>
              <a:t>, med flera.</a:t>
            </a:r>
            <a:br>
              <a:rPr lang="sv-SE" sz="2000" dirty="0"/>
            </a:br>
            <a:endParaRPr lang="sv-SE" sz="300" dirty="0">
              <a:solidFill>
                <a:prstClr val="black"/>
              </a:solidFill>
            </a:endParaRPr>
          </a:p>
          <a:p>
            <a:pPr marL="0" indent="0">
              <a:buFont typeface="Arial" panose="020B0604020202020204" pitchFamily="34" charset="0"/>
              <a:buNone/>
            </a:pPr>
            <a:r>
              <a:rPr lang="sv-SE" sz="2400" dirty="0"/>
              <a:t>Viktiga egenskaper:</a:t>
            </a:r>
          </a:p>
          <a:p>
            <a:pPr marL="311045" indent="-311045">
              <a:defRPr/>
            </a:pPr>
            <a:r>
              <a:rPr lang="sv-SE" sz="2000" dirty="0"/>
              <a:t>Hållfasthet vid förhöjd temperatur</a:t>
            </a:r>
          </a:p>
          <a:p>
            <a:pPr marL="311045" indent="-311045">
              <a:defRPr/>
            </a:pPr>
            <a:r>
              <a:rPr lang="sv-SE" sz="2000" dirty="0"/>
              <a:t>Seghet</a:t>
            </a:r>
          </a:p>
          <a:p>
            <a:pPr marL="0" indent="0">
              <a:buNone/>
            </a:pPr>
            <a:endParaRPr lang="sv-SE" sz="2000" dirty="0"/>
          </a:p>
          <a:p>
            <a:endParaRPr lang="sv-SE" sz="1800" dirty="0"/>
          </a:p>
          <a:p>
            <a:endParaRPr lang="sv-SE" sz="1800" dirty="0"/>
          </a:p>
        </p:txBody>
      </p:sp>
      <p:pic>
        <p:nvPicPr>
          <p:cNvPr id="9" name="Picture 2" descr="image002">
            <a:extLst>
              <a:ext uri="{FF2B5EF4-FFF2-40B4-BE49-F238E27FC236}">
                <a16:creationId xmlns:a16="http://schemas.microsoft.com/office/drawing/2014/main" id="{78BB7920-CF11-466B-A059-209715183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350" y="6299234"/>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Tabell 13">
            <a:extLst>
              <a:ext uri="{FF2B5EF4-FFF2-40B4-BE49-F238E27FC236}">
                <a16:creationId xmlns:a16="http://schemas.microsoft.com/office/drawing/2014/main" id="{6F596A49-8CB0-48C7-BA37-2ABDA452202F}"/>
              </a:ext>
            </a:extLst>
          </p:cNvPr>
          <p:cNvGraphicFramePr>
            <a:graphicFrameLocks noGrp="1"/>
          </p:cNvGraphicFramePr>
          <p:nvPr>
            <p:extLst>
              <p:ext uri="{D42A27DB-BD31-4B8C-83A1-F6EECF244321}">
                <p14:modId xmlns:p14="http://schemas.microsoft.com/office/powerpoint/2010/main" val="305003795"/>
              </p:ext>
            </p:extLst>
          </p:nvPr>
        </p:nvGraphicFramePr>
        <p:xfrm>
          <a:off x="6962275" y="381709"/>
          <a:ext cx="4880325" cy="2018880"/>
        </p:xfrm>
        <a:graphic>
          <a:graphicData uri="http://schemas.openxmlformats.org/drawingml/2006/table">
            <a:tbl>
              <a:tblPr firstRow="1" bandRow="1"/>
              <a:tblGrid>
                <a:gridCol w="1980421">
                  <a:extLst>
                    <a:ext uri="{9D8B030D-6E8A-4147-A177-3AD203B41FA5}">
                      <a16:colId xmlns:a16="http://schemas.microsoft.com/office/drawing/2014/main" val="20000"/>
                    </a:ext>
                  </a:extLst>
                </a:gridCol>
                <a:gridCol w="843335">
                  <a:extLst>
                    <a:ext uri="{9D8B030D-6E8A-4147-A177-3AD203B41FA5}">
                      <a16:colId xmlns:a16="http://schemas.microsoft.com/office/drawing/2014/main" val="20001"/>
                    </a:ext>
                  </a:extLst>
                </a:gridCol>
                <a:gridCol w="627501">
                  <a:extLst>
                    <a:ext uri="{9D8B030D-6E8A-4147-A177-3AD203B41FA5}">
                      <a16:colId xmlns:a16="http://schemas.microsoft.com/office/drawing/2014/main" val="20002"/>
                    </a:ext>
                  </a:extLst>
                </a:gridCol>
                <a:gridCol w="732084">
                  <a:extLst>
                    <a:ext uri="{9D8B030D-6E8A-4147-A177-3AD203B41FA5}">
                      <a16:colId xmlns:a16="http://schemas.microsoft.com/office/drawing/2014/main" val="20003"/>
                    </a:ext>
                  </a:extLst>
                </a:gridCol>
                <a:gridCol w="696984">
                  <a:extLst>
                    <a:ext uri="{9D8B030D-6E8A-4147-A177-3AD203B41FA5}">
                      <a16:colId xmlns:a16="http://schemas.microsoft.com/office/drawing/2014/main" val="20004"/>
                    </a:ext>
                  </a:extLst>
                </a:gridCol>
              </a:tblGrid>
              <a:tr h="33648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Stålsort</a:t>
                      </a:r>
                    </a:p>
                  </a:txBody>
                  <a:tcPr marL="82940" marR="82940" marT="41484" marB="41484">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gridSpan="4">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Kemisk sammansättning (%)</a:t>
                      </a:r>
                    </a:p>
                  </a:txBody>
                  <a:tcPr marL="82940" marR="82940" marT="41484" marB="41484">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hMerge="1">
                  <a:txBody>
                    <a:bodyPr/>
                    <a:lstStyle/>
                    <a:p>
                      <a:endParaRPr lang="sv-SE" dirty="0"/>
                    </a:p>
                  </a:txBody>
                  <a:tcPr/>
                </a:tc>
                <a:tc hMerge="1">
                  <a:txBody>
                    <a:bodyPr/>
                    <a:lstStyle/>
                    <a:p>
                      <a:endParaRPr lang="sv-SE" dirty="0"/>
                    </a:p>
                  </a:txBody>
                  <a:tcPr/>
                </a:tc>
                <a:tc hMerge="1">
                  <a:txBody>
                    <a:bodyPr/>
                    <a:lstStyle/>
                    <a:p>
                      <a:endParaRPr lang="sv-SE" dirty="0"/>
                    </a:p>
                  </a:txBody>
                  <a:tcPr/>
                </a:tc>
                <a:extLst>
                  <a:ext uri="{0D108BD9-81ED-4DB2-BD59-A6C34878D82A}">
                    <a16:rowId xmlns:a16="http://schemas.microsoft.com/office/drawing/2014/main" val="10000"/>
                  </a:ext>
                </a:extLst>
              </a:tr>
              <a:tr h="33648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sv-SE" sz="1400" dirty="0"/>
                    </a:p>
                  </a:txBody>
                  <a:tcPr marL="82940" marR="82940" marT="41484" marB="4148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C</a:t>
                      </a:r>
                    </a:p>
                  </a:txBody>
                  <a:tcPr marL="82940" marR="82940" marT="41484" marB="4148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err="1"/>
                        <a:t>Cr</a:t>
                      </a:r>
                      <a:endParaRPr lang="sv-SE" sz="1400" dirty="0"/>
                    </a:p>
                  </a:txBody>
                  <a:tcPr marL="82940" marR="82940" marT="41484" marB="4148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Mo</a:t>
                      </a:r>
                    </a:p>
                  </a:txBody>
                  <a:tcPr marL="82940" marR="82940" marT="41484" marB="4148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V</a:t>
                      </a:r>
                    </a:p>
                  </a:txBody>
                  <a:tcPr marL="82940" marR="82940" marT="41484" marB="41484">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1"/>
                  </a:ext>
                </a:extLst>
              </a:tr>
              <a:tr h="33648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Orvar </a:t>
                      </a:r>
                      <a:r>
                        <a:rPr lang="sv-SE" sz="1400" dirty="0" err="1"/>
                        <a:t>Supreme</a:t>
                      </a:r>
                      <a:endParaRPr lang="sv-SE" sz="1400" dirty="0"/>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0.39</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5.2</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1.4</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10002"/>
                  </a:ext>
                </a:extLst>
              </a:tr>
              <a:tr h="33648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Vidar</a:t>
                      </a:r>
                      <a:r>
                        <a:rPr lang="sv-SE" sz="1400" baseline="0" dirty="0"/>
                        <a:t> </a:t>
                      </a:r>
                      <a:r>
                        <a:rPr lang="sv-SE" sz="1400" baseline="0" dirty="0" err="1"/>
                        <a:t>Superior</a:t>
                      </a:r>
                      <a:endParaRPr lang="sv-SE" sz="1400" dirty="0"/>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0.36</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5.0</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1.3</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3"/>
                  </a:ext>
                </a:extLst>
              </a:tr>
              <a:tr h="33648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Dievar</a:t>
                      </a:r>
                      <a:endParaRPr lang="sv-SE" sz="1400" dirty="0"/>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0.35</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5.0</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2.3</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0.6</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10004"/>
                  </a:ext>
                </a:extLst>
              </a:tr>
              <a:tr h="33648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a:t>QRO 90 </a:t>
                      </a:r>
                      <a:r>
                        <a:rPr lang="sv-SE" sz="1400" dirty="0" err="1"/>
                        <a:t>Supreme</a:t>
                      </a:r>
                      <a:endParaRPr lang="sv-SE" sz="1400" dirty="0"/>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0.38</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2.6</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2.3</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a:t>
                      </a:r>
                    </a:p>
                  </a:txBody>
                  <a:tcPr marL="82940" marR="82940" marT="41484" marB="41484">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5"/>
                  </a:ext>
                </a:extLst>
              </a:tr>
            </a:tbl>
          </a:graphicData>
        </a:graphic>
      </p:graphicFrame>
      <p:pic>
        <p:nvPicPr>
          <p:cNvPr id="15" name="Picture 49">
            <a:extLst>
              <a:ext uri="{FF2B5EF4-FFF2-40B4-BE49-F238E27FC236}">
                <a16:creationId xmlns:a16="http://schemas.microsoft.com/office/drawing/2014/main" id="{7ADDE22D-1622-4DAB-BD9C-4918179D3EC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83" t="18085" r="12059"/>
          <a:stretch/>
        </p:blipFill>
        <p:spPr bwMode="auto">
          <a:xfrm>
            <a:off x="3641556" y="2852591"/>
            <a:ext cx="3160212" cy="198879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117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6">
            <a:extLst>
              <a:ext uri="{FF2B5EF4-FFF2-40B4-BE49-F238E27FC236}">
                <a16:creationId xmlns:a16="http://schemas.microsoft.com/office/drawing/2014/main" id="{C07C7E8F-441E-49B7-B443-AFAD029DCD3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31" t="3584" r="5019" b="10748"/>
          <a:stretch/>
        </p:blipFill>
        <p:spPr bwMode="auto">
          <a:xfrm>
            <a:off x="5999747" y="2901623"/>
            <a:ext cx="6272821" cy="327917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67">
            <a:extLst>
              <a:ext uri="{FF2B5EF4-FFF2-40B4-BE49-F238E27FC236}">
                <a16:creationId xmlns:a16="http://schemas.microsoft.com/office/drawing/2014/main" id="{394C240B-5831-4BA1-8305-B089CE46ED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34"/>
          <a:stretch/>
        </p:blipFill>
        <p:spPr bwMode="auto">
          <a:xfrm>
            <a:off x="2245895" y="1560015"/>
            <a:ext cx="4684294" cy="51242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ubrik 1">
            <a:extLst>
              <a:ext uri="{FF2B5EF4-FFF2-40B4-BE49-F238E27FC236}">
                <a16:creationId xmlns:a16="http://schemas.microsoft.com/office/drawing/2014/main" id="{F7297AA8-2E62-4E36-B083-75F1CDDE9E5B}"/>
              </a:ext>
            </a:extLst>
          </p:cNvPr>
          <p:cNvSpPr>
            <a:spLocks noGrp="1"/>
          </p:cNvSpPr>
          <p:nvPr>
            <p:ph type="title"/>
          </p:nvPr>
        </p:nvSpPr>
        <p:spPr/>
        <p:txBody>
          <a:bodyPr/>
          <a:lstStyle/>
          <a:p>
            <a:r>
              <a:rPr lang="sv-SE" altLang="sv-SE" sz="2800" dirty="0"/>
              <a:t>Verktygsstål − plastformstål</a:t>
            </a:r>
            <a:endParaRPr lang="sv-SE" dirty="0"/>
          </a:p>
        </p:txBody>
      </p:sp>
      <p:sp>
        <p:nvSpPr>
          <p:cNvPr id="4" name="Platshållare för innehåll 4">
            <a:extLst>
              <a:ext uri="{FF2B5EF4-FFF2-40B4-BE49-F238E27FC236}">
                <a16:creationId xmlns:a16="http://schemas.microsoft.com/office/drawing/2014/main" id="{12413353-11F8-46CF-80D2-E5150A5E633C}"/>
              </a:ext>
            </a:extLst>
          </p:cNvPr>
          <p:cNvSpPr txBox="1">
            <a:spLocks/>
          </p:cNvSpPr>
          <p:nvPr/>
        </p:nvSpPr>
        <p:spPr>
          <a:xfrm>
            <a:off x="274471" y="901389"/>
            <a:ext cx="6687803" cy="1304893"/>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sv-SE" sz="2400" dirty="0">
                <a:solidFill>
                  <a:prstClr val="black"/>
                </a:solidFill>
              </a:rPr>
              <a:t>Användningsområden: </a:t>
            </a:r>
            <a:r>
              <a:rPr lang="sv-SE" sz="2000" dirty="0"/>
              <a:t>Plastformning</a:t>
            </a:r>
            <a:br>
              <a:rPr lang="sv-SE" sz="2000" dirty="0"/>
            </a:br>
            <a:endParaRPr lang="sv-SE" sz="300" dirty="0">
              <a:solidFill>
                <a:prstClr val="black"/>
              </a:solidFill>
            </a:endParaRPr>
          </a:p>
          <a:p>
            <a:pPr marL="0" indent="0">
              <a:buFont typeface="Arial" panose="020B0604020202020204" pitchFamily="34" charset="0"/>
              <a:buNone/>
            </a:pPr>
            <a:r>
              <a:rPr lang="sv-SE" sz="2400" dirty="0"/>
              <a:t>Viktiga egenskaper:</a:t>
            </a:r>
          </a:p>
          <a:p>
            <a:pPr marL="311045" indent="-311045">
              <a:defRPr/>
            </a:pPr>
            <a:r>
              <a:rPr lang="sv-SE" sz="2000" dirty="0"/>
              <a:t>Polerbarhet</a:t>
            </a:r>
          </a:p>
          <a:p>
            <a:pPr marL="311045" indent="-311045">
              <a:defRPr/>
            </a:pPr>
            <a:r>
              <a:rPr lang="sv-SE" sz="2000" dirty="0"/>
              <a:t>Korrosions-</a:t>
            </a:r>
            <a:br>
              <a:rPr lang="sv-SE" sz="2000" dirty="0"/>
            </a:br>
            <a:r>
              <a:rPr lang="sv-SE" sz="2000" dirty="0"/>
              <a:t>beständighet</a:t>
            </a:r>
          </a:p>
          <a:p>
            <a:pPr marL="311045" indent="-311045">
              <a:defRPr/>
            </a:pPr>
            <a:r>
              <a:rPr lang="sv-SE" sz="2000" dirty="0"/>
              <a:t>Nötnings-</a:t>
            </a:r>
            <a:br>
              <a:rPr lang="sv-SE" sz="2000" dirty="0"/>
            </a:br>
            <a:r>
              <a:rPr lang="sv-SE" sz="2000" dirty="0"/>
              <a:t>beständighet</a:t>
            </a:r>
          </a:p>
          <a:p>
            <a:pPr marL="0" indent="0">
              <a:buNone/>
            </a:pPr>
            <a:endParaRPr lang="sv-SE" sz="2000" dirty="0"/>
          </a:p>
          <a:p>
            <a:endParaRPr lang="sv-SE" sz="1800" dirty="0"/>
          </a:p>
          <a:p>
            <a:endParaRPr lang="sv-SE" sz="1800" dirty="0"/>
          </a:p>
        </p:txBody>
      </p:sp>
      <p:pic>
        <p:nvPicPr>
          <p:cNvPr id="9" name="Picture 2" descr="image002">
            <a:extLst>
              <a:ext uri="{FF2B5EF4-FFF2-40B4-BE49-F238E27FC236}">
                <a16:creationId xmlns:a16="http://schemas.microsoft.com/office/drawing/2014/main" id="{78BB7920-CF11-466B-A059-209715183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350" y="6299234"/>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ell 12">
            <a:extLst>
              <a:ext uri="{FF2B5EF4-FFF2-40B4-BE49-F238E27FC236}">
                <a16:creationId xmlns:a16="http://schemas.microsoft.com/office/drawing/2014/main" id="{B9D405DD-A2F4-4DD3-928C-A51B9549A73F}"/>
              </a:ext>
            </a:extLst>
          </p:cNvPr>
          <p:cNvGraphicFramePr>
            <a:graphicFrameLocks noGrp="1"/>
          </p:cNvGraphicFramePr>
          <p:nvPr>
            <p:extLst>
              <p:ext uri="{D42A27DB-BD31-4B8C-83A1-F6EECF244321}">
                <p14:modId xmlns:p14="http://schemas.microsoft.com/office/powerpoint/2010/main" val="3545588840"/>
              </p:ext>
            </p:extLst>
          </p:nvPr>
        </p:nvGraphicFramePr>
        <p:xfrm>
          <a:off x="6704627" y="384480"/>
          <a:ext cx="5163526" cy="2407327"/>
        </p:xfrm>
        <a:graphic>
          <a:graphicData uri="http://schemas.openxmlformats.org/drawingml/2006/table">
            <a:tbl>
              <a:tblPr firstRow="1" bandRow="1"/>
              <a:tblGrid>
                <a:gridCol w="1448407">
                  <a:extLst>
                    <a:ext uri="{9D8B030D-6E8A-4147-A177-3AD203B41FA5}">
                      <a16:colId xmlns:a16="http://schemas.microsoft.com/office/drawing/2014/main" val="20000"/>
                    </a:ext>
                  </a:extLst>
                </a:gridCol>
                <a:gridCol w="616782">
                  <a:extLst>
                    <a:ext uri="{9D8B030D-6E8A-4147-A177-3AD203B41FA5}">
                      <a16:colId xmlns:a16="http://schemas.microsoft.com/office/drawing/2014/main" val="20001"/>
                    </a:ext>
                  </a:extLst>
                </a:gridCol>
                <a:gridCol w="523924">
                  <a:extLst>
                    <a:ext uri="{9D8B030D-6E8A-4147-A177-3AD203B41FA5}">
                      <a16:colId xmlns:a16="http://schemas.microsoft.com/office/drawing/2014/main" val="20002"/>
                    </a:ext>
                  </a:extLst>
                </a:gridCol>
                <a:gridCol w="535417">
                  <a:extLst>
                    <a:ext uri="{9D8B030D-6E8A-4147-A177-3AD203B41FA5}">
                      <a16:colId xmlns:a16="http://schemas.microsoft.com/office/drawing/2014/main" val="20003"/>
                    </a:ext>
                  </a:extLst>
                </a:gridCol>
                <a:gridCol w="509749">
                  <a:extLst>
                    <a:ext uri="{9D8B030D-6E8A-4147-A177-3AD203B41FA5}">
                      <a16:colId xmlns:a16="http://schemas.microsoft.com/office/drawing/2014/main" val="20004"/>
                    </a:ext>
                  </a:extLst>
                </a:gridCol>
                <a:gridCol w="509749">
                  <a:extLst>
                    <a:ext uri="{9D8B030D-6E8A-4147-A177-3AD203B41FA5}">
                      <a16:colId xmlns:a16="http://schemas.microsoft.com/office/drawing/2014/main" val="20005"/>
                    </a:ext>
                  </a:extLst>
                </a:gridCol>
                <a:gridCol w="509749">
                  <a:extLst>
                    <a:ext uri="{9D8B030D-6E8A-4147-A177-3AD203B41FA5}">
                      <a16:colId xmlns:a16="http://schemas.microsoft.com/office/drawing/2014/main" val="20006"/>
                    </a:ext>
                  </a:extLst>
                </a:gridCol>
                <a:gridCol w="509749">
                  <a:extLst>
                    <a:ext uri="{9D8B030D-6E8A-4147-A177-3AD203B41FA5}">
                      <a16:colId xmlns:a16="http://schemas.microsoft.com/office/drawing/2014/main" val="20007"/>
                    </a:ext>
                  </a:extLst>
                </a:gridCol>
              </a:tblGrid>
              <a:tr h="315651">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Stålsort</a:t>
                      </a:r>
                    </a:p>
                  </a:txBody>
                  <a:tcPr marL="82949" marR="82949" marT="41472" marB="41472">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gridSpan="7">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sv-SE" sz="1400" dirty="0"/>
                        <a:t>Kemisk sammansättning (%)</a:t>
                      </a:r>
                    </a:p>
                  </a:txBody>
                  <a:tcPr marL="82949" marR="82949" marT="41472" marB="41472">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333399"/>
                    </a:solidFill>
                  </a:tcPr>
                </a:tc>
                <a:tc hMerge="1">
                  <a:txBody>
                    <a:bodyPr/>
                    <a:lstStyle/>
                    <a:p>
                      <a:endParaRPr lang="sv-SE" dirty="0"/>
                    </a:p>
                  </a:txBody>
                  <a:tcPr/>
                </a:tc>
                <a:tc hMerge="1">
                  <a:txBody>
                    <a:bodyPr/>
                    <a:lstStyle/>
                    <a:p>
                      <a:endParaRPr lang="sv-SE" dirty="0"/>
                    </a:p>
                  </a:txBody>
                  <a:tcPr/>
                </a:tc>
                <a:tc hMerge="1">
                  <a:txBody>
                    <a:bodyPr/>
                    <a:lstStyle/>
                    <a:p>
                      <a:endParaRPr lang="sv-SE" dirty="0"/>
                    </a:p>
                  </a:txBody>
                  <a:tcPr/>
                </a:tc>
                <a:tc hMerge="1">
                  <a:txBody>
                    <a:bodyPr/>
                    <a:lstStyle/>
                    <a:p>
                      <a:endParaRPr lang="sv-SE" sz="1600" dirty="0"/>
                    </a:p>
                  </a:txBody>
                  <a:tcPr/>
                </a:tc>
                <a:tc hMerge="1">
                  <a:txBody>
                    <a:bodyPr/>
                    <a:lstStyle/>
                    <a:p>
                      <a:endParaRPr lang="sv-SE" sz="1600" dirty="0"/>
                    </a:p>
                  </a:txBody>
                  <a:tcPr/>
                </a:tc>
                <a:tc hMerge="1">
                  <a:txBody>
                    <a:bodyPr/>
                    <a:lstStyle/>
                    <a:p>
                      <a:endParaRPr lang="sv-SE" sz="1600" dirty="0"/>
                    </a:p>
                  </a:txBody>
                  <a:tcPr/>
                </a:tc>
                <a:extLst>
                  <a:ext uri="{0D108BD9-81ED-4DB2-BD59-A6C34878D82A}">
                    <a16:rowId xmlns:a16="http://schemas.microsoft.com/office/drawing/2014/main" val="10000"/>
                  </a:ext>
                </a:extLst>
              </a:tr>
              <a:tr h="3156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endParaRPr lang="sv-SE" sz="1400" dirty="0"/>
                    </a:p>
                  </a:txBody>
                  <a:tcPr marL="82949" marR="82949" marT="41472" marB="414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C</a:t>
                      </a:r>
                    </a:p>
                  </a:txBody>
                  <a:tcPr marL="82949" marR="82949" marT="41472" marB="414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err="1"/>
                        <a:t>Cr</a:t>
                      </a:r>
                      <a:endParaRPr lang="sv-SE" sz="1400" dirty="0"/>
                    </a:p>
                  </a:txBody>
                  <a:tcPr marL="82949" marR="82949" marT="41472" marB="414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Mo</a:t>
                      </a:r>
                    </a:p>
                  </a:txBody>
                  <a:tcPr marL="82949" marR="82949" marT="41472" marB="414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V</a:t>
                      </a:r>
                    </a:p>
                  </a:txBody>
                  <a:tcPr marL="82949" marR="82949" marT="41472" marB="414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Ni</a:t>
                      </a:r>
                    </a:p>
                  </a:txBody>
                  <a:tcPr marL="82949" marR="82949" marT="41472" marB="414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err="1"/>
                        <a:t>Mn</a:t>
                      </a:r>
                      <a:endParaRPr lang="sv-SE" sz="1400" dirty="0"/>
                    </a:p>
                  </a:txBody>
                  <a:tcPr marL="82949" marR="82949" marT="41472" marB="414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sv-SE" sz="1400" dirty="0"/>
                    </a:p>
                  </a:txBody>
                  <a:tcPr marL="82949" marR="82949" marT="41472" marB="41472">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1"/>
                  </a:ext>
                </a:extLst>
              </a:tr>
              <a:tr h="3156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Nimax</a:t>
                      </a:r>
                      <a:endParaRPr lang="sv-SE" sz="1400" dirty="0"/>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0.1</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3.0</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0.9</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1.0</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2.5</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sv-SE" sz="1400" dirty="0"/>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10002"/>
                  </a:ext>
                </a:extLst>
              </a:tr>
              <a:tr h="44104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Stavax</a:t>
                      </a:r>
                      <a:r>
                        <a:rPr lang="sv-SE" sz="1400" dirty="0"/>
                        <a:t> ESR</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0.38</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13.6</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endParaRPr lang="sv-SE" sz="1400" dirty="0"/>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3"/>
                  </a:ext>
                </a:extLst>
              </a:tr>
              <a:tr h="441046">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Mirrax</a:t>
                      </a:r>
                      <a:r>
                        <a:rPr lang="sv-SE" sz="1400" dirty="0"/>
                        <a:t> 40</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0.21</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13.5</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0.25</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0.6</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0.5</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+N</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20000"/>
                      </a:srgbClr>
                    </a:solidFill>
                  </a:tcPr>
                </a:tc>
                <a:extLst>
                  <a:ext uri="{0D108BD9-81ED-4DB2-BD59-A6C34878D82A}">
                    <a16:rowId xmlns:a16="http://schemas.microsoft.com/office/drawing/2014/main" val="10004"/>
                  </a:ext>
                </a:extLst>
              </a:tr>
              <a:tr h="47825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sv-SE" sz="1400" dirty="0" err="1"/>
                        <a:t>Corrax</a:t>
                      </a:r>
                      <a:endParaRPr lang="sv-SE" sz="1400" dirty="0"/>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0.03</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12.0</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1.4</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9.2</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0.3</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sv-SE" sz="1400" dirty="0"/>
                        <a:t>+Al 1.6</a:t>
                      </a:r>
                    </a:p>
                  </a:txBody>
                  <a:tcPr marL="82949" marR="82949" marT="41472" marB="41472">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333399">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77391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D1E373A-7FDA-4D15-B8EA-00EF60FD3D24}"/>
              </a:ext>
            </a:extLst>
          </p:cNvPr>
          <p:cNvSpPr>
            <a:spLocks noGrp="1"/>
          </p:cNvSpPr>
          <p:nvPr>
            <p:ph type="title"/>
          </p:nvPr>
        </p:nvSpPr>
        <p:spPr/>
        <p:txBody>
          <a:bodyPr/>
          <a:lstStyle/>
          <a:p>
            <a:r>
              <a:rPr lang="sv-SE" dirty="0"/>
              <a:t>CCT-Diagram</a:t>
            </a:r>
            <a:br>
              <a:rPr lang="sv-SE" dirty="0"/>
            </a:br>
            <a:endParaRPr lang="sv-SE" b="0" dirty="0"/>
          </a:p>
        </p:txBody>
      </p:sp>
      <p:pic>
        <p:nvPicPr>
          <p:cNvPr id="124" name="Bildobjekt 123">
            <a:extLst>
              <a:ext uri="{FF2B5EF4-FFF2-40B4-BE49-F238E27FC236}">
                <a16:creationId xmlns:a16="http://schemas.microsoft.com/office/drawing/2014/main" id="{15FAEEFE-CE56-44B4-98E7-C22411A67BCF}"/>
              </a:ext>
            </a:extLst>
          </p:cNvPr>
          <p:cNvPicPr>
            <a:picLocks noChangeAspect="1"/>
          </p:cNvPicPr>
          <p:nvPr/>
        </p:nvPicPr>
        <p:blipFill>
          <a:blip r:embed="rId2"/>
          <a:stretch>
            <a:fillRect/>
          </a:stretch>
        </p:blipFill>
        <p:spPr>
          <a:xfrm>
            <a:off x="1009293" y="832956"/>
            <a:ext cx="7890959" cy="5412643"/>
          </a:xfrm>
          <a:prstGeom prst="rect">
            <a:avLst/>
          </a:prstGeom>
        </p:spPr>
      </p:pic>
      <p:sp>
        <p:nvSpPr>
          <p:cNvPr id="127" name="Rektangel 126">
            <a:extLst>
              <a:ext uri="{FF2B5EF4-FFF2-40B4-BE49-F238E27FC236}">
                <a16:creationId xmlns:a16="http://schemas.microsoft.com/office/drawing/2014/main" id="{CE21230D-4A38-44C7-B67D-548892F57805}"/>
              </a:ext>
            </a:extLst>
          </p:cNvPr>
          <p:cNvSpPr/>
          <p:nvPr/>
        </p:nvSpPr>
        <p:spPr>
          <a:xfrm>
            <a:off x="9060051" y="849166"/>
            <a:ext cx="1750800" cy="1569660"/>
          </a:xfrm>
          <a:prstGeom prst="rect">
            <a:avLst/>
          </a:prstGeom>
        </p:spPr>
        <p:txBody>
          <a:bodyPr wrap="none">
            <a:spAutoFit/>
          </a:bodyPr>
          <a:lstStyle/>
          <a:p>
            <a:r>
              <a:rPr lang="sv-SE" sz="2400" dirty="0"/>
              <a:t>Kolstål: </a:t>
            </a:r>
            <a:br>
              <a:rPr lang="sv-SE" sz="2400" dirty="0"/>
            </a:br>
            <a:r>
              <a:rPr lang="sv-SE" sz="2400" dirty="0"/>
              <a:t>C=0,67 % </a:t>
            </a:r>
            <a:br>
              <a:rPr lang="sv-SE" sz="2400" dirty="0"/>
            </a:br>
            <a:r>
              <a:rPr lang="sv-SE" sz="2400" dirty="0"/>
              <a:t>Si=0,20 %</a:t>
            </a:r>
            <a:br>
              <a:rPr lang="sv-SE" sz="2400" dirty="0"/>
            </a:br>
            <a:r>
              <a:rPr lang="sv-SE" sz="2400" dirty="0" err="1"/>
              <a:t>Mn</a:t>
            </a:r>
            <a:r>
              <a:rPr lang="sv-SE" sz="2400" dirty="0"/>
              <a:t>=0,70 %</a:t>
            </a:r>
          </a:p>
        </p:txBody>
      </p:sp>
    </p:spTree>
    <p:extLst>
      <p:ext uri="{BB962C8B-B14F-4D97-AF65-F5344CB8AC3E}">
        <p14:creationId xmlns:p14="http://schemas.microsoft.com/office/powerpoint/2010/main" val="2672578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DE884A-05EA-4C3E-AB3C-97EB63C29918}"/>
              </a:ext>
            </a:extLst>
          </p:cNvPr>
          <p:cNvSpPr>
            <a:spLocks noGrp="1"/>
          </p:cNvSpPr>
          <p:nvPr>
            <p:ph type="title"/>
          </p:nvPr>
        </p:nvSpPr>
        <p:spPr/>
        <p:txBody>
          <a:bodyPr/>
          <a:lstStyle/>
          <a:p>
            <a:r>
              <a:rPr lang="sv-SE" dirty="0" err="1"/>
              <a:t>Avkolning</a:t>
            </a:r>
            <a:endParaRPr lang="sv-SE" dirty="0"/>
          </a:p>
        </p:txBody>
      </p:sp>
      <p:pic>
        <p:nvPicPr>
          <p:cNvPr id="52" name="Bildobjekt 51">
            <a:extLst>
              <a:ext uri="{FF2B5EF4-FFF2-40B4-BE49-F238E27FC236}">
                <a16:creationId xmlns:a16="http://schemas.microsoft.com/office/drawing/2014/main" id="{DD2E7865-FC0A-41E4-9789-D7BBF272BC23}"/>
              </a:ext>
            </a:extLst>
          </p:cNvPr>
          <p:cNvPicPr>
            <a:picLocks noChangeAspect="1"/>
          </p:cNvPicPr>
          <p:nvPr/>
        </p:nvPicPr>
        <p:blipFill>
          <a:blip r:embed="rId2"/>
          <a:stretch>
            <a:fillRect/>
          </a:stretch>
        </p:blipFill>
        <p:spPr>
          <a:xfrm>
            <a:off x="1229167" y="353351"/>
            <a:ext cx="9192126" cy="5925284"/>
          </a:xfrm>
          <a:prstGeom prst="rect">
            <a:avLst/>
          </a:prstGeom>
        </p:spPr>
      </p:pic>
    </p:spTree>
    <p:extLst>
      <p:ext uri="{BB962C8B-B14F-4D97-AF65-F5344CB8AC3E}">
        <p14:creationId xmlns:p14="http://schemas.microsoft.com/office/powerpoint/2010/main" val="634606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F4E88D-CB7A-4E22-B100-32CA297500AF}"/>
              </a:ext>
            </a:extLst>
          </p:cNvPr>
          <p:cNvSpPr>
            <a:spLocks noGrp="1"/>
          </p:cNvSpPr>
          <p:nvPr>
            <p:ph type="title"/>
          </p:nvPr>
        </p:nvSpPr>
        <p:spPr/>
        <p:txBody>
          <a:bodyPr/>
          <a:lstStyle/>
          <a:p>
            <a:r>
              <a:rPr lang="sv-SE" dirty="0"/>
              <a:t>Påverkan av spårelement</a:t>
            </a:r>
          </a:p>
        </p:txBody>
      </p:sp>
      <p:graphicFrame>
        <p:nvGraphicFramePr>
          <p:cNvPr id="6" name="Platshållare för innehåll 3">
            <a:extLst>
              <a:ext uri="{FF2B5EF4-FFF2-40B4-BE49-F238E27FC236}">
                <a16:creationId xmlns:a16="http://schemas.microsoft.com/office/drawing/2014/main" id="{0CFC02E5-6967-419A-B807-029346980BB8}"/>
              </a:ext>
            </a:extLst>
          </p:cNvPr>
          <p:cNvGraphicFramePr>
            <a:graphicFrameLocks/>
          </p:cNvGraphicFramePr>
          <p:nvPr>
            <p:extLst>
              <p:ext uri="{D42A27DB-BD31-4B8C-83A1-F6EECF244321}">
                <p14:modId xmlns:p14="http://schemas.microsoft.com/office/powerpoint/2010/main" val="2588568406"/>
              </p:ext>
            </p:extLst>
          </p:nvPr>
        </p:nvGraphicFramePr>
        <p:xfrm>
          <a:off x="348150" y="854092"/>
          <a:ext cx="11519999" cy="5230027"/>
        </p:xfrm>
        <a:graphic>
          <a:graphicData uri="http://schemas.openxmlformats.org/drawingml/2006/table">
            <a:tbl>
              <a:tblPr firstRow="1"/>
              <a:tblGrid>
                <a:gridCol w="3004433">
                  <a:extLst>
                    <a:ext uri="{9D8B030D-6E8A-4147-A177-3AD203B41FA5}">
                      <a16:colId xmlns:a16="http://schemas.microsoft.com/office/drawing/2014/main" val="20000"/>
                    </a:ext>
                  </a:extLst>
                </a:gridCol>
                <a:gridCol w="946174">
                  <a:extLst>
                    <a:ext uri="{9D8B030D-6E8A-4147-A177-3AD203B41FA5}">
                      <a16:colId xmlns:a16="http://schemas.microsoft.com/office/drawing/2014/main" val="20001"/>
                    </a:ext>
                  </a:extLst>
                </a:gridCol>
                <a:gridCol w="946174">
                  <a:extLst>
                    <a:ext uri="{9D8B030D-6E8A-4147-A177-3AD203B41FA5}">
                      <a16:colId xmlns:a16="http://schemas.microsoft.com/office/drawing/2014/main" val="20002"/>
                    </a:ext>
                  </a:extLst>
                </a:gridCol>
                <a:gridCol w="946174">
                  <a:extLst>
                    <a:ext uri="{9D8B030D-6E8A-4147-A177-3AD203B41FA5}">
                      <a16:colId xmlns:a16="http://schemas.microsoft.com/office/drawing/2014/main" val="20003"/>
                    </a:ext>
                  </a:extLst>
                </a:gridCol>
                <a:gridCol w="946174">
                  <a:extLst>
                    <a:ext uri="{9D8B030D-6E8A-4147-A177-3AD203B41FA5}">
                      <a16:colId xmlns:a16="http://schemas.microsoft.com/office/drawing/2014/main" val="20004"/>
                    </a:ext>
                  </a:extLst>
                </a:gridCol>
                <a:gridCol w="946174">
                  <a:extLst>
                    <a:ext uri="{9D8B030D-6E8A-4147-A177-3AD203B41FA5}">
                      <a16:colId xmlns:a16="http://schemas.microsoft.com/office/drawing/2014/main" val="20005"/>
                    </a:ext>
                  </a:extLst>
                </a:gridCol>
                <a:gridCol w="946174">
                  <a:extLst>
                    <a:ext uri="{9D8B030D-6E8A-4147-A177-3AD203B41FA5}">
                      <a16:colId xmlns:a16="http://schemas.microsoft.com/office/drawing/2014/main" val="20006"/>
                    </a:ext>
                  </a:extLst>
                </a:gridCol>
                <a:gridCol w="946174">
                  <a:extLst>
                    <a:ext uri="{9D8B030D-6E8A-4147-A177-3AD203B41FA5}">
                      <a16:colId xmlns:a16="http://schemas.microsoft.com/office/drawing/2014/main" val="20007"/>
                    </a:ext>
                  </a:extLst>
                </a:gridCol>
                <a:gridCol w="946174">
                  <a:extLst>
                    <a:ext uri="{9D8B030D-6E8A-4147-A177-3AD203B41FA5}">
                      <a16:colId xmlns:a16="http://schemas.microsoft.com/office/drawing/2014/main" val="20008"/>
                    </a:ext>
                  </a:extLst>
                </a:gridCol>
                <a:gridCol w="946174">
                  <a:extLst>
                    <a:ext uri="{9D8B030D-6E8A-4147-A177-3AD203B41FA5}">
                      <a16:colId xmlns:a16="http://schemas.microsoft.com/office/drawing/2014/main" val="20009"/>
                    </a:ext>
                  </a:extLst>
                </a:gridCol>
              </a:tblGrid>
              <a:tr h="1473367">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l" fontAlgn="b"/>
                      <a:r>
                        <a:rPr lang="sv-SE" sz="1600" u="none" strike="noStrike" dirty="0">
                          <a:effectLst/>
                        </a:rPr>
                        <a:t> </a:t>
                      </a:r>
                      <a:endParaRPr lang="sv-SE" sz="16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b"/>
                      <a:r>
                        <a:rPr lang="sv-SE" sz="1600" u="none" strike="noStrike" dirty="0" err="1">
                          <a:effectLst/>
                        </a:rPr>
                        <a:t>Stränggjut</a:t>
                      </a:r>
                      <a:r>
                        <a:rPr lang="sv-SE" sz="1600" u="none" strike="noStrike" dirty="0">
                          <a:effectLst/>
                        </a:rPr>
                        <a:t>-barhet</a:t>
                      </a:r>
                      <a:endParaRPr lang="sv-SE" sz="1600" b="0" i="0" u="none" strike="noStrike" dirty="0">
                        <a:solidFill>
                          <a:srgbClr val="000000"/>
                        </a:solidFill>
                        <a:effectLst/>
                        <a:latin typeface="Calibri" panose="020F0502020204030204" pitchFamily="34" charset="0"/>
                      </a:endParaRPr>
                    </a:p>
                  </a:txBody>
                  <a:tcPr marL="9525" marR="9525" marT="9525"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sv-SE" sz="1600" u="none" strike="noStrike" dirty="0" err="1">
                          <a:effectLst/>
                        </a:rPr>
                        <a:t>Varmbear-betbarhet</a:t>
                      </a:r>
                      <a:r>
                        <a:rPr lang="sv-SE" sz="1600" u="none" strike="noStrike" dirty="0">
                          <a:effectLst/>
                        </a:rPr>
                        <a:t> </a:t>
                      </a:r>
                      <a:br>
                        <a:rPr lang="sv-SE" sz="1600" u="none" strike="noStrike" dirty="0">
                          <a:effectLst/>
                        </a:rPr>
                      </a:br>
                      <a:r>
                        <a:rPr lang="sv-SE" sz="1600" u="none" strike="noStrike" dirty="0">
                          <a:effectLst/>
                        </a:rPr>
                        <a:t>(rödskörhet)</a:t>
                      </a:r>
                      <a:endParaRPr lang="sv-SE" sz="1600" b="0" i="0" u="none" strike="noStrike" dirty="0">
                        <a:solidFill>
                          <a:srgbClr val="000000"/>
                        </a:solidFill>
                        <a:effectLst/>
                        <a:latin typeface="Calibri" panose="020F0502020204030204" pitchFamily="34" charset="0"/>
                      </a:endParaRPr>
                    </a:p>
                  </a:txBody>
                  <a:tcPr marL="9525" marR="9525" marT="9525"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sv-SE" sz="1600" u="none" strike="noStrike" dirty="0" err="1">
                          <a:effectLst/>
                        </a:rPr>
                        <a:t>Kallform</a:t>
                      </a:r>
                      <a:r>
                        <a:rPr lang="sv-SE" sz="1600" u="none" strike="noStrike" dirty="0">
                          <a:effectLst/>
                        </a:rPr>
                        <a:t>-barhet</a:t>
                      </a:r>
                      <a:endParaRPr lang="sv-SE" sz="1600" b="0" i="0" u="none" strike="noStrike" dirty="0">
                        <a:solidFill>
                          <a:srgbClr val="000000"/>
                        </a:solidFill>
                        <a:effectLst/>
                        <a:latin typeface="Calibri" panose="020F0502020204030204" pitchFamily="34" charset="0"/>
                      </a:endParaRPr>
                    </a:p>
                  </a:txBody>
                  <a:tcPr marL="9525" marR="9525" marT="9525"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sv-SE" sz="1600" u="none" strike="noStrike" dirty="0">
                          <a:effectLst/>
                        </a:rPr>
                        <a:t>Hållfasthet, hårdhet</a:t>
                      </a:r>
                      <a:endParaRPr lang="sv-SE" sz="1600" b="0" i="0" u="none" strike="noStrike" dirty="0">
                        <a:solidFill>
                          <a:srgbClr val="000000"/>
                        </a:solidFill>
                        <a:effectLst/>
                        <a:latin typeface="Calibri" panose="020F0502020204030204" pitchFamily="34" charset="0"/>
                      </a:endParaRPr>
                    </a:p>
                  </a:txBody>
                  <a:tcPr marL="9525" marR="9525" marT="9525"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sv-SE" sz="1600" u="none" strike="noStrike" dirty="0">
                          <a:effectLst/>
                        </a:rPr>
                        <a:t>Seghet</a:t>
                      </a:r>
                      <a:endParaRPr lang="sv-SE" sz="1600" b="0" i="0" u="none" strike="noStrike" dirty="0">
                        <a:solidFill>
                          <a:srgbClr val="000000"/>
                        </a:solidFill>
                        <a:effectLst/>
                        <a:latin typeface="Calibri" panose="020F0502020204030204" pitchFamily="34" charset="0"/>
                      </a:endParaRPr>
                    </a:p>
                  </a:txBody>
                  <a:tcPr marL="9525" marR="9525" marT="9525"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sv-SE" sz="1600" u="none" strike="noStrike" dirty="0">
                          <a:effectLst/>
                        </a:rPr>
                        <a:t>Härdbarhet</a:t>
                      </a:r>
                      <a:endParaRPr lang="sv-SE" sz="1600" b="0" i="0" u="none" strike="noStrike" dirty="0">
                        <a:solidFill>
                          <a:srgbClr val="000000"/>
                        </a:solidFill>
                        <a:effectLst/>
                        <a:latin typeface="Calibri" panose="020F0502020204030204" pitchFamily="34" charset="0"/>
                      </a:endParaRPr>
                    </a:p>
                  </a:txBody>
                  <a:tcPr marL="9525" marR="9525" marT="9525"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sv-SE" sz="1600" u="none" strike="noStrike" dirty="0">
                          <a:effectLst/>
                        </a:rPr>
                        <a:t>Anlöpnings-</a:t>
                      </a:r>
                      <a:br>
                        <a:rPr lang="sv-SE" sz="1600" u="none" strike="noStrike" dirty="0">
                          <a:effectLst/>
                        </a:rPr>
                      </a:br>
                      <a:r>
                        <a:rPr lang="sv-SE" sz="1600" u="none" strike="noStrike" dirty="0">
                          <a:effectLst/>
                        </a:rPr>
                        <a:t>försprödning</a:t>
                      </a:r>
                      <a:endParaRPr lang="sv-SE" sz="1600" b="0" i="0" u="none" strike="noStrike" dirty="0">
                        <a:solidFill>
                          <a:srgbClr val="000000"/>
                        </a:solidFill>
                        <a:effectLst/>
                        <a:latin typeface="Calibri" panose="020F0502020204030204" pitchFamily="34" charset="0"/>
                      </a:endParaRPr>
                    </a:p>
                  </a:txBody>
                  <a:tcPr marL="9525" marR="9525" marT="9525"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sv-SE" sz="1600" u="none" strike="noStrike" dirty="0">
                          <a:effectLst/>
                        </a:rPr>
                        <a:t>Svetsbarhet</a:t>
                      </a:r>
                      <a:endParaRPr lang="sv-SE" sz="1600" b="0" i="0" u="none" strike="noStrike" dirty="0">
                        <a:solidFill>
                          <a:srgbClr val="000000"/>
                        </a:solidFill>
                        <a:effectLst/>
                        <a:latin typeface="Calibri" panose="020F0502020204030204" pitchFamily="34" charset="0"/>
                      </a:endParaRPr>
                    </a:p>
                  </a:txBody>
                  <a:tcPr marL="9525" marR="9525" marT="9525" marB="0" vert="vert27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fontAlgn="ctr"/>
                      <a:r>
                        <a:rPr lang="sv-SE" sz="1600" u="none" strike="noStrike" dirty="0">
                          <a:effectLst/>
                        </a:rPr>
                        <a:t>Skärbarhet</a:t>
                      </a:r>
                      <a:endParaRPr lang="sv-SE" sz="1600" b="0" i="0" u="none" strike="noStrike" dirty="0">
                        <a:solidFill>
                          <a:srgbClr val="000000"/>
                        </a:solidFill>
                        <a:effectLst/>
                        <a:latin typeface="Calibri" panose="020F0502020204030204" pitchFamily="34" charset="0"/>
                      </a:endParaRPr>
                    </a:p>
                  </a:txBody>
                  <a:tcPr marL="9525" marR="9525" marT="9525" marB="0" vert="vert27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0000"/>
                  </a:ext>
                </a:extLst>
              </a:tr>
              <a:tr h="1234787">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sv-SE" sz="1600" u="none" strike="noStrike" dirty="0">
                          <a:effectLst/>
                        </a:rPr>
                        <a:t>Lågkolhaltiga </a:t>
                      </a:r>
                      <a:r>
                        <a:rPr lang="sv-SE" sz="1600" u="none" strike="noStrike" dirty="0" err="1">
                          <a:effectLst/>
                        </a:rPr>
                        <a:t>presstål</a:t>
                      </a:r>
                      <a:br>
                        <a:rPr lang="sv-SE" sz="1600" u="none" strike="noStrike" dirty="0">
                          <a:effectLst/>
                        </a:rPr>
                      </a:br>
                      <a:r>
                        <a:rPr lang="sv-SE" sz="1600" u="none" strike="noStrike" dirty="0" err="1">
                          <a:effectLst/>
                        </a:rPr>
                        <a:t>ferritiska</a:t>
                      </a:r>
                      <a:endParaRPr lang="sv-SE" sz="1600" b="0" i="0" u="none" strike="noStrike" dirty="0">
                        <a:solidFill>
                          <a:srgbClr val="000000"/>
                        </a:solidFill>
                        <a:effectLst/>
                        <a:latin typeface="Calibri" panose="020F0502020204030204" pitchFamily="34" charset="0"/>
                      </a:endParaRP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rowSpan="4">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nl-NL" sz="1400" u="none" strike="noStrike" dirty="0">
                          <a:effectLst/>
                        </a:rPr>
                        <a:t>P-</a:t>
                      </a:r>
                      <a:br>
                        <a:rPr lang="nl-NL" sz="1400" u="none" strike="noStrike" dirty="0">
                          <a:effectLst/>
                        </a:rPr>
                      </a:br>
                      <a:r>
                        <a:rPr lang="nl-NL" sz="1400" u="none" strike="noStrike" dirty="0">
                          <a:effectLst/>
                        </a:rPr>
                        <a:t>S-</a:t>
                      </a:r>
                      <a:br>
                        <a:rPr lang="nl-NL" sz="1400" u="none" strike="noStrike" dirty="0">
                          <a:effectLst/>
                        </a:rPr>
                      </a:br>
                      <a:r>
                        <a:rPr lang="nl-NL" sz="1400" u="none" strike="noStrike" dirty="0">
                          <a:effectLst/>
                        </a:rPr>
                        <a:t>Nb-</a:t>
                      </a:r>
                      <a:br>
                        <a:rPr lang="nl-NL" sz="1400" u="none" strike="noStrike" dirty="0">
                          <a:effectLst/>
                        </a:rPr>
                      </a:br>
                      <a:r>
                        <a:rPr lang="nl-NL" sz="1400" u="none" strike="noStrike" dirty="0">
                          <a:effectLst/>
                        </a:rPr>
                        <a:t>Al-</a:t>
                      </a:r>
                      <a:br>
                        <a:rPr lang="nl-NL" sz="1400" u="none" strike="noStrike" dirty="0">
                          <a:effectLst/>
                        </a:rPr>
                      </a:br>
                      <a:r>
                        <a:rPr lang="nl-NL" sz="1400" u="none" strike="noStrike" dirty="0">
                          <a:effectLst/>
                        </a:rPr>
                        <a:t>Cu-</a:t>
                      </a:r>
                      <a:endParaRPr lang="nl-NL"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sv-SE" sz="1400" u="none" strike="noStrike" dirty="0">
                          <a:effectLst/>
                        </a:rPr>
                        <a:t>Cu-</a:t>
                      </a:r>
                      <a:br>
                        <a:rPr lang="sv-SE" sz="1400" u="none" strike="noStrike" dirty="0">
                          <a:effectLst/>
                        </a:rPr>
                      </a:br>
                      <a:r>
                        <a:rPr lang="sv-SE" sz="1400" u="none" strike="noStrike" dirty="0" err="1">
                          <a:effectLst/>
                        </a:rPr>
                        <a:t>Sn</a:t>
                      </a:r>
                      <a:r>
                        <a:rPr lang="sv-SE" sz="1400" u="none" strike="noStrike" dirty="0">
                          <a:effectLst/>
                        </a:rPr>
                        <a:t>-</a:t>
                      </a:r>
                      <a:br>
                        <a:rPr lang="sv-SE" sz="1400" u="none" strike="noStrike" dirty="0">
                          <a:effectLst/>
                        </a:rPr>
                      </a:br>
                      <a:r>
                        <a:rPr lang="sv-SE" sz="1400" u="none" strike="noStrike" dirty="0">
                          <a:effectLst/>
                        </a:rPr>
                        <a:t>As-</a:t>
                      </a:r>
                      <a:endParaRPr lang="sv-SE"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sv-SE" sz="1400" u="none" strike="noStrike" dirty="0">
                          <a:effectLst/>
                        </a:rPr>
                        <a:t>Si-</a:t>
                      </a:r>
                      <a:br>
                        <a:rPr lang="sv-SE" sz="1400" u="none" strike="noStrike" dirty="0">
                          <a:effectLst/>
                        </a:rPr>
                      </a:br>
                      <a:r>
                        <a:rPr lang="sv-SE" sz="1400" u="none" strike="noStrike" dirty="0" err="1">
                          <a:effectLst/>
                        </a:rPr>
                        <a:t>Cr</a:t>
                      </a:r>
                      <a:r>
                        <a:rPr lang="sv-SE" sz="1400" u="none" strike="noStrike" dirty="0">
                          <a:effectLst/>
                        </a:rPr>
                        <a:t>-</a:t>
                      </a:r>
                      <a:br>
                        <a:rPr lang="sv-SE" sz="1400" u="none" strike="noStrike" dirty="0">
                          <a:effectLst/>
                        </a:rPr>
                      </a:br>
                      <a:r>
                        <a:rPr lang="sv-SE" sz="1400" u="none" strike="noStrike" dirty="0">
                          <a:effectLst/>
                        </a:rPr>
                        <a:t>Mo-</a:t>
                      </a:r>
                      <a:br>
                        <a:rPr lang="sv-SE" sz="1400" u="none" strike="noStrike" dirty="0">
                          <a:effectLst/>
                        </a:rPr>
                      </a:br>
                      <a:r>
                        <a:rPr lang="sv-SE" sz="1400" u="none" strike="noStrike" dirty="0">
                          <a:effectLst/>
                        </a:rPr>
                        <a:t>As-</a:t>
                      </a:r>
                      <a:br>
                        <a:rPr lang="sv-SE" sz="1400" u="none" strike="noStrike" dirty="0">
                          <a:effectLst/>
                        </a:rPr>
                      </a:br>
                      <a:r>
                        <a:rPr lang="sv-SE" sz="1400" u="none" strike="noStrike" dirty="0">
                          <a:effectLst/>
                        </a:rPr>
                        <a:t>Cu-</a:t>
                      </a:r>
                      <a:endParaRPr lang="sv-SE"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sv-SE" sz="1400" u="none" strike="noStrike" dirty="0">
                          <a:effectLst/>
                        </a:rPr>
                        <a:t>N+</a:t>
                      </a:r>
                      <a:br>
                        <a:rPr lang="sv-SE" sz="1400" u="none" strike="noStrike" dirty="0">
                          <a:effectLst/>
                        </a:rPr>
                      </a:br>
                      <a:r>
                        <a:rPr lang="sv-SE" sz="1400" u="none" strike="noStrike" dirty="0">
                          <a:effectLst/>
                        </a:rPr>
                        <a:t>P+</a:t>
                      </a:r>
                      <a:br>
                        <a:rPr lang="sv-SE" sz="1400" u="none" strike="noStrike" dirty="0">
                          <a:effectLst/>
                        </a:rPr>
                      </a:br>
                      <a:r>
                        <a:rPr lang="sv-SE" sz="1400" u="none" strike="noStrike" dirty="0">
                          <a:effectLst/>
                        </a:rPr>
                        <a:t>Cu+</a:t>
                      </a:r>
                      <a:br>
                        <a:rPr lang="sv-SE" sz="1400" u="none" strike="noStrike" dirty="0">
                          <a:effectLst/>
                        </a:rPr>
                      </a:br>
                      <a:r>
                        <a:rPr lang="sv-SE" sz="1400" u="none" strike="noStrike" dirty="0" err="1">
                          <a:effectLst/>
                        </a:rPr>
                        <a:t>Cr</a:t>
                      </a:r>
                      <a:r>
                        <a:rPr lang="sv-SE" sz="1400" u="none" strike="noStrike" dirty="0">
                          <a:effectLst/>
                        </a:rPr>
                        <a:t>+</a:t>
                      </a:r>
                      <a:br>
                        <a:rPr lang="sv-SE" sz="1400" u="none" strike="noStrike" dirty="0">
                          <a:effectLst/>
                        </a:rPr>
                      </a:br>
                      <a:r>
                        <a:rPr lang="sv-SE" sz="1400" u="none" strike="noStrike" dirty="0">
                          <a:effectLst/>
                        </a:rPr>
                        <a:t>Mo+</a:t>
                      </a:r>
                      <a:br>
                        <a:rPr lang="sv-SE" sz="1400" u="none" strike="noStrike" dirty="0">
                          <a:effectLst/>
                        </a:rPr>
                      </a:br>
                      <a:r>
                        <a:rPr lang="sv-SE" sz="1400" u="none" strike="noStrike" dirty="0">
                          <a:effectLst/>
                        </a:rPr>
                        <a:t>Al-</a:t>
                      </a:r>
                      <a:endParaRPr lang="sv-SE"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sv-SE" sz="1400" u="none" strike="noStrike" dirty="0">
                          <a:effectLst/>
                        </a:rPr>
                        <a:t>Mo-</a:t>
                      </a:r>
                      <a:br>
                        <a:rPr lang="sv-SE" sz="1400" u="none" strike="noStrike" dirty="0">
                          <a:effectLst/>
                        </a:rPr>
                      </a:br>
                      <a:r>
                        <a:rPr lang="sv-SE" sz="1400" u="none" strike="noStrike" dirty="0" err="1">
                          <a:effectLst/>
                        </a:rPr>
                        <a:t>Sn</a:t>
                      </a:r>
                      <a:r>
                        <a:rPr lang="sv-SE" sz="1400" u="none" strike="noStrike" dirty="0">
                          <a:effectLst/>
                        </a:rPr>
                        <a:t>-</a:t>
                      </a:r>
                      <a:br>
                        <a:rPr lang="sv-SE" sz="1400" u="none" strike="noStrike" dirty="0">
                          <a:effectLst/>
                        </a:rPr>
                      </a:br>
                      <a:r>
                        <a:rPr lang="sv-SE" sz="1400" u="none" strike="noStrike" dirty="0">
                          <a:effectLst/>
                        </a:rPr>
                        <a:t>Ni+</a:t>
                      </a:r>
                      <a:endParaRPr lang="sv-SE"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sv-SE" sz="1400" u="none" strike="noStrike" dirty="0">
                          <a:effectLst/>
                        </a:rPr>
                        <a:t> </a:t>
                      </a:r>
                      <a:endParaRPr lang="sv-SE"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sv-SE" sz="1400" u="none" strike="noStrike" dirty="0">
                          <a:effectLst/>
                        </a:rPr>
                        <a:t> </a:t>
                      </a:r>
                      <a:endParaRPr lang="sv-SE"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sv-SE" sz="1400" u="none" strike="noStrike" dirty="0">
                          <a:effectLst/>
                        </a:rPr>
                        <a:t> </a:t>
                      </a:r>
                      <a:endParaRPr lang="sv-SE"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sv-SE" sz="1400" u="none" strike="noStrike" dirty="0">
                          <a:effectLst/>
                        </a:rPr>
                        <a:t> </a:t>
                      </a:r>
                      <a:endParaRPr lang="sv-SE"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0001"/>
                  </a:ext>
                </a:extLst>
              </a:tr>
              <a:tr h="82623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sv-SE" sz="1600" u="none" strike="noStrike" dirty="0">
                          <a:effectLst/>
                        </a:rPr>
                        <a:t>Allm. konstruktionsstål</a:t>
                      </a:r>
                      <a:br>
                        <a:rPr lang="sv-SE" sz="1600" u="none" strike="noStrike" dirty="0">
                          <a:effectLst/>
                        </a:rPr>
                      </a:br>
                      <a:r>
                        <a:rPr lang="sv-SE" sz="1600" u="none" strike="noStrike" dirty="0">
                          <a:effectLst/>
                        </a:rPr>
                        <a:t>ferrit-</a:t>
                      </a:r>
                      <a:r>
                        <a:rPr lang="sv-SE" sz="1600" u="none" strike="noStrike" dirty="0" err="1">
                          <a:effectLst/>
                        </a:rPr>
                        <a:t>perlitiska</a:t>
                      </a:r>
                      <a:endParaRPr lang="sv-SE" sz="1600" b="0" i="0" u="none" strike="noStrike" dirty="0">
                        <a:solidFill>
                          <a:srgbClr val="000000"/>
                        </a:solidFill>
                        <a:effectLst/>
                        <a:latin typeface="Calibri" panose="020F0502020204030204" pitchFamily="34" charset="0"/>
                      </a:endParaRP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vMerge="1">
                  <a:txBody>
                    <a:bodyPr/>
                    <a:lstStyle/>
                    <a:p>
                      <a:endParaRPr lang="sv-SE"/>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sv-SE" sz="1400" u="none" strike="noStrike" dirty="0">
                          <a:effectLst/>
                        </a:rPr>
                        <a:t>Cu-</a:t>
                      </a:r>
                      <a:br>
                        <a:rPr lang="sv-SE" sz="1400" u="none" strike="noStrike" dirty="0">
                          <a:effectLst/>
                        </a:rPr>
                      </a:br>
                      <a:r>
                        <a:rPr lang="sv-SE" sz="1400" u="none" strike="noStrike" dirty="0" err="1">
                          <a:effectLst/>
                        </a:rPr>
                        <a:t>Sn</a:t>
                      </a:r>
                      <a:r>
                        <a:rPr lang="sv-SE" sz="1400" u="none" strike="noStrike" dirty="0">
                          <a:effectLst/>
                        </a:rPr>
                        <a:t>-</a:t>
                      </a:r>
                      <a:br>
                        <a:rPr lang="sv-SE" sz="1400" u="none" strike="noStrike" dirty="0">
                          <a:effectLst/>
                        </a:rPr>
                      </a:br>
                      <a:r>
                        <a:rPr lang="sv-SE" sz="1400" u="none" strike="noStrike" dirty="0">
                          <a:effectLst/>
                        </a:rPr>
                        <a:t>As-</a:t>
                      </a:r>
                      <a:br>
                        <a:rPr lang="sv-SE" sz="1400" u="none" strike="noStrike" dirty="0">
                          <a:effectLst/>
                        </a:rPr>
                      </a:br>
                      <a:r>
                        <a:rPr lang="sv-SE" sz="1400" u="none" strike="noStrike" dirty="0">
                          <a:effectLst/>
                        </a:rPr>
                        <a:t>Nb-</a:t>
                      </a:r>
                      <a:endParaRPr lang="sv-SE"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row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it-IT" sz="1400" u="none" strike="noStrike" dirty="0">
                          <a:effectLst/>
                        </a:rPr>
                        <a:t>Si-</a:t>
                      </a:r>
                      <a:br>
                        <a:rPr lang="it-IT" sz="1400" u="none" strike="noStrike" dirty="0">
                          <a:effectLst/>
                        </a:rPr>
                      </a:br>
                      <a:r>
                        <a:rPr lang="it-IT" sz="1400" u="none" strike="noStrike" dirty="0">
                          <a:effectLst/>
                        </a:rPr>
                        <a:t>Cr-</a:t>
                      </a:r>
                      <a:br>
                        <a:rPr lang="it-IT" sz="1400" u="none" strike="noStrike" dirty="0">
                          <a:effectLst/>
                        </a:rPr>
                      </a:br>
                      <a:r>
                        <a:rPr lang="it-IT" sz="1400" u="none" strike="noStrike" dirty="0">
                          <a:effectLst/>
                        </a:rPr>
                        <a:t>Mo-</a:t>
                      </a:r>
                      <a:br>
                        <a:rPr lang="it-IT" sz="1400" u="none" strike="noStrike" dirty="0">
                          <a:effectLst/>
                        </a:rPr>
                      </a:br>
                      <a:r>
                        <a:rPr lang="it-IT" sz="1400" u="none" strike="noStrike" dirty="0">
                          <a:effectLst/>
                        </a:rPr>
                        <a:t>Cu-</a:t>
                      </a:r>
                      <a:br>
                        <a:rPr lang="it-IT" sz="1400" u="none" strike="noStrike" dirty="0">
                          <a:effectLst/>
                        </a:rPr>
                      </a:br>
                      <a:r>
                        <a:rPr lang="it-IT" sz="1400" u="none" strike="noStrike" dirty="0">
                          <a:effectLst/>
                        </a:rPr>
                        <a:t>Sb-</a:t>
                      </a:r>
                      <a:endParaRPr lang="it-IT"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row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it-IT" sz="1400" u="none" strike="noStrike" dirty="0">
                          <a:effectLst/>
                        </a:rPr>
                        <a:t>V+</a:t>
                      </a:r>
                      <a:br>
                        <a:rPr lang="it-IT" sz="1400" u="none" strike="noStrike" dirty="0">
                          <a:effectLst/>
                        </a:rPr>
                      </a:br>
                      <a:r>
                        <a:rPr lang="it-IT" sz="1400" u="none" strike="noStrike" dirty="0">
                          <a:effectLst/>
                        </a:rPr>
                        <a:t>P+</a:t>
                      </a:r>
                      <a:br>
                        <a:rPr lang="it-IT" sz="1400" u="none" strike="noStrike" dirty="0">
                          <a:effectLst/>
                        </a:rPr>
                      </a:br>
                      <a:r>
                        <a:rPr lang="it-IT" sz="1400" u="none" strike="noStrike" dirty="0">
                          <a:effectLst/>
                        </a:rPr>
                        <a:t>Mo+</a:t>
                      </a:r>
                      <a:br>
                        <a:rPr lang="it-IT" sz="1400" u="none" strike="noStrike" dirty="0">
                          <a:effectLst/>
                        </a:rPr>
                      </a:br>
                      <a:r>
                        <a:rPr lang="it-IT" sz="1400" u="none" strike="noStrike" dirty="0">
                          <a:effectLst/>
                        </a:rPr>
                        <a:t>Cr+</a:t>
                      </a:r>
                      <a:br>
                        <a:rPr lang="it-IT" sz="1400" u="none" strike="noStrike" dirty="0">
                          <a:effectLst/>
                        </a:rPr>
                      </a:br>
                      <a:r>
                        <a:rPr lang="it-IT" sz="1400" u="none" strike="noStrike" dirty="0">
                          <a:effectLst/>
                        </a:rPr>
                        <a:t>Cu+</a:t>
                      </a:r>
                      <a:br>
                        <a:rPr lang="it-IT" sz="1400" u="none" strike="noStrike" dirty="0">
                          <a:effectLst/>
                        </a:rPr>
                      </a:br>
                      <a:r>
                        <a:rPr lang="it-IT" sz="1400" u="none" strike="noStrike" dirty="0">
                          <a:effectLst/>
                        </a:rPr>
                        <a:t>Si+</a:t>
                      </a:r>
                      <a:br>
                        <a:rPr lang="it-IT" sz="1400" u="none" strike="noStrike" dirty="0">
                          <a:effectLst/>
                        </a:rPr>
                      </a:br>
                      <a:r>
                        <a:rPr lang="it-IT" sz="1400" u="none" strike="noStrike" dirty="0">
                          <a:effectLst/>
                        </a:rPr>
                        <a:t>Sn+</a:t>
                      </a:r>
                      <a:endParaRPr lang="it-IT"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row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en-US" sz="1400" u="none" strike="noStrike" dirty="0">
                          <a:effectLst/>
                        </a:rPr>
                        <a:t>S-</a:t>
                      </a:r>
                      <a:br>
                        <a:rPr lang="en-US" sz="1400" u="none" strike="noStrike" dirty="0">
                          <a:effectLst/>
                        </a:rPr>
                      </a:br>
                      <a:r>
                        <a:rPr lang="en-US" sz="1400" u="none" strike="noStrike" dirty="0">
                          <a:effectLst/>
                        </a:rPr>
                        <a:t>Sb-</a:t>
                      </a:r>
                      <a:br>
                        <a:rPr lang="en-US" sz="1400" u="none" strike="noStrike" dirty="0">
                          <a:effectLst/>
                        </a:rPr>
                      </a:br>
                      <a:r>
                        <a:rPr lang="en-US" sz="1400" u="none" strike="noStrike" dirty="0">
                          <a:effectLst/>
                        </a:rPr>
                        <a:t>Sn-</a:t>
                      </a:r>
                      <a:br>
                        <a:rPr lang="en-US" sz="1400" u="none" strike="noStrike" dirty="0">
                          <a:effectLst/>
                        </a:rPr>
                      </a:br>
                      <a:r>
                        <a:rPr lang="en-US" sz="1400" u="none" strike="noStrike" dirty="0">
                          <a:effectLst/>
                        </a:rPr>
                        <a:t>Mo-</a:t>
                      </a:r>
                      <a:br>
                        <a:rPr lang="en-US" sz="1400" u="none" strike="noStrike" dirty="0">
                          <a:effectLst/>
                        </a:rPr>
                      </a:br>
                      <a:r>
                        <a:rPr lang="en-US" sz="1400" u="none" strike="noStrike" dirty="0">
                          <a:effectLst/>
                        </a:rPr>
                        <a:t>P-</a:t>
                      </a:r>
                      <a:br>
                        <a:rPr lang="en-US" sz="1400" u="none" strike="noStrike" dirty="0">
                          <a:effectLst/>
                        </a:rPr>
                      </a:br>
                      <a:r>
                        <a:rPr lang="en-US" sz="1400" u="none" strike="noStrike" dirty="0">
                          <a:effectLst/>
                        </a:rPr>
                        <a:t>Cr-</a:t>
                      </a:r>
                      <a:endParaRPr lang="en-U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es-ES" sz="1400" u="none" strike="noStrike" dirty="0">
                          <a:effectLst/>
                        </a:rPr>
                        <a:t>B+</a:t>
                      </a:r>
                      <a:br>
                        <a:rPr lang="es-ES" sz="1400" u="none" strike="noStrike" dirty="0">
                          <a:effectLst/>
                        </a:rPr>
                      </a:br>
                      <a:r>
                        <a:rPr lang="es-ES" sz="1400" u="none" strike="noStrike" dirty="0">
                          <a:effectLst/>
                        </a:rPr>
                        <a:t>Cr+</a:t>
                      </a:r>
                      <a:br>
                        <a:rPr lang="es-ES" sz="1400" u="none" strike="noStrike" dirty="0">
                          <a:effectLst/>
                        </a:rPr>
                      </a:br>
                      <a:r>
                        <a:rPr lang="es-ES" sz="1400" u="none" strike="noStrike" dirty="0">
                          <a:effectLst/>
                        </a:rPr>
                        <a:t>Mo+</a:t>
                      </a:r>
                      <a:br>
                        <a:rPr lang="es-ES" sz="1400" u="none" strike="noStrike" dirty="0">
                          <a:effectLst/>
                        </a:rPr>
                      </a:br>
                      <a:r>
                        <a:rPr lang="es-ES" sz="1400" u="none" strike="noStrike" dirty="0">
                          <a:effectLst/>
                        </a:rPr>
                        <a:t>Ni+</a:t>
                      </a:r>
                      <a:br>
                        <a:rPr lang="es-ES" sz="1400" u="none" strike="noStrike" dirty="0">
                          <a:effectLst/>
                        </a:rPr>
                      </a:br>
                      <a:r>
                        <a:rPr lang="es-ES" sz="1400" u="none" strike="noStrike" dirty="0">
                          <a:effectLst/>
                        </a:rPr>
                        <a:t>Cu+</a:t>
                      </a:r>
                      <a:endParaRPr lang="es-ES"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row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sv-SE" sz="1400" u="none" strike="noStrike">
                          <a:effectLst/>
                        </a:rPr>
                        <a:t>P-</a:t>
                      </a:r>
                      <a:br>
                        <a:rPr lang="sv-SE" sz="1400" u="none" strike="noStrike">
                          <a:effectLst/>
                        </a:rPr>
                      </a:br>
                      <a:r>
                        <a:rPr lang="sv-SE" sz="1400" u="none" strike="noStrike">
                          <a:effectLst/>
                        </a:rPr>
                        <a:t>Sn+</a:t>
                      </a:r>
                      <a:br>
                        <a:rPr lang="sv-SE" sz="1400" u="none" strike="noStrike">
                          <a:effectLst/>
                        </a:rPr>
                      </a:br>
                      <a:r>
                        <a:rPr lang="sv-SE" sz="1400" u="none" strike="noStrike">
                          <a:effectLst/>
                        </a:rPr>
                        <a:t>Sb+</a:t>
                      </a:r>
                      <a:br>
                        <a:rPr lang="sv-SE" sz="1400" u="none" strike="noStrike">
                          <a:effectLst/>
                        </a:rPr>
                      </a:br>
                      <a:r>
                        <a:rPr lang="sv-SE" sz="1400" u="none" strike="noStrike">
                          <a:effectLst/>
                        </a:rPr>
                        <a:t>As+</a:t>
                      </a:r>
                      <a:endParaRPr lang="sv-SE"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sv-SE" sz="1400" u="none" strike="noStrike" dirty="0" err="1">
                          <a:effectLst/>
                        </a:rPr>
                        <a:t>Cr</a:t>
                      </a:r>
                      <a:r>
                        <a:rPr lang="sv-SE" sz="1400" u="none" strike="noStrike" dirty="0">
                          <a:effectLst/>
                        </a:rPr>
                        <a:t>-</a:t>
                      </a:r>
                      <a:br>
                        <a:rPr lang="sv-SE" sz="1400" u="none" strike="noStrike" dirty="0">
                          <a:effectLst/>
                        </a:rPr>
                      </a:br>
                      <a:r>
                        <a:rPr lang="sv-SE" sz="1400" u="none" strike="noStrike" dirty="0">
                          <a:effectLst/>
                        </a:rPr>
                        <a:t>Mo-</a:t>
                      </a:r>
                      <a:br>
                        <a:rPr lang="sv-SE" sz="1400" u="none" strike="noStrike" dirty="0">
                          <a:effectLst/>
                        </a:rPr>
                      </a:br>
                      <a:r>
                        <a:rPr lang="sv-SE" sz="1400" u="none" strike="noStrike" dirty="0">
                          <a:effectLst/>
                        </a:rPr>
                        <a:t>V-</a:t>
                      </a:r>
                      <a:endParaRPr lang="sv-SE"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row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sv-SE" sz="1400" u="none" strike="noStrike" dirty="0">
                          <a:effectLst/>
                        </a:rPr>
                        <a:t>Ca+</a:t>
                      </a:r>
                      <a:br>
                        <a:rPr lang="sv-SE" sz="1400" u="none" strike="noStrike" dirty="0">
                          <a:effectLst/>
                        </a:rPr>
                      </a:br>
                      <a:r>
                        <a:rPr lang="sv-SE" sz="1400" u="none" strike="noStrike" dirty="0">
                          <a:effectLst/>
                        </a:rPr>
                        <a:t>S+</a:t>
                      </a:r>
                      <a:br>
                        <a:rPr lang="sv-SE" sz="1400" u="none" strike="noStrike" dirty="0">
                          <a:effectLst/>
                        </a:rPr>
                      </a:br>
                      <a:r>
                        <a:rPr lang="sv-SE" sz="1400" u="none" strike="noStrike" dirty="0" err="1">
                          <a:effectLst/>
                        </a:rPr>
                        <a:t>Pb</a:t>
                      </a:r>
                      <a:r>
                        <a:rPr lang="sv-SE" sz="1400" u="none" strike="noStrike" dirty="0">
                          <a:effectLst/>
                        </a:rPr>
                        <a:t>+</a:t>
                      </a:r>
                      <a:br>
                        <a:rPr lang="sv-SE" sz="1400" u="none" strike="noStrike" dirty="0">
                          <a:effectLst/>
                        </a:rPr>
                      </a:br>
                      <a:r>
                        <a:rPr lang="sv-SE" sz="1400" u="none" strike="noStrike" dirty="0">
                          <a:effectLst/>
                        </a:rPr>
                        <a:t>P-</a:t>
                      </a:r>
                      <a:endParaRPr lang="sv-SE"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extLst>
                  <a:ext uri="{0D108BD9-81ED-4DB2-BD59-A6C34878D82A}">
                    <a16:rowId xmlns:a16="http://schemas.microsoft.com/office/drawing/2014/main" val="10002"/>
                  </a:ext>
                </a:extLst>
              </a:tr>
              <a:tr h="41767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endParaRPr lang="sv-SE" sz="800" u="none" strike="noStrike" dirty="0">
                        <a:effectLst/>
                      </a:endParaRPr>
                    </a:p>
                    <a:p>
                      <a:pPr algn="l" fontAlgn="ctr"/>
                      <a:r>
                        <a:rPr lang="sv-SE" sz="1600" u="none" strike="noStrike" dirty="0">
                          <a:effectLst/>
                        </a:rPr>
                        <a:t>Seg- och sätthärdnings-</a:t>
                      </a:r>
                      <a:br>
                        <a:rPr lang="sv-SE" sz="1600" u="none" strike="noStrike" dirty="0">
                          <a:effectLst/>
                        </a:rPr>
                      </a:br>
                      <a:r>
                        <a:rPr lang="sv-SE" sz="1600" u="none" strike="noStrike" dirty="0">
                          <a:effectLst/>
                        </a:rPr>
                        <a:t>stål, </a:t>
                      </a:r>
                      <a:r>
                        <a:rPr lang="sv-SE" sz="1600" u="none" strike="noStrike" dirty="0" err="1">
                          <a:effectLst/>
                        </a:rPr>
                        <a:t>martensitiska</a:t>
                      </a:r>
                      <a:endParaRPr lang="sv-SE" sz="1600" u="none" strike="noStrike" dirty="0">
                        <a:effectLst/>
                      </a:endParaRPr>
                    </a:p>
                    <a:p>
                      <a:pPr algn="l" fontAlgn="ctr"/>
                      <a:endParaRPr lang="sv-SE" sz="800" b="0" i="0" u="none" strike="noStrike" dirty="0">
                        <a:solidFill>
                          <a:srgbClr val="000000"/>
                        </a:solidFill>
                        <a:effectLst/>
                        <a:latin typeface="Calibri" panose="020F0502020204030204" pitchFamily="34" charset="0"/>
                      </a:endParaRP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vMerge="1">
                  <a:txBody>
                    <a:bodyPr/>
                    <a:lstStyle/>
                    <a:p>
                      <a:endParaRPr lang="sv-SE"/>
                    </a:p>
                  </a:txBody>
                  <a:tcPr/>
                </a:tc>
                <a:tc row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sv-SE" sz="1400" u="none" strike="noStrike" dirty="0">
                          <a:effectLst/>
                        </a:rPr>
                        <a:t>Cu-</a:t>
                      </a:r>
                      <a:br>
                        <a:rPr lang="sv-SE" sz="1400" u="none" strike="noStrike" dirty="0">
                          <a:effectLst/>
                        </a:rPr>
                      </a:br>
                      <a:r>
                        <a:rPr lang="sv-SE" sz="1400" u="none" strike="noStrike" dirty="0" err="1">
                          <a:effectLst/>
                        </a:rPr>
                        <a:t>Sn</a:t>
                      </a:r>
                      <a:r>
                        <a:rPr lang="sv-SE" sz="1400" u="none" strike="noStrike" dirty="0">
                          <a:effectLst/>
                        </a:rPr>
                        <a:t>-</a:t>
                      </a:r>
                      <a:br>
                        <a:rPr lang="sv-SE" sz="1400" u="none" strike="noStrike" dirty="0">
                          <a:effectLst/>
                        </a:rPr>
                      </a:br>
                      <a:r>
                        <a:rPr lang="sv-SE" sz="1400" u="none" strike="noStrike" dirty="0">
                          <a:effectLst/>
                        </a:rPr>
                        <a:t>As-</a:t>
                      </a:r>
                      <a:br>
                        <a:rPr lang="sv-SE" sz="1400" u="none" strike="noStrike" dirty="0">
                          <a:effectLst/>
                        </a:rPr>
                      </a:br>
                      <a:r>
                        <a:rPr lang="sv-SE" sz="1400" u="none" strike="noStrike" dirty="0">
                          <a:effectLst/>
                        </a:rPr>
                        <a:t>Nb-</a:t>
                      </a:r>
                      <a:endParaRPr lang="sv-SE"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vMerge="1">
                  <a:txBody>
                    <a:bodyPr/>
                    <a:lstStyle/>
                    <a:p>
                      <a:endParaRPr lang="sv-SE"/>
                    </a:p>
                  </a:txBody>
                  <a:tcPr/>
                </a:tc>
                <a:tc vMerge="1">
                  <a:txBody>
                    <a:bodyPr/>
                    <a:lstStyle/>
                    <a:p>
                      <a:endParaRPr lang="sv-SE"/>
                    </a:p>
                  </a:txBody>
                  <a:tcPr/>
                </a:tc>
                <a:tc vMerge="1">
                  <a:txBody>
                    <a:bodyPr/>
                    <a:lstStyle/>
                    <a:p>
                      <a:endParaRPr lang="sv-SE"/>
                    </a:p>
                  </a:txBody>
                  <a:tcPr/>
                </a:tc>
                <a:tc vMerge="1">
                  <a:txBody>
                    <a:bodyPr/>
                    <a:lstStyle/>
                    <a:p>
                      <a:endParaRPr lang="sv-SE"/>
                    </a:p>
                  </a:txBody>
                  <a:tcPr/>
                </a:tc>
                <a:tc vMerge="1">
                  <a:txBody>
                    <a:bodyPr/>
                    <a:lstStyle/>
                    <a:p>
                      <a:endParaRPr lang="sv-SE"/>
                    </a:p>
                  </a:txBody>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10003"/>
                  </a:ext>
                </a:extLst>
              </a:tr>
              <a:tr h="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ctr"/>
                      <a:r>
                        <a:rPr lang="sv-SE" sz="1600" u="none" strike="noStrike" dirty="0">
                          <a:effectLst/>
                        </a:rPr>
                        <a:t>Högkolhaltiga stål,</a:t>
                      </a:r>
                      <a:br>
                        <a:rPr lang="sv-SE" sz="1600" u="none" strike="noStrike" dirty="0">
                          <a:effectLst/>
                        </a:rPr>
                      </a:br>
                      <a:r>
                        <a:rPr lang="sv-SE" sz="1600" u="none" strike="noStrike" dirty="0" err="1">
                          <a:effectLst/>
                        </a:rPr>
                        <a:t>martensitiska</a:t>
                      </a:r>
                      <a:endParaRPr lang="sv-SE" sz="1600" b="0" i="0" u="none" strike="noStrike" dirty="0">
                        <a:solidFill>
                          <a:srgbClr val="000000"/>
                        </a:solidFill>
                        <a:effectLst/>
                        <a:latin typeface="Calibri" panose="020F0502020204030204" pitchFamily="34" charset="0"/>
                      </a:endParaRPr>
                    </a:p>
                  </a:txBody>
                  <a:tcPr marL="72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vMerge="1">
                  <a:txBody>
                    <a:bodyPr/>
                    <a:lstStyle/>
                    <a:p>
                      <a:endParaRPr lang="sv-SE"/>
                    </a:p>
                  </a:txBody>
                  <a:tcPr/>
                </a:tc>
                <a:tc vMerge="1">
                  <a:txBody>
                    <a:bodyPr/>
                    <a:lstStyle/>
                    <a:p>
                      <a:endParaRPr lang="sv-SE"/>
                    </a:p>
                  </a:txBody>
                  <a:tcPr/>
                </a:tc>
                <a:tc vMerge="1">
                  <a:txBody>
                    <a:bodyPr/>
                    <a:lstStyle/>
                    <a:p>
                      <a:endParaRPr lang="sv-SE"/>
                    </a:p>
                  </a:txBody>
                  <a:tcPr/>
                </a:tc>
                <a:tc vMerge="1">
                  <a:txBody>
                    <a:bodyPr/>
                    <a:lstStyle/>
                    <a:p>
                      <a:endParaRPr lang="sv-SE"/>
                    </a:p>
                  </a:txBody>
                  <a:tcPr/>
                </a:tc>
                <a:tc vMerge="1">
                  <a:txBody>
                    <a:bodyPr/>
                    <a:lstStyle/>
                    <a:p>
                      <a:endParaRPr lang="sv-SE"/>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ctr"/>
                      <a:r>
                        <a:rPr lang="sv-SE" sz="1400" u="none" strike="noStrike">
                          <a:effectLst/>
                        </a:rPr>
                        <a:t>Cr+</a:t>
                      </a:r>
                      <a:br>
                        <a:rPr lang="sv-SE" sz="1400" u="none" strike="noStrike">
                          <a:effectLst/>
                        </a:rPr>
                      </a:br>
                      <a:r>
                        <a:rPr lang="sv-SE" sz="1400" u="none" strike="noStrike">
                          <a:effectLst/>
                        </a:rPr>
                        <a:t>Mo+</a:t>
                      </a:r>
                      <a:br>
                        <a:rPr lang="sv-SE" sz="1400" u="none" strike="noStrike">
                          <a:effectLst/>
                        </a:rPr>
                      </a:br>
                      <a:r>
                        <a:rPr lang="sv-SE" sz="1400" u="none" strike="noStrike">
                          <a:effectLst/>
                        </a:rPr>
                        <a:t>Ni+</a:t>
                      </a:r>
                      <a:br>
                        <a:rPr lang="sv-SE" sz="1400" u="none" strike="noStrike">
                          <a:effectLst/>
                        </a:rPr>
                      </a:br>
                      <a:r>
                        <a:rPr lang="sv-SE" sz="1400" u="none" strike="noStrike">
                          <a:effectLst/>
                        </a:rPr>
                        <a:t>Cu+</a:t>
                      </a:r>
                      <a:endParaRPr lang="sv-SE" sz="14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vMerge="1">
                  <a:txBody>
                    <a:bodyPr/>
                    <a:lstStyle/>
                    <a:p>
                      <a:endParaRPr lang="sv-SE"/>
                    </a:p>
                  </a:txBody>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fontAlgn="b"/>
                      <a:r>
                        <a:rPr lang="sv-SE" sz="1400" u="none" strike="noStrike" dirty="0">
                          <a:effectLst/>
                        </a:rPr>
                        <a:t> </a:t>
                      </a:r>
                      <a:endParaRPr lang="sv-SE" sz="14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2D2D8A">
                        <a:tint val="20000"/>
                      </a:srgbClr>
                    </a:solidFill>
                  </a:tcPr>
                </a:tc>
                <a:tc vMerge="1">
                  <a:txBody>
                    <a:bodyPr/>
                    <a:lstStyle/>
                    <a:p>
                      <a:endParaRPr lang="sv-SE"/>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8268644"/>
      </p:ext>
    </p:extLst>
  </p:cSld>
  <p:clrMapOvr>
    <a:masterClrMapping/>
  </p:clrMapOvr>
</p:sld>
</file>

<file path=ppt/theme/theme1.xml><?xml version="1.0" encoding="utf-8"?>
<a:theme xmlns:a="http://schemas.openxmlformats.org/drawingml/2006/main" name="Jernkontoret ppt mall_20160916_Arial">
  <a:themeElements>
    <a:clrScheme name="Jernkontoret">
      <a:dk1>
        <a:sysClr val="windowText" lastClr="000000"/>
      </a:dk1>
      <a:lt1>
        <a:sysClr val="window" lastClr="FFFFFF"/>
      </a:lt1>
      <a:dk2>
        <a:srgbClr val="87878A"/>
      </a:dk2>
      <a:lt2>
        <a:srgbClr val="F7F7FA"/>
      </a:lt2>
      <a:accent1>
        <a:srgbClr val="0C73E3"/>
      </a:accent1>
      <a:accent2>
        <a:srgbClr val="E3E4E5"/>
      </a:accent2>
      <a:accent3>
        <a:srgbClr val="00BD73"/>
      </a:accent3>
      <a:accent4>
        <a:srgbClr val="002482"/>
      </a:accent4>
      <a:accent5>
        <a:srgbClr val="C2F2DE"/>
      </a:accent5>
      <a:accent6>
        <a:srgbClr val="8FD4FF"/>
      </a:accent6>
      <a:hlink>
        <a:srgbClr val="0C73E3"/>
      </a:hlink>
      <a:folHlink>
        <a:srgbClr val="87878A"/>
      </a:folHlink>
    </a:clrScheme>
    <a:fontScheme name="Jernkontoret Ariel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lnSpc>
            <a:spcPts val="1900"/>
          </a:lnSpc>
          <a:defRPr sz="20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ts val="1900"/>
          </a:lnSpc>
          <a:defRPr sz="2000" smtClean="0"/>
        </a:defPPr>
      </a:lstStyle>
    </a:txDef>
  </a:objectDefaults>
  <a:extraClrSchemeLst/>
  <a:extLst>
    <a:ext uri="{05A4C25C-085E-4340-85A3-A5531E510DB2}">
      <thm15:themeFamily xmlns:thm15="http://schemas.microsoft.com/office/thememl/2012/main" name="Jernkontoret_PPT_16-9.potx" id="{F4DBDED8-D288-435C-B89E-674B2124B1F8}" vid="{FCF4FE9E-A470-4D72-BAC6-0EC5A705285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Jernkontoret_PPT_16-9</Template>
  <TotalTime>8966</TotalTime>
  <Words>2176</Words>
  <Application>Microsoft Office PowerPoint</Application>
  <PresentationFormat>Anpassad</PresentationFormat>
  <Paragraphs>959</Paragraphs>
  <Slides>64</Slides>
  <Notes>0</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64</vt:i4>
      </vt:variant>
    </vt:vector>
  </HeadingPairs>
  <TitlesOfParts>
    <vt:vector size="69" baseType="lpstr">
      <vt:lpstr>Arial</vt:lpstr>
      <vt:lpstr>Calibri</vt:lpstr>
      <vt:lpstr>Cambria Math</vt:lpstr>
      <vt:lpstr>Graphik Regular</vt:lpstr>
      <vt:lpstr>Jernkontoret ppt mall_20160916_Arial</vt:lpstr>
      <vt:lpstr>Låglegerade stål</vt:lpstr>
      <vt:lpstr>Kristallgitter  - symboliserade i form av enhetsceller</vt:lpstr>
      <vt:lpstr>Kristallgitterfel</vt:lpstr>
      <vt:lpstr>Fasdiagram − järn-kol</vt:lpstr>
      <vt:lpstr>Järn-koldiagrammet − fast stål</vt:lpstr>
      <vt:lpstr>Härdningsmekanismer</vt:lpstr>
      <vt:lpstr>CCT-Diagram </vt:lpstr>
      <vt:lpstr>Avkolning</vt:lpstr>
      <vt:lpstr>Påverkan av spårelement</vt:lpstr>
      <vt:lpstr>Vad påverkar egenskaperna ?</vt:lpstr>
      <vt:lpstr>Draghållfasthet Spännings-töjningsdiagram </vt:lpstr>
      <vt:lpstr>Hållfasthetsprovning</vt:lpstr>
      <vt:lpstr>Glödgning</vt:lpstr>
      <vt:lpstr>Glödgning</vt:lpstr>
      <vt:lpstr>Inverkan av varmbearbetning</vt:lpstr>
      <vt:lpstr>Olika metoder för att mäta hårdhet</vt:lpstr>
      <vt:lpstr>Samband mellan olika hårdhetstal</vt:lpstr>
      <vt:lpstr>Martensithärdning</vt:lpstr>
      <vt:lpstr>Martensithärdning</vt:lpstr>
      <vt:lpstr>Bainithärdning</vt:lpstr>
      <vt:lpstr>Sätthärdning</vt:lpstr>
      <vt:lpstr>Induktionshärdning</vt:lpstr>
      <vt:lpstr>Svalningshastighetens inverkan</vt:lpstr>
      <vt:lpstr>Härdbarhet</vt:lpstr>
      <vt:lpstr>Slagseghet</vt:lpstr>
      <vt:lpstr>Slagseghet</vt:lpstr>
      <vt:lpstr>Utmattning</vt:lpstr>
      <vt:lpstr>Utmattning</vt:lpstr>
      <vt:lpstr>Svetsbarhet</vt:lpstr>
      <vt:lpstr>IIWs Bonhomme-rekommendation</vt:lpstr>
      <vt:lpstr>Svetssprickor</vt:lpstr>
      <vt:lpstr>Formbarhet</vt:lpstr>
      <vt:lpstr>Bockprovning</vt:lpstr>
      <vt:lpstr>Sambandet mellan pressbarhet och brottgräns för några olika kallvalsade bandstål </vt:lpstr>
      <vt:lpstr>Skärbarhet</vt:lpstr>
      <vt:lpstr>Skärbarhet</vt:lpstr>
      <vt:lpstr>Indelning av stål </vt:lpstr>
      <vt:lpstr>Namn på konstruktionsstål </vt:lpstr>
      <vt:lpstr>Namn på stål för komponenter </vt:lpstr>
      <vt:lpstr>Höghållfasta stål </vt:lpstr>
      <vt:lpstr>Höghållfasta kallformningsstål för extrema applikationer</vt:lpstr>
      <vt:lpstr>Kallvalsat tunnplåt för konstruktionsändamål </vt:lpstr>
      <vt:lpstr>Kallvalsat tunnplåt för konstruktionsändamål </vt:lpstr>
      <vt:lpstr>Höghållfasta mikrolegerade konstruktionsstål</vt:lpstr>
      <vt:lpstr>Mikrolegerade stål</vt:lpstr>
      <vt:lpstr>Höghållfasta konstruktionsstål</vt:lpstr>
      <vt:lpstr>Kallformningsstål </vt:lpstr>
      <vt:lpstr>Mjukt kallvalsat tunnplåt för bockning och pressning </vt:lpstr>
      <vt:lpstr>Höghållfast kallvalsat tunnplåt för bockning och pressning </vt:lpstr>
      <vt:lpstr>Kallvalsad belagd tunnplåt </vt:lpstr>
      <vt:lpstr>Kallvalsad belagd tunnplåt </vt:lpstr>
      <vt:lpstr>Kallvalsad belagd tunnplåt </vt:lpstr>
      <vt:lpstr>Stål för slitplåt</vt:lpstr>
      <vt:lpstr>Stål för slitplåt </vt:lpstr>
      <vt:lpstr>Stål för skyddsplåt </vt:lpstr>
      <vt:lpstr>Borstål</vt:lpstr>
      <vt:lpstr>Borstål</vt:lpstr>
      <vt:lpstr>Fjäderstål</vt:lpstr>
      <vt:lpstr>Seghärdningsstål</vt:lpstr>
      <vt:lpstr>Sätthärdningsstål</vt:lpstr>
      <vt:lpstr>Stål för rullningslager</vt:lpstr>
      <vt:lpstr>Verktygsstål − kallarbetsstål</vt:lpstr>
      <vt:lpstr>Verktygsstål − varmarbetsstål</vt:lpstr>
      <vt:lpstr>Verktygsstål − plastformstål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Låglegerade stål</dc:title>
  <dc:creator>Thorell, Anna</dc:creator>
  <cp:lastModifiedBy>Thorell, Anna</cp:lastModifiedBy>
  <cp:revision>46</cp:revision>
  <dcterms:created xsi:type="dcterms:W3CDTF">2019-04-09T13:30:33Z</dcterms:created>
  <dcterms:modified xsi:type="dcterms:W3CDTF">2020-03-24T09:29:17Z</dcterms:modified>
</cp:coreProperties>
</file>