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sldIdLst>
    <p:sldId id="258" r:id="rId2"/>
    <p:sldId id="292" r:id="rId3"/>
    <p:sldId id="261" r:id="rId4"/>
    <p:sldId id="257" r:id="rId5"/>
    <p:sldId id="260" r:id="rId6"/>
    <p:sldId id="262" r:id="rId7"/>
    <p:sldId id="294" r:id="rId8"/>
    <p:sldId id="264" r:id="rId9"/>
    <p:sldId id="265" r:id="rId10"/>
    <p:sldId id="296" r:id="rId11"/>
    <p:sldId id="266" r:id="rId12"/>
    <p:sldId id="267" r:id="rId13"/>
    <p:sldId id="268" r:id="rId14"/>
    <p:sldId id="297" r:id="rId15"/>
    <p:sldId id="270" r:id="rId16"/>
    <p:sldId id="271" r:id="rId17"/>
    <p:sldId id="269" r:id="rId18"/>
    <p:sldId id="272" r:id="rId19"/>
    <p:sldId id="273" r:id="rId20"/>
    <p:sldId id="302" r:id="rId21"/>
    <p:sldId id="274" r:id="rId22"/>
    <p:sldId id="275" r:id="rId23"/>
    <p:sldId id="276" r:id="rId24"/>
    <p:sldId id="278" r:id="rId25"/>
    <p:sldId id="277" r:id="rId26"/>
    <p:sldId id="290" r:id="rId27"/>
    <p:sldId id="280" r:id="rId28"/>
    <p:sldId id="301" r:id="rId29"/>
    <p:sldId id="279" r:id="rId30"/>
    <p:sldId id="299" r:id="rId31"/>
    <p:sldId id="282" r:id="rId32"/>
    <p:sldId id="284" r:id="rId33"/>
    <p:sldId id="283" r:id="rId34"/>
    <p:sldId id="281" r:id="rId35"/>
    <p:sldId id="300" r:id="rId36"/>
    <p:sldId id="287" r:id="rId37"/>
    <p:sldId id="286" r:id="rId38"/>
    <p:sldId id="285" r:id="rId39"/>
    <p:sldId id="288" r:id="rId40"/>
    <p:sldId id="289" r:id="rId41"/>
    <p:sldId id="298" r:id="rId42"/>
  </p:sldIdLst>
  <p:sldSz cx="12192000" cy="6858000"/>
  <p:notesSz cx="6797675" cy="9926638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CCCC00"/>
    <a:srgbClr val="D7E7F5"/>
    <a:srgbClr val="EAF2FA"/>
    <a:srgbClr val="F2F7FC"/>
    <a:srgbClr val="ECF3FA"/>
    <a:srgbClr val="A4B0C2"/>
    <a:srgbClr val="596473"/>
    <a:srgbClr val="EAEAEA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7D5583-4C63-4883-9654-EF1ECA208594}" v="25" dt="2021-01-28T08:43:46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llanmörkt format 4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4316" autoAdjust="0"/>
  </p:normalViewPr>
  <p:slideViewPr>
    <p:cSldViewPr>
      <p:cViewPr varScale="1">
        <p:scale>
          <a:sx n="104" d="100"/>
          <a:sy n="104" d="100"/>
        </p:scale>
        <p:origin x="906" y="102"/>
      </p:cViewPr>
      <p:guideLst>
        <p:guide orient="horz" pos="3792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231" cy="49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6" charset="0"/>
              </a:defRPr>
            </a:lvl1pPr>
          </a:lstStyle>
          <a:p>
            <a:endParaRPr lang="sv-SE" altLang="sv-S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445" y="0"/>
            <a:ext cx="2945230" cy="49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6" charset="0"/>
              </a:defRPr>
            </a:lvl1pPr>
          </a:lstStyle>
          <a:p>
            <a:endParaRPr lang="sv-SE" altLang="sv-S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608" y="4714994"/>
            <a:ext cx="4986463" cy="446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986"/>
            <a:ext cx="2945231" cy="49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6" charset="0"/>
              </a:defRPr>
            </a:lvl1pPr>
          </a:lstStyle>
          <a:p>
            <a:endParaRPr lang="sv-SE" altLang="sv-S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445" y="9429986"/>
            <a:ext cx="2945230" cy="49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6" charset="0"/>
              </a:defRPr>
            </a:lvl1pPr>
          </a:lstStyle>
          <a:p>
            <a:fld id="{8D4D51EC-A801-4737-A4E8-67C5E0FB0CAE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159415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D51EC-A801-4737-A4E8-67C5E0FB0CAE}" type="slidenum">
              <a:rPr lang="sv-SE" altLang="sv-SE" smtClean="0"/>
              <a:pPr/>
              <a:t>21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89921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D51EC-A801-4737-A4E8-67C5E0FB0CAE}" type="slidenum">
              <a:rPr lang="sv-SE" altLang="sv-SE" smtClean="0"/>
              <a:pPr/>
              <a:t>23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47932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D51EC-A801-4737-A4E8-67C5E0FB0CAE}" type="slidenum">
              <a:rPr lang="sv-SE" altLang="sv-SE" smtClean="0"/>
              <a:pPr/>
              <a:t>33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61177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52600"/>
            <a:ext cx="10363200" cy="1143000"/>
          </a:xfrm>
        </p:spPr>
        <p:txBody>
          <a:bodyPr/>
          <a:lstStyle>
            <a:lvl1pPr>
              <a:defRPr sz="3700"/>
            </a:lvl1pPr>
          </a:lstStyle>
          <a:p>
            <a:pPr lvl="0"/>
            <a:r>
              <a:rPr lang="sv-SE" altLang="sv-SE" noProof="0"/>
              <a:t>Klicka här för att ändra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 altLang="sv-SE" noProof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BBED7A-3EF3-40A2-B231-7DC2371B737E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05541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64600" y="152400"/>
            <a:ext cx="2768600" cy="56388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558800" y="152400"/>
            <a:ext cx="8102600" cy="56388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B1717DC-F14A-44F6-8E72-E64C84C16E8E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446717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sida, mörk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tshållare för bild 24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62722" y="110809"/>
            <a:ext cx="10363200" cy="1470025"/>
          </a:xfrm>
        </p:spPr>
        <p:txBody>
          <a:bodyPr/>
          <a:lstStyle>
            <a:lvl1pPr>
              <a:lnSpc>
                <a:spcPct val="100000"/>
              </a:lnSpc>
              <a:defRPr sz="5998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62957" y="2747607"/>
            <a:ext cx="5728877" cy="125522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99">
                <a:solidFill>
                  <a:schemeClr val="bg1"/>
                </a:solidFill>
                <a:latin typeface="+mj-lt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18" name="Platshållare för text 4"/>
          <p:cNvSpPr>
            <a:spLocks noGrp="1"/>
          </p:cNvSpPr>
          <p:nvPr>
            <p:ph type="body" sz="quarter" idx="18" hasCustomPrompt="1"/>
          </p:nvPr>
        </p:nvSpPr>
        <p:spPr>
          <a:xfrm>
            <a:off x="293932" y="6298236"/>
            <a:ext cx="1839113" cy="235184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,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0" hasCustomPrompt="1"/>
          </p:nvPr>
        </p:nvSpPr>
        <p:spPr>
          <a:xfrm>
            <a:off x="6632436" y="5751993"/>
            <a:ext cx="5232624" cy="854140"/>
          </a:xfrm>
        </p:spPr>
        <p:txBody>
          <a:bodyPr anchor="b" anchorCtr="0"/>
          <a:lstStyle>
            <a:lvl1pPr marL="0" indent="0" algn="r">
              <a:buFontTx/>
              <a:buNone/>
              <a:defRPr sz="2499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Stål formar en bättre framtid</a:t>
            </a:r>
          </a:p>
        </p:txBody>
      </p:sp>
    </p:spTree>
    <p:extLst>
      <p:ext uri="{BB962C8B-B14F-4D97-AF65-F5344CB8AC3E}">
        <p14:creationId xmlns:p14="http://schemas.microsoft.com/office/powerpoint/2010/main" val="372836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9907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A8F2EE-E7DD-4E4C-9806-7D95F4590DD2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59774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58800" y="1371600"/>
            <a:ext cx="5435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35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B1E1BA-B0CE-4863-AA50-2420139378E0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95489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22B07F4-8DBA-4627-A726-EAA8E034970B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68892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0D78A9-7F46-4420-A2AA-26B6263CDD3A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425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BF64B17-5812-4E1E-AE84-65DBDA04BDAA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8067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065873-E945-457E-81FC-C3161A1867C9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12171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563033" y="6248401"/>
            <a:ext cx="1930400" cy="195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560918" y="6019800"/>
            <a:ext cx="558164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554567" y="6443664"/>
            <a:ext cx="1710267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3B2113-1502-4517-A604-42A6FDA3204A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52064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152400"/>
            <a:ext cx="1107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Klicka här för att ändra format på bakgrundsrubriken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8800" y="1371600"/>
            <a:ext cx="11074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Klicka här för att ändra format på bakgrundstexten</a:t>
            </a:r>
          </a:p>
          <a:p>
            <a:pPr lvl="1"/>
            <a:r>
              <a:rPr lang="en-GB" altLang="sv-SE"/>
              <a:t>Nivå två</a:t>
            </a:r>
          </a:p>
          <a:p>
            <a:pPr lvl="2"/>
            <a:r>
              <a:rPr lang="en-GB" altLang="sv-SE"/>
              <a:t>Nivå tre</a:t>
            </a:r>
          </a:p>
          <a:p>
            <a:pPr lvl="3"/>
            <a:r>
              <a:rPr lang="en-GB" altLang="sv-SE"/>
              <a:t>Nivå fyra</a:t>
            </a:r>
          </a:p>
          <a:p>
            <a:pPr lvl="4"/>
            <a:r>
              <a:rPr lang="en-GB" altLang="sv-SE"/>
              <a:t>Nivå fem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188E4034-FE3C-4D43-B0C7-4CA35DA5D812}"/>
              </a:ext>
            </a:extLst>
          </p:cNvPr>
          <p:cNvSpPr txBox="1">
            <a:spLocks/>
          </p:cNvSpPr>
          <p:nvPr userDrawn="1"/>
        </p:nvSpPr>
        <p:spPr>
          <a:xfrm>
            <a:off x="294009" y="6298236"/>
            <a:ext cx="1839592" cy="235184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40"/>
              </a:spcBef>
              <a:buFontTx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,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SzPct val="12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6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&gt;"/>
        <a:defRPr sz="22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&gt;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&gt;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&gt;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&gt;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&gt;"/>
        <a:defRPr b="1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"/><Relationship Id="rId4" Type="http://schemas.openxmlformats.org/officeDocument/2006/relationships/image" Target="../media/image51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1BE25585-4565-4978-8713-42926AB7A65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E946112-DAE2-4C45-901D-21D9BEE3D2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sv-SE" dirty="0"/>
              <a:t>Rostfria stål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46A76111-7FB1-43B5-B06F-F44474CFE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558" y="4077072"/>
            <a:ext cx="5184971" cy="1254900"/>
          </a:xfrm>
        </p:spPr>
        <p:txBody>
          <a:bodyPr/>
          <a:lstStyle/>
          <a:p>
            <a:r>
              <a:rPr lang="sv-SE" b="1" dirty="0"/>
              <a:t>Jernkontorets utbildningspaket  Del 12 </a:t>
            </a:r>
            <a:r>
              <a:rPr lang="sv-SE" dirty="0"/>
              <a:t>(2015)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DE6DC0C-1D2F-4E34-A236-E3ACA64372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Stål formar en bättre framtid</a:t>
            </a:r>
          </a:p>
        </p:txBody>
      </p:sp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DAB36189-923D-480E-9CC0-E34C902848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57" y="6355202"/>
            <a:ext cx="1959136" cy="2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5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26000"/>
            <a:ext cx="83058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Inverkan av legeringsämnen</a:t>
            </a:r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202410"/>
              </p:ext>
            </p:extLst>
          </p:nvPr>
        </p:nvGraphicFramePr>
        <p:xfrm>
          <a:off x="2135560" y="1052736"/>
          <a:ext cx="7920000" cy="453626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7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109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bg1"/>
                          </a:solidFill>
                        </a:rPr>
                        <a:t>Ämne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bg1"/>
                          </a:solidFill>
                        </a:rPr>
                        <a:t>Halt-</a:t>
                      </a:r>
                    </a:p>
                    <a:p>
                      <a:pPr algn="ctr"/>
                      <a:r>
                        <a:rPr lang="sv-SE" sz="1600" dirty="0">
                          <a:solidFill>
                            <a:schemeClr val="bg1"/>
                          </a:solidFill>
                        </a:rPr>
                        <a:t>intervall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bg1"/>
                          </a:solidFill>
                        </a:rPr>
                        <a:t>Typiska halter i </a:t>
                      </a:r>
                      <a:r>
                        <a:rPr lang="sv-SE" sz="1600" dirty="0" err="1">
                          <a:solidFill>
                            <a:schemeClr val="bg1"/>
                          </a:solidFill>
                        </a:rPr>
                        <a:t>austenitiskt</a:t>
                      </a:r>
                      <a:r>
                        <a:rPr lang="sv-SE" sz="1600" baseline="0" dirty="0">
                          <a:solidFill>
                            <a:schemeClr val="bg1"/>
                          </a:solidFill>
                        </a:rPr>
                        <a:t> stål</a:t>
                      </a:r>
                      <a:endParaRPr lang="sv-SE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bg1"/>
                          </a:solidFill>
                        </a:rPr>
                        <a:t>Effekt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166">
                <a:tc>
                  <a:txBody>
                    <a:bodyPr/>
                    <a:lstStyle/>
                    <a:p>
                      <a:pPr algn="l"/>
                      <a:r>
                        <a:rPr lang="sv-SE" sz="1600" dirty="0" err="1"/>
                        <a:t>Cr</a:t>
                      </a:r>
                      <a:endParaRPr lang="sv-SE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11-25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Bildar passivskiktet med syre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166">
                <a:tc>
                  <a:txBody>
                    <a:bodyPr/>
                    <a:lstStyle/>
                    <a:p>
                      <a:pPr algn="l"/>
                      <a:r>
                        <a:rPr lang="sv-SE" sz="1600" dirty="0"/>
                        <a:t>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8-13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Austenitbildare, höjer </a:t>
                      </a:r>
                      <a:r>
                        <a:rPr lang="sv-SE" sz="1600" dirty="0" err="1"/>
                        <a:t>duktilitet</a:t>
                      </a:r>
                      <a:r>
                        <a:rPr lang="sv-SE" sz="1600" dirty="0"/>
                        <a:t> och seghet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109">
                <a:tc>
                  <a:txBody>
                    <a:bodyPr/>
                    <a:lstStyle/>
                    <a:p>
                      <a:pPr algn="l"/>
                      <a:r>
                        <a:rPr lang="sv-SE" sz="1600" dirty="0" err="1"/>
                        <a:t>Mn</a:t>
                      </a:r>
                      <a:endParaRPr lang="sv-SE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0.5-8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1.5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Austenitbildare, ersätter Ni i vissa legeringar</a:t>
                      </a:r>
                    </a:p>
                    <a:p>
                      <a:r>
                        <a:rPr lang="sv-SE" sz="1600" dirty="0"/>
                        <a:t>Höjer löslighet av N i stål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166">
                <a:tc>
                  <a:txBody>
                    <a:bodyPr/>
                    <a:lstStyle/>
                    <a:p>
                      <a:pPr algn="l"/>
                      <a:r>
                        <a:rPr lang="sv-SE" sz="16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Ger ökat korrosionsmotstånd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166">
                <a:tc>
                  <a:txBody>
                    <a:bodyPr/>
                    <a:lstStyle/>
                    <a:p>
                      <a:pPr algn="l"/>
                      <a:r>
                        <a:rPr lang="sv-SE" sz="1600" dirty="0"/>
                        <a:t>Cu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&lt;1.5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Ger ökat korrosionsmotstånd</a:t>
                      </a:r>
                      <a:r>
                        <a:rPr lang="sv-SE" sz="1600" baseline="0" dirty="0"/>
                        <a:t> i svavelsyra</a:t>
                      </a:r>
                      <a:endParaRPr lang="sv-SE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109">
                <a:tc>
                  <a:txBody>
                    <a:bodyPr/>
                    <a:lstStyle/>
                    <a:p>
                      <a:pPr algn="l"/>
                      <a:r>
                        <a:rPr lang="sv-SE" sz="1600" dirty="0"/>
                        <a:t>Ti, 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Binder C och ger minska risk för korngränskorrosion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109">
                <a:tc>
                  <a:txBody>
                    <a:bodyPr/>
                    <a:lstStyle/>
                    <a:p>
                      <a:pPr algn="l"/>
                      <a:r>
                        <a:rPr lang="sv-SE" sz="1600" dirty="0"/>
                        <a:t>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&lt;0.25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&lt;0.05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Austenitbildare, höjer hållfasthet, ökar risk för korngränskorrosion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3109">
                <a:tc>
                  <a:txBody>
                    <a:bodyPr/>
                    <a:lstStyle/>
                    <a:p>
                      <a:pPr algn="l"/>
                      <a:r>
                        <a:rPr lang="sv-SE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Austenitbildare,</a:t>
                      </a:r>
                      <a:r>
                        <a:rPr lang="sv-SE" sz="1600" baseline="0" dirty="0"/>
                        <a:t> höjer hållfastheten och korrosionsmotstånd</a:t>
                      </a:r>
                      <a:endParaRPr lang="sv-S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4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Rak pil 104"/>
          <p:cNvCxnSpPr>
            <a:endCxn id="27" idx="6"/>
          </p:cNvCxnSpPr>
          <p:nvPr/>
        </p:nvCxnSpPr>
        <p:spPr bwMode="auto">
          <a:xfrm flipH="1" flipV="1">
            <a:off x="7090540" y="1237831"/>
            <a:ext cx="1677758" cy="150361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06" name="Rak pil 105"/>
          <p:cNvCxnSpPr/>
          <p:nvPr/>
        </p:nvCxnSpPr>
        <p:spPr bwMode="auto">
          <a:xfrm flipH="1" flipV="1">
            <a:off x="8988329" y="1434826"/>
            <a:ext cx="1" cy="11550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46" name="Rak pil 145"/>
          <p:cNvCxnSpPr>
            <a:endCxn id="66" idx="2"/>
          </p:cNvCxnSpPr>
          <p:nvPr/>
        </p:nvCxnSpPr>
        <p:spPr bwMode="auto">
          <a:xfrm flipV="1">
            <a:off x="9315858" y="2021985"/>
            <a:ext cx="742526" cy="7524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65" name="Rektangel 164"/>
          <p:cNvSpPr/>
          <p:nvPr/>
        </p:nvSpPr>
        <p:spPr bwMode="auto">
          <a:xfrm>
            <a:off x="8565908" y="2455524"/>
            <a:ext cx="72768" cy="4420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cxnSp>
        <p:nvCxnSpPr>
          <p:cNvPr id="94" name="Rak pil 93"/>
          <p:cNvCxnSpPr/>
          <p:nvPr/>
        </p:nvCxnSpPr>
        <p:spPr bwMode="auto">
          <a:xfrm flipV="1">
            <a:off x="5269063" y="1787422"/>
            <a:ext cx="167119" cy="23456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3" name="Rak pil 92"/>
          <p:cNvCxnSpPr/>
          <p:nvPr/>
        </p:nvCxnSpPr>
        <p:spPr bwMode="auto">
          <a:xfrm flipH="1" flipV="1">
            <a:off x="3844876" y="1230583"/>
            <a:ext cx="1145109" cy="83089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59" name="Rektangel 158"/>
          <p:cNvSpPr/>
          <p:nvPr/>
        </p:nvSpPr>
        <p:spPr bwMode="auto">
          <a:xfrm>
            <a:off x="4620485" y="1877006"/>
            <a:ext cx="72768" cy="4420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cxnSp>
        <p:nvCxnSpPr>
          <p:cNvPr id="134" name="Rak pil 133"/>
          <p:cNvCxnSpPr>
            <a:stCxn id="27" idx="5"/>
          </p:cNvCxnSpPr>
          <p:nvPr/>
        </p:nvCxnSpPr>
        <p:spPr bwMode="auto">
          <a:xfrm>
            <a:off x="6988419" y="1404039"/>
            <a:ext cx="679836" cy="124399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0" name="Rak pil 89"/>
          <p:cNvCxnSpPr/>
          <p:nvPr/>
        </p:nvCxnSpPr>
        <p:spPr bwMode="auto">
          <a:xfrm flipH="1">
            <a:off x="6818965" y="3025865"/>
            <a:ext cx="1874844" cy="7132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2" name="Rak pil 91"/>
          <p:cNvCxnSpPr>
            <a:stCxn id="23" idx="2"/>
            <a:endCxn id="18" idx="6"/>
          </p:cNvCxnSpPr>
          <p:nvPr/>
        </p:nvCxnSpPr>
        <p:spPr bwMode="auto">
          <a:xfrm flipH="1" flipV="1">
            <a:off x="3553056" y="2202920"/>
            <a:ext cx="1296599" cy="786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08" name="Rak pil 107"/>
          <p:cNvCxnSpPr>
            <a:stCxn id="18" idx="5"/>
          </p:cNvCxnSpPr>
          <p:nvPr/>
        </p:nvCxnSpPr>
        <p:spPr bwMode="auto">
          <a:xfrm>
            <a:off x="3465459" y="2376779"/>
            <a:ext cx="856526" cy="95734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11" name="Rak pil 110"/>
          <p:cNvCxnSpPr>
            <a:endCxn id="14" idx="0"/>
          </p:cNvCxnSpPr>
          <p:nvPr/>
        </p:nvCxnSpPr>
        <p:spPr bwMode="auto">
          <a:xfrm flipH="1">
            <a:off x="3260865" y="2599753"/>
            <a:ext cx="13701" cy="158025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12" name="Rak pil 111"/>
          <p:cNvCxnSpPr>
            <a:endCxn id="69" idx="0"/>
          </p:cNvCxnSpPr>
          <p:nvPr/>
        </p:nvCxnSpPr>
        <p:spPr bwMode="auto">
          <a:xfrm flipH="1">
            <a:off x="5172809" y="3117388"/>
            <a:ext cx="1" cy="161006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32" name="Rak pil 131"/>
          <p:cNvCxnSpPr>
            <a:stCxn id="149" idx="2"/>
          </p:cNvCxnSpPr>
          <p:nvPr/>
        </p:nvCxnSpPr>
        <p:spPr bwMode="auto">
          <a:xfrm>
            <a:off x="10044896" y="2835658"/>
            <a:ext cx="26014" cy="200562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35" name="Rak pil 134"/>
          <p:cNvCxnSpPr/>
          <p:nvPr/>
        </p:nvCxnSpPr>
        <p:spPr bwMode="auto">
          <a:xfrm flipH="1">
            <a:off x="8997504" y="3222083"/>
            <a:ext cx="1" cy="161006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45" name="Rak pil 144"/>
          <p:cNvCxnSpPr>
            <a:endCxn id="80" idx="0"/>
          </p:cNvCxnSpPr>
          <p:nvPr/>
        </p:nvCxnSpPr>
        <p:spPr bwMode="auto">
          <a:xfrm flipH="1">
            <a:off x="7950748" y="4148891"/>
            <a:ext cx="7749" cy="142060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53" name="Rak pil 152"/>
          <p:cNvCxnSpPr>
            <a:endCxn id="72" idx="0"/>
          </p:cNvCxnSpPr>
          <p:nvPr/>
        </p:nvCxnSpPr>
        <p:spPr bwMode="auto">
          <a:xfrm flipH="1">
            <a:off x="6471611" y="4154579"/>
            <a:ext cx="347355" cy="28803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55" name="Rak pil 154"/>
          <p:cNvCxnSpPr>
            <a:endCxn id="71" idx="0"/>
          </p:cNvCxnSpPr>
          <p:nvPr/>
        </p:nvCxnSpPr>
        <p:spPr bwMode="auto">
          <a:xfrm>
            <a:off x="6818965" y="4154580"/>
            <a:ext cx="313658" cy="72675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57" name="Rak pil 156"/>
          <p:cNvCxnSpPr>
            <a:endCxn id="63" idx="2"/>
          </p:cNvCxnSpPr>
          <p:nvPr/>
        </p:nvCxnSpPr>
        <p:spPr bwMode="auto">
          <a:xfrm flipV="1">
            <a:off x="10058384" y="1538360"/>
            <a:ext cx="0" cy="46213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841" y="132762"/>
            <a:ext cx="11074400" cy="1143000"/>
          </a:xfrm>
          <a:effectLst/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Struktur och egenskapsrelationer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4913566" y="3285920"/>
            <a:ext cx="593432" cy="200055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18Cr-2Mo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7540552" y="3728192"/>
            <a:ext cx="72968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Låg C-halt för</a:t>
            </a:r>
            <a:br>
              <a:rPr lang="sv-SE" sz="700" b="0" dirty="0"/>
            </a:br>
            <a:r>
              <a:rPr lang="sv-SE" sz="700" b="0" dirty="0"/>
              <a:t>bättre svets-</a:t>
            </a:r>
            <a:br>
              <a:rPr lang="sv-SE" sz="700" b="0" dirty="0"/>
            </a:br>
            <a:r>
              <a:rPr lang="sv-SE" sz="700" b="0" dirty="0"/>
              <a:t>egenskaper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7181405" y="3379042"/>
            <a:ext cx="688009" cy="307777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Interkristallin</a:t>
            </a:r>
            <a:br>
              <a:rPr lang="sv-SE" sz="700" b="0" dirty="0"/>
            </a:br>
            <a:r>
              <a:rPr lang="sv-SE" sz="700" b="0" dirty="0"/>
              <a:t>korrosion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746306" y="910476"/>
            <a:ext cx="93487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1.4923</a:t>
            </a:r>
          </a:p>
          <a:p>
            <a:pPr algn="ctr"/>
            <a:r>
              <a:rPr lang="sv-SE" sz="700" b="0" dirty="0"/>
              <a:t>13Cr-0.5Ni-1Mo+V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2995223" y="3187930"/>
            <a:ext cx="59824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1.4006</a:t>
            </a:r>
          </a:p>
          <a:p>
            <a:pPr algn="ctr"/>
            <a:r>
              <a:rPr lang="sv-SE" sz="700" b="0" dirty="0"/>
              <a:t>13Cr-0.1C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2955127" y="3676164"/>
            <a:ext cx="59824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1.4021</a:t>
            </a:r>
          </a:p>
          <a:p>
            <a:pPr algn="ctr"/>
            <a:r>
              <a:rPr lang="sv-SE" sz="700" b="0" dirty="0"/>
              <a:t>13Cr-0.2C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2961744" y="4180006"/>
            <a:ext cx="59824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1.4028</a:t>
            </a:r>
          </a:p>
          <a:p>
            <a:pPr algn="ctr"/>
            <a:r>
              <a:rPr lang="sv-SE" sz="700" b="0" dirty="0"/>
              <a:t>13Cr-0.3C</a:t>
            </a:r>
          </a:p>
        </p:txBody>
      </p:sp>
      <p:sp>
        <p:nvSpPr>
          <p:cNvPr id="18" name="Ellips 17"/>
          <p:cNvSpPr/>
          <p:nvPr/>
        </p:nvSpPr>
        <p:spPr bwMode="auto">
          <a:xfrm>
            <a:off x="2954913" y="1957047"/>
            <a:ext cx="598142" cy="491747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1.4000</a:t>
            </a:r>
          </a:p>
          <a:p>
            <a:pPr algn="ctr"/>
            <a:r>
              <a:rPr lang="sv-SE" sz="900" dirty="0"/>
              <a:t>13Cr</a:t>
            </a:r>
          </a:p>
        </p:txBody>
      </p:sp>
      <p:sp>
        <p:nvSpPr>
          <p:cNvPr id="23" name="Ellips 22"/>
          <p:cNvSpPr>
            <a:spLocks/>
          </p:cNvSpPr>
          <p:nvPr/>
        </p:nvSpPr>
        <p:spPr bwMode="auto">
          <a:xfrm>
            <a:off x="4849654" y="2035665"/>
            <a:ext cx="598142" cy="491747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1.4016</a:t>
            </a:r>
          </a:p>
          <a:p>
            <a:pPr algn="ctr"/>
            <a:r>
              <a:rPr lang="sv-SE" sz="900" dirty="0"/>
              <a:t>17Cr</a:t>
            </a:r>
          </a:p>
        </p:txBody>
      </p:sp>
      <p:sp>
        <p:nvSpPr>
          <p:cNvPr id="26" name="Ellips 25"/>
          <p:cNvSpPr>
            <a:spLocks noChangeAspect="1"/>
          </p:cNvSpPr>
          <p:nvPr/>
        </p:nvSpPr>
        <p:spPr bwMode="auto">
          <a:xfrm>
            <a:off x="8702254" y="2614613"/>
            <a:ext cx="598142" cy="491747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1.4301</a:t>
            </a:r>
          </a:p>
          <a:p>
            <a:pPr algn="ctr"/>
            <a:r>
              <a:rPr lang="sv-SE" sz="900" dirty="0"/>
              <a:t>(18-9)</a:t>
            </a:r>
          </a:p>
        </p:txBody>
      </p:sp>
      <p:sp>
        <p:nvSpPr>
          <p:cNvPr id="27" name="Ellips 26"/>
          <p:cNvSpPr>
            <a:spLocks/>
          </p:cNvSpPr>
          <p:nvPr/>
        </p:nvSpPr>
        <p:spPr bwMode="auto">
          <a:xfrm>
            <a:off x="6393216" y="1002777"/>
            <a:ext cx="697324" cy="470108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1.4362</a:t>
            </a:r>
          </a:p>
          <a:p>
            <a:pPr algn="ctr"/>
            <a:r>
              <a:rPr lang="sv-SE" sz="800" dirty="0"/>
              <a:t>23Cr-4Ni</a:t>
            </a:r>
          </a:p>
        </p:txBody>
      </p:sp>
      <p:sp>
        <p:nvSpPr>
          <p:cNvPr id="30" name="Ellips 29"/>
          <p:cNvSpPr>
            <a:spLocks/>
          </p:cNvSpPr>
          <p:nvPr/>
        </p:nvSpPr>
        <p:spPr bwMode="auto">
          <a:xfrm>
            <a:off x="1917453" y="3480000"/>
            <a:ext cx="612000" cy="686504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1.4313</a:t>
            </a:r>
          </a:p>
          <a:p>
            <a:pPr algn="ctr"/>
            <a:r>
              <a:rPr lang="sv-SE" sz="900" dirty="0"/>
              <a:t>13Cr-5Ni</a:t>
            </a:r>
          </a:p>
        </p:txBody>
      </p:sp>
      <p:sp>
        <p:nvSpPr>
          <p:cNvPr id="33" name="textruta 32"/>
          <p:cNvSpPr txBox="1"/>
          <p:nvPr/>
        </p:nvSpPr>
        <p:spPr>
          <a:xfrm>
            <a:off x="7344206" y="2620513"/>
            <a:ext cx="960519" cy="523220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Ni halt </a:t>
            </a:r>
            <a:br>
              <a:rPr lang="sv-SE" sz="700" b="0" dirty="0"/>
            </a:br>
            <a:r>
              <a:rPr lang="sv-SE" sz="700" b="0" dirty="0"/>
              <a:t>för ökad </a:t>
            </a:r>
            <a:r>
              <a:rPr lang="sv-SE" sz="700" b="0" dirty="0" err="1"/>
              <a:t>duktilitet</a:t>
            </a:r>
            <a:br>
              <a:rPr lang="sv-SE" sz="700" b="0" dirty="0"/>
            </a:br>
            <a:r>
              <a:rPr lang="sv-SE" sz="700" b="0" dirty="0"/>
              <a:t>och för en </a:t>
            </a:r>
            <a:br>
              <a:rPr lang="sv-SE" sz="700" b="0" dirty="0"/>
            </a:br>
            <a:r>
              <a:rPr lang="sv-SE" sz="700" b="0" dirty="0" err="1"/>
              <a:t>austenitisk</a:t>
            </a:r>
            <a:r>
              <a:rPr lang="sv-SE" sz="700" b="0" dirty="0"/>
              <a:t> struktur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4999204" y="1371924"/>
            <a:ext cx="873957" cy="415498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 för</a:t>
            </a:r>
            <a:br>
              <a:rPr lang="sv-SE" sz="700" b="0" dirty="0"/>
            </a:br>
            <a:r>
              <a:rPr lang="sv-SE" sz="700" b="0" dirty="0"/>
              <a:t>bättre oxidations-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38" name="textruta 37"/>
          <p:cNvSpPr txBox="1"/>
          <p:nvPr/>
        </p:nvSpPr>
        <p:spPr>
          <a:xfrm>
            <a:off x="8522388" y="3287957"/>
            <a:ext cx="97494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Allmänkorrosion</a:t>
            </a:r>
            <a:br>
              <a:rPr lang="sv-SE" sz="700" b="0" dirty="0"/>
            </a:br>
            <a:r>
              <a:rPr lang="sv-SE" sz="700" b="0" dirty="0"/>
              <a:t>Punktfrätning</a:t>
            </a:r>
            <a:br>
              <a:rPr lang="sv-SE" sz="700" b="0" dirty="0"/>
            </a:br>
            <a:r>
              <a:rPr lang="sv-SE" sz="700" b="0" dirty="0"/>
              <a:t>Spänningskorrosion</a:t>
            </a:r>
          </a:p>
        </p:txBody>
      </p:sp>
      <p:sp>
        <p:nvSpPr>
          <p:cNvPr id="39" name="textruta 38"/>
          <p:cNvSpPr txBox="1"/>
          <p:nvPr/>
        </p:nvSpPr>
        <p:spPr>
          <a:xfrm>
            <a:off x="8527809" y="3776191"/>
            <a:ext cx="99418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 och Mo-</a:t>
            </a:r>
            <a:br>
              <a:rPr lang="sv-SE" sz="700" b="0" dirty="0"/>
            </a:br>
            <a:r>
              <a:rPr lang="sv-SE" sz="700" b="0" dirty="0"/>
              <a:t>halt för bättre</a:t>
            </a:r>
            <a:br>
              <a:rPr lang="sv-SE" sz="700" b="0" dirty="0"/>
            </a:br>
            <a:r>
              <a:rPr lang="sv-SE" sz="700" b="0" dirty="0"/>
              <a:t>korrosionsmotstånd</a:t>
            </a:r>
          </a:p>
        </p:txBody>
      </p:sp>
      <p:sp>
        <p:nvSpPr>
          <p:cNvPr id="40" name="textruta 39"/>
          <p:cNvSpPr txBox="1"/>
          <p:nvPr/>
        </p:nvSpPr>
        <p:spPr>
          <a:xfrm>
            <a:off x="9405802" y="2114821"/>
            <a:ext cx="997389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Högre S-halt</a:t>
            </a:r>
            <a:br>
              <a:rPr lang="sv-SE" sz="700" b="0" dirty="0"/>
            </a:br>
            <a:r>
              <a:rPr lang="sv-SE" sz="700" b="0" dirty="0"/>
              <a:t>för bättre skärbarhet</a:t>
            </a:r>
          </a:p>
        </p:txBody>
      </p:sp>
      <p:sp>
        <p:nvSpPr>
          <p:cNvPr id="41" name="textruta 40"/>
          <p:cNvSpPr txBox="1"/>
          <p:nvPr/>
        </p:nvSpPr>
        <p:spPr>
          <a:xfrm>
            <a:off x="9645357" y="3034041"/>
            <a:ext cx="83067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Kallbearbetning </a:t>
            </a:r>
            <a:br>
              <a:rPr lang="sv-SE" sz="700" b="0" dirty="0"/>
            </a:br>
            <a:r>
              <a:rPr lang="sv-SE" sz="700" b="0" dirty="0"/>
              <a:t>för högre </a:t>
            </a:r>
            <a:br>
              <a:rPr lang="sv-SE" sz="700" b="0" dirty="0"/>
            </a:br>
            <a:r>
              <a:rPr lang="sv-SE" sz="700" b="0" dirty="0"/>
              <a:t>hållfasthet</a:t>
            </a:r>
          </a:p>
        </p:txBody>
      </p:sp>
      <p:sp>
        <p:nvSpPr>
          <p:cNvPr id="42" name="textruta 41"/>
          <p:cNvSpPr txBox="1"/>
          <p:nvPr/>
        </p:nvSpPr>
        <p:spPr>
          <a:xfrm>
            <a:off x="9713578" y="3879831"/>
            <a:ext cx="689612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N-halt </a:t>
            </a:r>
            <a:br>
              <a:rPr lang="sv-SE" sz="700" b="0" dirty="0"/>
            </a:br>
            <a:r>
              <a:rPr lang="sv-SE" sz="700" b="0" dirty="0"/>
              <a:t>för högre</a:t>
            </a:r>
            <a:br>
              <a:rPr lang="sv-SE" sz="700" b="0" dirty="0"/>
            </a:br>
            <a:r>
              <a:rPr lang="sv-SE" sz="700" b="0" dirty="0"/>
              <a:t>hållfasthet</a:t>
            </a:r>
          </a:p>
        </p:txBody>
      </p:sp>
      <p:sp>
        <p:nvSpPr>
          <p:cNvPr id="51" name="textruta 50"/>
          <p:cNvSpPr txBox="1"/>
          <p:nvPr/>
        </p:nvSpPr>
        <p:spPr>
          <a:xfrm>
            <a:off x="9759247" y="3586791"/>
            <a:ext cx="607859" cy="200055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Hållfasthet</a:t>
            </a:r>
          </a:p>
        </p:txBody>
      </p:sp>
      <p:sp>
        <p:nvSpPr>
          <p:cNvPr id="52" name="textruta 51"/>
          <p:cNvSpPr txBox="1"/>
          <p:nvPr/>
        </p:nvSpPr>
        <p:spPr>
          <a:xfrm>
            <a:off x="6385048" y="735630"/>
            <a:ext cx="790601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DUPLEXA</a:t>
            </a:r>
          </a:p>
        </p:txBody>
      </p:sp>
      <p:sp>
        <p:nvSpPr>
          <p:cNvPr id="55" name="textruta 54"/>
          <p:cNvSpPr txBox="1"/>
          <p:nvPr/>
        </p:nvSpPr>
        <p:spPr>
          <a:xfrm>
            <a:off x="8490914" y="2383728"/>
            <a:ext cx="112082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AUSTENITISKA</a:t>
            </a:r>
          </a:p>
        </p:txBody>
      </p:sp>
      <p:sp>
        <p:nvSpPr>
          <p:cNvPr id="56" name="textruta 55"/>
          <p:cNvSpPr txBox="1"/>
          <p:nvPr/>
        </p:nvSpPr>
        <p:spPr>
          <a:xfrm>
            <a:off x="2592252" y="1711824"/>
            <a:ext cx="1226618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MARTENSITISKA</a:t>
            </a:r>
          </a:p>
        </p:txBody>
      </p:sp>
      <p:sp>
        <p:nvSpPr>
          <p:cNvPr id="57" name="textruta 56"/>
          <p:cNvSpPr txBox="1"/>
          <p:nvPr/>
        </p:nvSpPr>
        <p:spPr>
          <a:xfrm>
            <a:off x="1635836" y="3026347"/>
            <a:ext cx="122661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1200" dirty="0">
                <a:latin typeface="Arial Narrow" panose="020B0606020202030204" pitchFamily="34" charset="0"/>
              </a:rPr>
              <a:t>DELVIS</a:t>
            </a:r>
          </a:p>
          <a:p>
            <a:pPr algn="ctr"/>
            <a:r>
              <a:rPr lang="sv-SE" sz="1200" dirty="0">
                <a:latin typeface="Arial Narrow" panose="020B0606020202030204" pitchFamily="34" charset="0"/>
              </a:rPr>
              <a:t>MARTENSITISKA</a:t>
            </a:r>
          </a:p>
        </p:txBody>
      </p:sp>
      <p:sp>
        <p:nvSpPr>
          <p:cNvPr id="58" name="textruta 57"/>
          <p:cNvSpPr txBox="1"/>
          <p:nvPr/>
        </p:nvSpPr>
        <p:spPr>
          <a:xfrm>
            <a:off x="4669552" y="1814430"/>
            <a:ext cx="94448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FERRITISKA</a:t>
            </a:r>
          </a:p>
        </p:txBody>
      </p:sp>
      <p:sp>
        <p:nvSpPr>
          <p:cNvPr id="59" name="textruta 58"/>
          <p:cNvSpPr txBox="1"/>
          <p:nvPr/>
        </p:nvSpPr>
        <p:spPr>
          <a:xfrm>
            <a:off x="1977410" y="5539719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1.4418</a:t>
            </a:r>
          </a:p>
          <a:p>
            <a:pPr algn="ctr"/>
            <a:r>
              <a:rPr lang="sv-SE" sz="700" b="0" dirty="0"/>
              <a:t>16-5-1</a:t>
            </a:r>
          </a:p>
        </p:txBody>
      </p:sp>
      <p:sp>
        <p:nvSpPr>
          <p:cNvPr id="60" name="textruta 59"/>
          <p:cNvSpPr txBox="1"/>
          <p:nvPr/>
        </p:nvSpPr>
        <p:spPr>
          <a:xfrm>
            <a:off x="3457070" y="922807"/>
            <a:ext cx="615874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1.4005</a:t>
            </a:r>
          </a:p>
          <a:p>
            <a:pPr algn="ctr"/>
            <a:r>
              <a:rPr lang="sv-SE" sz="700" b="0" dirty="0"/>
              <a:t>13Cr+0.2S</a:t>
            </a:r>
          </a:p>
        </p:txBody>
      </p:sp>
      <p:sp>
        <p:nvSpPr>
          <p:cNvPr id="61" name="textruta 60"/>
          <p:cNvSpPr txBox="1"/>
          <p:nvPr/>
        </p:nvSpPr>
        <p:spPr>
          <a:xfrm>
            <a:off x="4209956" y="881823"/>
            <a:ext cx="82105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1.4523</a:t>
            </a:r>
          </a:p>
          <a:p>
            <a:pPr algn="ctr"/>
            <a:r>
              <a:rPr lang="sv-SE" sz="700" b="0" dirty="0"/>
              <a:t>17Cr-2Mo+0.2S</a:t>
            </a:r>
          </a:p>
        </p:txBody>
      </p:sp>
      <p:sp>
        <p:nvSpPr>
          <p:cNvPr id="62" name="textruta 61"/>
          <p:cNvSpPr txBox="1"/>
          <p:nvPr/>
        </p:nvSpPr>
        <p:spPr>
          <a:xfrm>
            <a:off x="8051518" y="715079"/>
            <a:ext cx="53893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1.4835</a:t>
            </a:r>
          </a:p>
          <a:p>
            <a:pPr algn="ctr"/>
            <a:r>
              <a:rPr lang="sv-SE" sz="700" b="0" dirty="0"/>
              <a:t>21-11-Cr</a:t>
            </a:r>
          </a:p>
        </p:txBody>
      </p:sp>
      <p:sp>
        <p:nvSpPr>
          <p:cNvPr id="63" name="textruta 62"/>
          <p:cNvSpPr txBox="1"/>
          <p:nvPr/>
        </p:nvSpPr>
        <p:spPr>
          <a:xfrm>
            <a:off x="9655069" y="1230584"/>
            <a:ext cx="80663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1.4104</a:t>
            </a:r>
          </a:p>
          <a:p>
            <a:pPr algn="ctr"/>
            <a:r>
              <a:rPr lang="sv-SE" sz="700" b="0" dirty="0"/>
              <a:t>17-12-2.5+0.2S</a:t>
            </a:r>
          </a:p>
        </p:txBody>
      </p:sp>
      <p:sp>
        <p:nvSpPr>
          <p:cNvPr id="64" name="textruta 63"/>
          <p:cNvSpPr txBox="1"/>
          <p:nvPr/>
        </p:nvSpPr>
        <p:spPr>
          <a:xfrm>
            <a:off x="5253719" y="858740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1.4749</a:t>
            </a:r>
          </a:p>
          <a:p>
            <a:pPr algn="ctr"/>
            <a:r>
              <a:rPr lang="sv-SE" sz="700" b="0" dirty="0"/>
              <a:t>26Cr</a:t>
            </a:r>
          </a:p>
        </p:txBody>
      </p:sp>
      <p:sp>
        <p:nvSpPr>
          <p:cNvPr id="65" name="textruta 64"/>
          <p:cNvSpPr txBox="1"/>
          <p:nvPr/>
        </p:nvSpPr>
        <p:spPr>
          <a:xfrm>
            <a:off x="8780624" y="1108147"/>
            <a:ext cx="52290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1.4845</a:t>
            </a:r>
          </a:p>
          <a:p>
            <a:pPr algn="ctr"/>
            <a:r>
              <a:rPr lang="sv-SE" sz="700" b="0" dirty="0"/>
              <a:t>25-20-Si</a:t>
            </a:r>
          </a:p>
        </p:txBody>
      </p:sp>
      <p:sp>
        <p:nvSpPr>
          <p:cNvPr id="66" name="textruta 65"/>
          <p:cNvSpPr txBox="1"/>
          <p:nvPr/>
        </p:nvSpPr>
        <p:spPr>
          <a:xfrm>
            <a:off x="9757660" y="1714208"/>
            <a:ext cx="601448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1.4305</a:t>
            </a:r>
          </a:p>
          <a:p>
            <a:pPr algn="ctr"/>
            <a:r>
              <a:rPr lang="sv-SE" sz="700" b="0" dirty="0"/>
              <a:t>18-9+0.2S</a:t>
            </a:r>
          </a:p>
        </p:txBody>
      </p:sp>
      <p:sp>
        <p:nvSpPr>
          <p:cNvPr id="67" name="textruta 66"/>
          <p:cNvSpPr txBox="1"/>
          <p:nvPr/>
        </p:nvSpPr>
        <p:spPr>
          <a:xfrm>
            <a:off x="7706577" y="4288724"/>
            <a:ext cx="463588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1.4307</a:t>
            </a:r>
          </a:p>
          <a:p>
            <a:pPr algn="ctr"/>
            <a:r>
              <a:rPr lang="sv-SE" sz="700" b="0" dirty="0"/>
              <a:t>18-10L</a:t>
            </a:r>
          </a:p>
        </p:txBody>
      </p:sp>
      <p:sp>
        <p:nvSpPr>
          <p:cNvPr id="68" name="textruta 67"/>
          <p:cNvSpPr txBox="1"/>
          <p:nvPr/>
        </p:nvSpPr>
        <p:spPr>
          <a:xfrm>
            <a:off x="5273798" y="5564235"/>
            <a:ext cx="68320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1.4652</a:t>
            </a:r>
          </a:p>
          <a:p>
            <a:pPr algn="ctr"/>
            <a:r>
              <a:rPr lang="sv-SE" sz="700" b="0" dirty="0"/>
              <a:t>24-22-7.3LN</a:t>
            </a:r>
          </a:p>
        </p:txBody>
      </p:sp>
      <p:sp>
        <p:nvSpPr>
          <p:cNvPr id="69" name="textruta 68"/>
          <p:cNvSpPr txBox="1"/>
          <p:nvPr/>
        </p:nvSpPr>
        <p:spPr>
          <a:xfrm>
            <a:off x="4817583" y="4727449"/>
            <a:ext cx="71045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1.4521</a:t>
            </a:r>
          </a:p>
          <a:p>
            <a:pPr algn="ctr"/>
            <a:r>
              <a:rPr lang="sv-SE" sz="700" b="0" dirty="0"/>
              <a:t>18Cr-2Mo+Ti</a:t>
            </a:r>
          </a:p>
        </p:txBody>
      </p:sp>
      <p:sp>
        <p:nvSpPr>
          <p:cNvPr id="70" name="textruta 69"/>
          <p:cNvSpPr txBox="1"/>
          <p:nvPr/>
        </p:nvSpPr>
        <p:spPr>
          <a:xfrm>
            <a:off x="6862356" y="4419672"/>
            <a:ext cx="540534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1.4541</a:t>
            </a:r>
          </a:p>
          <a:p>
            <a:pPr algn="ctr"/>
            <a:r>
              <a:rPr lang="sv-SE" sz="700" b="0" dirty="0"/>
              <a:t>18-10+Ti</a:t>
            </a:r>
          </a:p>
        </p:txBody>
      </p:sp>
      <p:sp>
        <p:nvSpPr>
          <p:cNvPr id="71" name="textruta 70"/>
          <p:cNvSpPr txBox="1"/>
          <p:nvPr/>
        </p:nvSpPr>
        <p:spPr>
          <a:xfrm>
            <a:off x="6822281" y="4881337"/>
            <a:ext cx="620684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1.4571</a:t>
            </a:r>
          </a:p>
          <a:p>
            <a:pPr algn="ctr"/>
            <a:r>
              <a:rPr lang="sv-SE" sz="700" b="0" dirty="0"/>
              <a:t>17-11-2+Ti</a:t>
            </a:r>
          </a:p>
        </p:txBody>
      </p:sp>
      <p:sp>
        <p:nvSpPr>
          <p:cNvPr id="72" name="textruta 71"/>
          <p:cNvSpPr txBox="1"/>
          <p:nvPr/>
        </p:nvSpPr>
        <p:spPr>
          <a:xfrm>
            <a:off x="6181306" y="4442612"/>
            <a:ext cx="580608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1.4550</a:t>
            </a:r>
          </a:p>
          <a:p>
            <a:pPr algn="ctr"/>
            <a:r>
              <a:rPr lang="sv-SE" sz="700" b="0" dirty="0"/>
              <a:t>18-10+Nb</a:t>
            </a:r>
          </a:p>
        </p:txBody>
      </p:sp>
      <p:sp>
        <p:nvSpPr>
          <p:cNvPr id="74" name="textruta 73"/>
          <p:cNvSpPr txBox="1"/>
          <p:nvPr/>
        </p:nvSpPr>
        <p:spPr>
          <a:xfrm>
            <a:off x="6561377" y="3295652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1.4410</a:t>
            </a:r>
          </a:p>
          <a:p>
            <a:pPr algn="ctr"/>
            <a:r>
              <a:rPr lang="sv-SE" sz="700" b="0" dirty="0"/>
              <a:t>27-7-4</a:t>
            </a:r>
          </a:p>
        </p:txBody>
      </p:sp>
      <p:sp>
        <p:nvSpPr>
          <p:cNvPr id="75" name="textruta 74"/>
          <p:cNvSpPr txBox="1"/>
          <p:nvPr/>
        </p:nvSpPr>
        <p:spPr>
          <a:xfrm>
            <a:off x="8746472" y="4841279"/>
            <a:ext cx="569387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1.4436</a:t>
            </a:r>
          </a:p>
          <a:p>
            <a:pPr algn="ctr"/>
            <a:r>
              <a:rPr lang="sv-SE" sz="700" b="0" dirty="0"/>
              <a:t>17-12-2.5</a:t>
            </a:r>
          </a:p>
        </p:txBody>
      </p:sp>
      <p:sp>
        <p:nvSpPr>
          <p:cNvPr id="76" name="textruta 75"/>
          <p:cNvSpPr txBox="1"/>
          <p:nvPr/>
        </p:nvSpPr>
        <p:spPr>
          <a:xfrm>
            <a:off x="8768290" y="4370522"/>
            <a:ext cx="494046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1.4404</a:t>
            </a:r>
          </a:p>
          <a:p>
            <a:pPr algn="ctr"/>
            <a:r>
              <a:rPr lang="sv-SE" sz="700" b="0" dirty="0"/>
              <a:t>17-11-2</a:t>
            </a:r>
          </a:p>
        </p:txBody>
      </p:sp>
      <p:sp>
        <p:nvSpPr>
          <p:cNvPr id="77" name="textruta 76"/>
          <p:cNvSpPr txBox="1"/>
          <p:nvPr/>
        </p:nvSpPr>
        <p:spPr>
          <a:xfrm>
            <a:off x="9775260" y="4831030"/>
            <a:ext cx="60785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1.4406</a:t>
            </a:r>
          </a:p>
          <a:p>
            <a:pPr algn="ctr"/>
            <a:r>
              <a:rPr lang="sv-SE" sz="700" b="0" dirty="0"/>
              <a:t>17-10-2LN</a:t>
            </a:r>
          </a:p>
        </p:txBody>
      </p:sp>
      <p:sp>
        <p:nvSpPr>
          <p:cNvPr id="78" name="textruta 77"/>
          <p:cNvSpPr txBox="1"/>
          <p:nvPr/>
        </p:nvSpPr>
        <p:spPr>
          <a:xfrm>
            <a:off x="9862825" y="4365710"/>
            <a:ext cx="478016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1.4311</a:t>
            </a:r>
          </a:p>
          <a:p>
            <a:pPr algn="ctr"/>
            <a:r>
              <a:rPr lang="sv-SE" sz="700" b="0" dirty="0"/>
              <a:t>18-9LN</a:t>
            </a:r>
          </a:p>
        </p:txBody>
      </p:sp>
      <p:sp>
        <p:nvSpPr>
          <p:cNvPr id="80" name="textruta 79"/>
          <p:cNvSpPr txBox="1"/>
          <p:nvPr/>
        </p:nvSpPr>
        <p:spPr>
          <a:xfrm>
            <a:off x="7678878" y="5569496"/>
            <a:ext cx="54373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1.4438</a:t>
            </a:r>
          </a:p>
          <a:p>
            <a:pPr algn="ctr"/>
            <a:r>
              <a:rPr lang="sv-SE" sz="700" b="0" dirty="0"/>
              <a:t>18-13-3L</a:t>
            </a:r>
          </a:p>
        </p:txBody>
      </p:sp>
      <p:sp>
        <p:nvSpPr>
          <p:cNvPr id="81" name="textruta 80"/>
          <p:cNvSpPr txBox="1"/>
          <p:nvPr/>
        </p:nvSpPr>
        <p:spPr>
          <a:xfrm>
            <a:off x="7651158" y="5137448"/>
            <a:ext cx="61908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1.4432</a:t>
            </a:r>
          </a:p>
          <a:p>
            <a:pPr algn="ctr"/>
            <a:r>
              <a:rPr lang="sv-SE" sz="700" b="0" dirty="0"/>
              <a:t>17-12-2.5L</a:t>
            </a:r>
          </a:p>
        </p:txBody>
      </p:sp>
      <p:sp>
        <p:nvSpPr>
          <p:cNvPr id="82" name="textruta 81"/>
          <p:cNvSpPr txBox="1"/>
          <p:nvPr/>
        </p:nvSpPr>
        <p:spPr>
          <a:xfrm>
            <a:off x="7666502" y="4705400"/>
            <a:ext cx="54373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1-4404</a:t>
            </a:r>
          </a:p>
          <a:p>
            <a:pPr algn="ctr"/>
            <a:r>
              <a:rPr lang="sv-SE" sz="700" b="0" dirty="0"/>
              <a:t>17-11-2L</a:t>
            </a:r>
          </a:p>
        </p:txBody>
      </p:sp>
      <p:sp>
        <p:nvSpPr>
          <p:cNvPr id="84" name="textruta 83"/>
          <p:cNvSpPr txBox="1"/>
          <p:nvPr/>
        </p:nvSpPr>
        <p:spPr>
          <a:xfrm>
            <a:off x="3219544" y="5539718"/>
            <a:ext cx="135325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1000" dirty="0"/>
              <a:t>Förklaring</a:t>
            </a:r>
          </a:p>
          <a:p>
            <a:pPr algn="ctr"/>
            <a:r>
              <a:rPr lang="sv-SE" sz="1000" b="0" dirty="0"/>
              <a:t>Rad 1 = EN nummer</a:t>
            </a:r>
          </a:p>
          <a:p>
            <a:pPr algn="ctr"/>
            <a:r>
              <a:rPr lang="sv-SE" sz="1000" b="0" dirty="0"/>
              <a:t>Rad 2 = </a:t>
            </a:r>
            <a:r>
              <a:rPr lang="sv-SE" sz="1000" b="0" dirty="0" err="1"/>
              <a:t>Cr</a:t>
            </a:r>
            <a:r>
              <a:rPr lang="sv-SE" sz="1000" b="0" dirty="0"/>
              <a:t>-Ni-Mo</a:t>
            </a:r>
          </a:p>
        </p:txBody>
      </p:sp>
      <p:cxnSp>
        <p:nvCxnSpPr>
          <p:cNvPr id="86" name="Rak pil 85"/>
          <p:cNvCxnSpPr>
            <a:stCxn id="18" idx="1"/>
          </p:cNvCxnSpPr>
          <p:nvPr/>
        </p:nvCxnSpPr>
        <p:spPr bwMode="auto">
          <a:xfrm flipH="1" flipV="1">
            <a:off x="2213741" y="1850323"/>
            <a:ext cx="828768" cy="17873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87" name="Rak pil 86"/>
          <p:cNvCxnSpPr/>
          <p:nvPr/>
        </p:nvCxnSpPr>
        <p:spPr bwMode="auto">
          <a:xfrm flipV="1">
            <a:off x="2213741" y="1262035"/>
            <a:ext cx="1" cy="16095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88" name="Rak pil 87"/>
          <p:cNvCxnSpPr/>
          <p:nvPr/>
        </p:nvCxnSpPr>
        <p:spPr bwMode="auto">
          <a:xfrm flipV="1">
            <a:off x="3531224" y="1218252"/>
            <a:ext cx="1046826" cy="86874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89" name="Rak pil 88"/>
          <p:cNvCxnSpPr/>
          <p:nvPr/>
        </p:nvCxnSpPr>
        <p:spPr bwMode="auto">
          <a:xfrm flipH="1">
            <a:off x="2248250" y="2304355"/>
            <a:ext cx="678509" cy="24364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7" name="textruta 36"/>
          <p:cNvSpPr txBox="1"/>
          <p:nvPr/>
        </p:nvSpPr>
        <p:spPr>
          <a:xfrm>
            <a:off x="3738559" y="1371304"/>
            <a:ext cx="865943" cy="307777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Högre S-halt för</a:t>
            </a:r>
            <a:br>
              <a:rPr lang="sv-SE" sz="700" b="0" dirty="0"/>
            </a:br>
            <a:r>
              <a:rPr lang="sv-SE" sz="700" b="0" dirty="0"/>
              <a:t>bättre skärbarhet</a:t>
            </a:r>
          </a:p>
        </p:txBody>
      </p:sp>
      <p:cxnSp>
        <p:nvCxnSpPr>
          <p:cNvPr id="104" name="Rak pil 103"/>
          <p:cNvCxnSpPr/>
          <p:nvPr/>
        </p:nvCxnSpPr>
        <p:spPr bwMode="auto">
          <a:xfrm flipV="1">
            <a:off x="5483108" y="1308777"/>
            <a:ext cx="988503" cy="105995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07" name="Rak pil 106"/>
          <p:cNvCxnSpPr>
            <a:endCxn id="74" idx="0"/>
          </p:cNvCxnSpPr>
          <p:nvPr/>
        </p:nvCxnSpPr>
        <p:spPr bwMode="auto">
          <a:xfrm>
            <a:off x="6779102" y="1615397"/>
            <a:ext cx="11665" cy="168025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09" name="Rak pil 108"/>
          <p:cNvCxnSpPr/>
          <p:nvPr/>
        </p:nvCxnSpPr>
        <p:spPr bwMode="auto">
          <a:xfrm flipH="1" flipV="1">
            <a:off x="5436182" y="1218253"/>
            <a:ext cx="5009" cy="15402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10" name="Rak pil 109"/>
          <p:cNvCxnSpPr/>
          <p:nvPr/>
        </p:nvCxnSpPr>
        <p:spPr bwMode="auto">
          <a:xfrm flipH="1" flipV="1">
            <a:off x="8319808" y="1035710"/>
            <a:ext cx="664436" cy="62463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47" name="textruta 46"/>
          <p:cNvSpPr txBox="1"/>
          <p:nvPr/>
        </p:nvSpPr>
        <p:spPr>
          <a:xfrm>
            <a:off x="7881764" y="2263047"/>
            <a:ext cx="636713" cy="307777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Spännings-</a:t>
            </a:r>
            <a:br>
              <a:rPr lang="sv-SE" sz="700" b="0" dirty="0"/>
            </a:br>
            <a:r>
              <a:rPr lang="sv-SE" sz="700" b="0" dirty="0"/>
              <a:t>korrosion</a:t>
            </a:r>
          </a:p>
        </p:txBody>
      </p:sp>
      <p:sp>
        <p:nvSpPr>
          <p:cNvPr id="49" name="textruta 48"/>
          <p:cNvSpPr txBox="1"/>
          <p:nvPr/>
        </p:nvSpPr>
        <p:spPr>
          <a:xfrm>
            <a:off x="8545441" y="1659815"/>
            <a:ext cx="95891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, Ni och Si-</a:t>
            </a:r>
            <a:br>
              <a:rPr lang="sv-SE" sz="700" b="0" dirty="0"/>
            </a:br>
            <a:r>
              <a:rPr lang="sv-SE" sz="700" b="0" dirty="0"/>
              <a:t>halt för bättre </a:t>
            </a:r>
            <a:br>
              <a:rPr lang="sv-SE" sz="700" b="0" dirty="0"/>
            </a:br>
            <a:r>
              <a:rPr lang="sv-SE" sz="700" b="0" dirty="0"/>
              <a:t>oxidationsmotstånd</a:t>
            </a:r>
          </a:p>
        </p:txBody>
      </p:sp>
      <p:sp>
        <p:nvSpPr>
          <p:cNvPr id="48" name="textruta 47"/>
          <p:cNvSpPr txBox="1"/>
          <p:nvPr/>
        </p:nvSpPr>
        <p:spPr>
          <a:xfrm>
            <a:off x="8716017" y="2168681"/>
            <a:ext cx="562975" cy="200055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Oxidation</a:t>
            </a:r>
          </a:p>
        </p:txBody>
      </p:sp>
      <p:sp>
        <p:nvSpPr>
          <p:cNvPr id="50" name="textruta 49"/>
          <p:cNvSpPr txBox="1"/>
          <p:nvPr/>
        </p:nvSpPr>
        <p:spPr>
          <a:xfrm>
            <a:off x="7994975" y="1098458"/>
            <a:ext cx="625491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 err="1"/>
              <a:t>Ce</a:t>
            </a:r>
            <a:r>
              <a:rPr lang="sv-SE" sz="700" b="0" dirty="0"/>
              <a:t> för ökat</a:t>
            </a:r>
            <a:br>
              <a:rPr lang="sv-SE" sz="700" b="0" dirty="0"/>
            </a:br>
            <a:r>
              <a:rPr lang="sv-SE" sz="700" b="0" dirty="0"/>
              <a:t>oxidations-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6385048" y="2658961"/>
            <a:ext cx="811441" cy="523220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Mo- och</a:t>
            </a:r>
          </a:p>
          <a:p>
            <a:pPr algn="ctr"/>
            <a:r>
              <a:rPr lang="sv-SE" sz="700" b="0" dirty="0"/>
              <a:t>N-halt för bättre</a:t>
            </a:r>
            <a:br>
              <a:rPr lang="sv-SE" sz="700" b="0" dirty="0"/>
            </a:br>
            <a:r>
              <a:rPr lang="sv-SE" sz="700" b="0" dirty="0"/>
              <a:t>korrosions-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73" name="textruta 72"/>
          <p:cNvSpPr txBox="1"/>
          <p:nvPr/>
        </p:nvSpPr>
        <p:spPr>
          <a:xfrm>
            <a:off x="6555150" y="2278694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1.4462</a:t>
            </a:r>
          </a:p>
          <a:p>
            <a:pPr algn="ctr"/>
            <a:r>
              <a:rPr lang="sv-SE" sz="700" b="0" dirty="0"/>
              <a:t>22-5-3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6288683" y="1715905"/>
            <a:ext cx="885179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Mo-halt för </a:t>
            </a:r>
            <a:br>
              <a:rPr lang="sv-SE" sz="700" b="0" dirty="0"/>
            </a:br>
            <a:r>
              <a:rPr lang="sv-SE" sz="700" b="0" dirty="0"/>
              <a:t>bättre korrosions-</a:t>
            </a:r>
            <a:br>
              <a:rPr lang="sv-SE" sz="700" b="0" dirty="0"/>
            </a:br>
            <a:r>
              <a:rPr lang="sv-SE" sz="700" b="0" dirty="0"/>
              <a:t>egenskaper</a:t>
            </a:r>
          </a:p>
        </p:txBody>
      </p:sp>
      <p:cxnSp>
        <p:nvCxnSpPr>
          <p:cNvPr id="120" name="Rak pil 119"/>
          <p:cNvCxnSpPr>
            <a:endCxn id="59" idx="0"/>
          </p:cNvCxnSpPr>
          <p:nvPr/>
        </p:nvCxnSpPr>
        <p:spPr bwMode="auto">
          <a:xfrm flipH="1">
            <a:off x="2206800" y="4092000"/>
            <a:ext cx="6941" cy="14477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33" name="Rak pil 132"/>
          <p:cNvCxnSpPr>
            <a:stCxn id="33" idx="3"/>
            <a:endCxn id="26" idx="2"/>
          </p:cNvCxnSpPr>
          <p:nvPr/>
        </p:nvCxnSpPr>
        <p:spPr bwMode="auto">
          <a:xfrm flipV="1">
            <a:off x="8304724" y="2860487"/>
            <a:ext cx="397530" cy="2163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41" name="Rak pil 140"/>
          <p:cNvCxnSpPr>
            <a:endCxn id="57" idx="0"/>
          </p:cNvCxnSpPr>
          <p:nvPr/>
        </p:nvCxnSpPr>
        <p:spPr bwMode="auto">
          <a:xfrm>
            <a:off x="2248249" y="2855778"/>
            <a:ext cx="896" cy="17056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47" name="Rak pil 146"/>
          <p:cNvCxnSpPr>
            <a:endCxn id="51" idx="1"/>
          </p:cNvCxnSpPr>
          <p:nvPr/>
        </p:nvCxnSpPr>
        <p:spPr bwMode="auto">
          <a:xfrm>
            <a:off x="9295842" y="3043308"/>
            <a:ext cx="463405" cy="64351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61" name="Rak pil 160"/>
          <p:cNvCxnSpPr>
            <a:stCxn id="80" idx="1"/>
          </p:cNvCxnSpPr>
          <p:nvPr/>
        </p:nvCxnSpPr>
        <p:spPr bwMode="auto">
          <a:xfrm flipH="1" flipV="1">
            <a:off x="5956999" y="5718122"/>
            <a:ext cx="1721879" cy="526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79" name="textruta 78"/>
          <p:cNvSpPr txBox="1"/>
          <p:nvPr/>
        </p:nvSpPr>
        <p:spPr>
          <a:xfrm>
            <a:off x="6168009" y="5569496"/>
            <a:ext cx="60785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1.4547</a:t>
            </a:r>
          </a:p>
          <a:p>
            <a:pPr algn="ctr"/>
            <a:r>
              <a:rPr lang="sv-SE" sz="700" b="0" dirty="0"/>
              <a:t>20-18-6LN</a:t>
            </a:r>
          </a:p>
        </p:txBody>
      </p:sp>
      <p:sp>
        <p:nvSpPr>
          <p:cNvPr id="83" name="textruta 82"/>
          <p:cNvSpPr txBox="1"/>
          <p:nvPr/>
        </p:nvSpPr>
        <p:spPr>
          <a:xfrm>
            <a:off x="6917080" y="5569496"/>
            <a:ext cx="61908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1-4539</a:t>
            </a:r>
          </a:p>
          <a:p>
            <a:pPr algn="ctr"/>
            <a:r>
              <a:rPr lang="sv-SE" sz="700" b="0" dirty="0"/>
              <a:t>20-25-4.5L</a:t>
            </a:r>
          </a:p>
        </p:txBody>
      </p:sp>
      <p:cxnSp>
        <p:nvCxnSpPr>
          <p:cNvPr id="172" name="Rak pil 171"/>
          <p:cNvCxnSpPr>
            <a:stCxn id="75" idx="2"/>
          </p:cNvCxnSpPr>
          <p:nvPr/>
        </p:nvCxnSpPr>
        <p:spPr bwMode="auto">
          <a:xfrm flipH="1">
            <a:off x="8222617" y="5149056"/>
            <a:ext cx="808549" cy="57432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3" name="textruta 112"/>
          <p:cNvSpPr txBox="1"/>
          <p:nvPr/>
        </p:nvSpPr>
        <p:spPr>
          <a:xfrm>
            <a:off x="4736166" y="3919391"/>
            <a:ext cx="880369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Låg C-halt och</a:t>
            </a:r>
            <a:br>
              <a:rPr lang="sv-SE" sz="700" b="0" dirty="0"/>
            </a:br>
            <a:r>
              <a:rPr lang="sv-SE" sz="700" b="0" dirty="0"/>
              <a:t>stabilisering för </a:t>
            </a:r>
            <a:br>
              <a:rPr lang="sv-SE" sz="700" b="0" dirty="0"/>
            </a:br>
            <a:r>
              <a:rPr lang="sv-SE" sz="700" b="0" dirty="0"/>
              <a:t>bättre seghet och</a:t>
            </a:r>
          </a:p>
          <a:p>
            <a:pPr algn="ctr"/>
            <a:r>
              <a:rPr lang="sv-SE" sz="700" b="0" dirty="0"/>
              <a:t>svetsegenskaper</a:t>
            </a:r>
          </a:p>
        </p:txBody>
      </p:sp>
      <p:sp>
        <p:nvSpPr>
          <p:cNvPr id="114" name="textruta 113"/>
          <p:cNvSpPr txBox="1"/>
          <p:nvPr/>
        </p:nvSpPr>
        <p:spPr>
          <a:xfrm>
            <a:off x="6421810" y="3750694"/>
            <a:ext cx="724878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Ti och Nb för </a:t>
            </a:r>
            <a:br>
              <a:rPr lang="sv-SE" sz="700" b="0" dirty="0"/>
            </a:br>
            <a:r>
              <a:rPr lang="sv-SE" sz="700" b="0" dirty="0"/>
              <a:t>bättre svets-</a:t>
            </a:r>
            <a:br>
              <a:rPr lang="sv-SE" sz="700" b="0" dirty="0"/>
            </a:br>
            <a:r>
              <a:rPr lang="sv-SE" sz="700" b="0" dirty="0"/>
              <a:t>egenskaper</a:t>
            </a:r>
          </a:p>
        </p:txBody>
      </p:sp>
      <p:sp>
        <p:nvSpPr>
          <p:cNvPr id="115" name="textruta 114"/>
          <p:cNvSpPr txBox="1"/>
          <p:nvPr/>
        </p:nvSpPr>
        <p:spPr>
          <a:xfrm>
            <a:off x="7133515" y="3379042"/>
            <a:ext cx="688009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Interkristallin</a:t>
            </a:r>
            <a:br>
              <a:rPr lang="sv-SE" sz="700" b="0" dirty="0"/>
            </a:br>
            <a:r>
              <a:rPr lang="sv-SE" sz="700" b="0" dirty="0"/>
              <a:t>korrosion</a:t>
            </a:r>
          </a:p>
        </p:txBody>
      </p:sp>
      <p:sp>
        <p:nvSpPr>
          <p:cNvPr id="116" name="textruta 115"/>
          <p:cNvSpPr txBox="1"/>
          <p:nvPr/>
        </p:nvSpPr>
        <p:spPr>
          <a:xfrm>
            <a:off x="3771182" y="2670646"/>
            <a:ext cx="885179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 för</a:t>
            </a:r>
            <a:br>
              <a:rPr lang="sv-SE" sz="700" b="0" dirty="0"/>
            </a:br>
            <a:r>
              <a:rPr lang="sv-SE" sz="700" b="0" dirty="0"/>
              <a:t>bättre korrosions-</a:t>
            </a:r>
            <a:br>
              <a:rPr lang="sv-SE" sz="700" b="0" dirty="0"/>
            </a:br>
            <a:r>
              <a:rPr lang="sv-SE" sz="700" b="0" dirty="0"/>
              <a:t>motstånd. Ni för </a:t>
            </a:r>
            <a:br>
              <a:rPr lang="sv-SE" sz="700" b="0" dirty="0"/>
            </a:br>
            <a:r>
              <a:rPr lang="sv-SE" sz="700" b="0" dirty="0"/>
              <a:t>bättre seghet</a:t>
            </a:r>
          </a:p>
        </p:txBody>
      </p:sp>
      <p:sp>
        <p:nvSpPr>
          <p:cNvPr id="117" name="textruta 116"/>
          <p:cNvSpPr txBox="1"/>
          <p:nvPr/>
        </p:nvSpPr>
        <p:spPr>
          <a:xfrm>
            <a:off x="4720313" y="2701268"/>
            <a:ext cx="885179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Mo-halt för</a:t>
            </a:r>
            <a:br>
              <a:rPr lang="sv-SE" sz="700" b="0" dirty="0"/>
            </a:br>
            <a:r>
              <a:rPr lang="sv-SE" sz="700" b="0" dirty="0"/>
              <a:t>bättre korrosions-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119" name="textruta 118"/>
          <p:cNvSpPr txBox="1"/>
          <p:nvPr/>
        </p:nvSpPr>
        <p:spPr>
          <a:xfrm>
            <a:off x="1758743" y="1423258"/>
            <a:ext cx="885178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C-halt samt</a:t>
            </a:r>
            <a:br>
              <a:rPr lang="sv-SE" sz="700" b="0" dirty="0"/>
            </a:br>
            <a:r>
              <a:rPr lang="sv-SE" sz="700" b="0" dirty="0" err="1"/>
              <a:t>Mo,V</a:t>
            </a:r>
            <a:r>
              <a:rPr lang="sv-SE" sz="700" b="0" dirty="0"/>
              <a:t> för ökad</a:t>
            </a:r>
            <a:br>
              <a:rPr lang="sv-SE" sz="700" b="0" dirty="0"/>
            </a:br>
            <a:r>
              <a:rPr lang="sv-SE" sz="700" b="0" dirty="0"/>
              <a:t>varmhållfasthet</a:t>
            </a:r>
          </a:p>
        </p:txBody>
      </p:sp>
      <p:sp>
        <p:nvSpPr>
          <p:cNvPr id="121" name="textruta 120"/>
          <p:cNvSpPr txBox="1"/>
          <p:nvPr/>
        </p:nvSpPr>
        <p:spPr>
          <a:xfrm>
            <a:off x="7296316" y="2620513"/>
            <a:ext cx="960519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Ni halt </a:t>
            </a:r>
            <a:br>
              <a:rPr lang="sv-SE" sz="700" b="0" dirty="0"/>
            </a:br>
            <a:r>
              <a:rPr lang="sv-SE" sz="700" b="0" dirty="0"/>
              <a:t>för ökad </a:t>
            </a:r>
            <a:r>
              <a:rPr lang="sv-SE" sz="700" b="0" dirty="0" err="1"/>
              <a:t>duktilitet</a:t>
            </a:r>
            <a:br>
              <a:rPr lang="sv-SE" sz="700" b="0" dirty="0"/>
            </a:br>
            <a:r>
              <a:rPr lang="sv-SE" sz="700" b="0" dirty="0"/>
              <a:t>och för en </a:t>
            </a:r>
            <a:br>
              <a:rPr lang="sv-SE" sz="700" b="0" dirty="0"/>
            </a:br>
            <a:r>
              <a:rPr lang="sv-SE" sz="700" b="0" dirty="0" err="1"/>
              <a:t>austenitisk</a:t>
            </a:r>
            <a:r>
              <a:rPr lang="sv-SE" sz="700" b="0" dirty="0"/>
              <a:t> struktur</a:t>
            </a:r>
          </a:p>
        </p:txBody>
      </p:sp>
      <p:sp>
        <p:nvSpPr>
          <p:cNvPr id="122" name="textruta 121"/>
          <p:cNvSpPr txBox="1"/>
          <p:nvPr/>
        </p:nvSpPr>
        <p:spPr>
          <a:xfrm>
            <a:off x="4951314" y="1371924"/>
            <a:ext cx="87395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 för</a:t>
            </a:r>
            <a:br>
              <a:rPr lang="sv-SE" sz="700" b="0" dirty="0"/>
            </a:br>
            <a:r>
              <a:rPr lang="sv-SE" sz="700" b="0" dirty="0"/>
              <a:t>bättre oxidations-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123" name="textruta 122"/>
          <p:cNvSpPr txBox="1"/>
          <p:nvPr/>
        </p:nvSpPr>
        <p:spPr>
          <a:xfrm>
            <a:off x="3799735" y="2067467"/>
            <a:ext cx="81304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Sänkt </a:t>
            </a:r>
            <a:r>
              <a:rPr lang="sv-SE" sz="700" b="0" dirty="0" err="1"/>
              <a:t>Cr</a:t>
            </a:r>
            <a:r>
              <a:rPr lang="sv-SE" sz="700" b="0" dirty="0"/>
              <a:t>-halt </a:t>
            </a:r>
            <a:br>
              <a:rPr lang="sv-SE" sz="700" b="0" dirty="0"/>
            </a:br>
            <a:r>
              <a:rPr lang="sv-SE" sz="700" b="0" dirty="0"/>
              <a:t>och ökad C-halt</a:t>
            </a:r>
            <a:br>
              <a:rPr lang="sv-SE" sz="700" b="0" dirty="0"/>
            </a:br>
            <a:r>
              <a:rPr lang="sv-SE" sz="700" b="0" dirty="0"/>
              <a:t>för härdbarhet</a:t>
            </a:r>
          </a:p>
        </p:txBody>
      </p:sp>
      <p:sp>
        <p:nvSpPr>
          <p:cNvPr id="124" name="textruta 123"/>
          <p:cNvSpPr txBox="1"/>
          <p:nvPr/>
        </p:nvSpPr>
        <p:spPr>
          <a:xfrm>
            <a:off x="1779967" y="2522222"/>
            <a:ext cx="867545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Ni-halt </a:t>
            </a:r>
            <a:br>
              <a:rPr lang="sv-SE" sz="700" b="0" dirty="0"/>
            </a:br>
            <a:r>
              <a:rPr lang="sv-SE" sz="700" b="0" dirty="0"/>
              <a:t>för bättre seghet</a:t>
            </a:r>
          </a:p>
        </p:txBody>
      </p:sp>
      <p:sp>
        <p:nvSpPr>
          <p:cNvPr id="125" name="textruta 124"/>
          <p:cNvSpPr txBox="1"/>
          <p:nvPr/>
        </p:nvSpPr>
        <p:spPr>
          <a:xfrm>
            <a:off x="3690669" y="1371304"/>
            <a:ext cx="865943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Högre S-halt för</a:t>
            </a:r>
            <a:br>
              <a:rPr lang="sv-SE" sz="700" b="0" dirty="0"/>
            </a:br>
            <a:r>
              <a:rPr lang="sv-SE" sz="700" b="0" dirty="0"/>
              <a:t>bättre skärbarhet</a:t>
            </a:r>
          </a:p>
        </p:txBody>
      </p:sp>
      <p:sp>
        <p:nvSpPr>
          <p:cNvPr id="126" name="textruta 125"/>
          <p:cNvSpPr txBox="1"/>
          <p:nvPr/>
        </p:nvSpPr>
        <p:spPr>
          <a:xfrm>
            <a:off x="5525783" y="2074550"/>
            <a:ext cx="84510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Ni halt </a:t>
            </a:r>
            <a:br>
              <a:rPr lang="sv-SE" sz="700" b="0" dirty="0"/>
            </a:br>
            <a:r>
              <a:rPr lang="sv-SE" sz="700" b="0" dirty="0"/>
              <a:t>för bättre seghet</a:t>
            </a:r>
            <a:br>
              <a:rPr lang="sv-SE" sz="700" b="0" dirty="0"/>
            </a:br>
            <a:r>
              <a:rPr lang="sv-SE" sz="700" b="0" dirty="0"/>
              <a:t>och svetsbarhet</a:t>
            </a:r>
          </a:p>
        </p:txBody>
      </p:sp>
      <p:sp>
        <p:nvSpPr>
          <p:cNvPr id="127" name="textruta 126"/>
          <p:cNvSpPr txBox="1"/>
          <p:nvPr/>
        </p:nvSpPr>
        <p:spPr>
          <a:xfrm>
            <a:off x="7359593" y="1603867"/>
            <a:ext cx="1048685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Sänkt Ni-halt för </a:t>
            </a:r>
            <a:br>
              <a:rPr lang="sv-SE" sz="700" b="0" dirty="0"/>
            </a:br>
            <a:r>
              <a:rPr lang="sv-SE" sz="700" b="0" dirty="0"/>
              <a:t>bättre spännings-</a:t>
            </a:r>
            <a:br>
              <a:rPr lang="sv-SE" sz="700" b="0" dirty="0"/>
            </a:br>
            <a:r>
              <a:rPr lang="sv-SE" sz="700" b="0" dirty="0"/>
              <a:t>korrosionsmotstånd</a:t>
            </a:r>
            <a:br>
              <a:rPr lang="sv-SE" sz="700" b="0" dirty="0"/>
            </a:br>
            <a:r>
              <a:rPr lang="sv-SE" sz="700" b="0" dirty="0"/>
              <a:t>och högre hållfasthet</a:t>
            </a:r>
          </a:p>
        </p:txBody>
      </p:sp>
      <p:sp>
        <p:nvSpPr>
          <p:cNvPr id="128" name="textruta 127"/>
          <p:cNvSpPr txBox="1"/>
          <p:nvPr/>
        </p:nvSpPr>
        <p:spPr>
          <a:xfrm>
            <a:off x="7833874" y="2263047"/>
            <a:ext cx="636713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Spännings-</a:t>
            </a:r>
            <a:br>
              <a:rPr lang="sv-SE" sz="700" b="0" dirty="0"/>
            </a:br>
            <a:r>
              <a:rPr lang="sv-SE" sz="700" b="0" dirty="0"/>
              <a:t>korrosion</a:t>
            </a:r>
          </a:p>
        </p:txBody>
      </p:sp>
      <p:sp>
        <p:nvSpPr>
          <p:cNvPr id="129" name="textruta 128"/>
          <p:cNvSpPr txBox="1"/>
          <p:nvPr/>
        </p:nvSpPr>
        <p:spPr>
          <a:xfrm>
            <a:off x="6337158" y="2658961"/>
            <a:ext cx="811441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Mo- och</a:t>
            </a:r>
          </a:p>
          <a:p>
            <a:pPr algn="ctr"/>
            <a:r>
              <a:rPr lang="sv-SE" sz="700" b="0" dirty="0"/>
              <a:t>N-halt för bättre</a:t>
            </a:r>
            <a:br>
              <a:rPr lang="sv-SE" sz="700" b="0" dirty="0"/>
            </a:br>
            <a:r>
              <a:rPr lang="sv-SE" sz="700" b="0" dirty="0"/>
              <a:t>korrosions-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130" name="textruta 129"/>
          <p:cNvSpPr txBox="1"/>
          <p:nvPr/>
        </p:nvSpPr>
        <p:spPr>
          <a:xfrm>
            <a:off x="1650540" y="4193971"/>
            <a:ext cx="1101584" cy="738664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 och </a:t>
            </a:r>
          </a:p>
          <a:p>
            <a:pPr algn="ctr"/>
            <a:r>
              <a:rPr lang="sv-SE" sz="700" b="0" dirty="0"/>
              <a:t>Mo-halt för bättre </a:t>
            </a:r>
          </a:p>
          <a:p>
            <a:pPr algn="ctr"/>
            <a:r>
              <a:rPr lang="sv-SE" sz="700" b="0" dirty="0"/>
              <a:t>korrosionsmotstånd.</a:t>
            </a:r>
            <a:br>
              <a:rPr lang="sv-SE" sz="700" b="0" dirty="0"/>
            </a:br>
            <a:r>
              <a:rPr lang="sv-SE" sz="700" b="0" dirty="0"/>
              <a:t>Låg C-halt för</a:t>
            </a:r>
            <a:br>
              <a:rPr lang="sv-SE" sz="700" b="0" dirty="0"/>
            </a:br>
            <a:r>
              <a:rPr lang="sv-SE" sz="700" b="0" dirty="0"/>
              <a:t>bättre seghet och </a:t>
            </a:r>
            <a:br>
              <a:rPr lang="sv-SE" sz="700" b="0" dirty="0"/>
            </a:br>
            <a:r>
              <a:rPr lang="sv-SE" sz="700" b="0" dirty="0"/>
              <a:t>svetsningsegenskaper </a:t>
            </a:r>
          </a:p>
        </p:txBody>
      </p:sp>
      <p:sp>
        <p:nvSpPr>
          <p:cNvPr id="136" name="textruta 135"/>
          <p:cNvSpPr txBox="1"/>
          <p:nvPr/>
        </p:nvSpPr>
        <p:spPr>
          <a:xfrm>
            <a:off x="3882688" y="4361165"/>
            <a:ext cx="542135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1.4125</a:t>
            </a:r>
            <a:br>
              <a:rPr lang="sv-SE" sz="700" b="0" dirty="0"/>
            </a:br>
            <a:r>
              <a:rPr lang="sv-SE" sz="700" b="0" dirty="0"/>
              <a:t>17Cr-1C</a:t>
            </a:r>
          </a:p>
        </p:txBody>
      </p:sp>
      <p:cxnSp>
        <p:nvCxnSpPr>
          <p:cNvPr id="137" name="Rak pil 136"/>
          <p:cNvCxnSpPr>
            <a:stCxn id="18" idx="5"/>
            <a:endCxn id="136" idx="0"/>
          </p:cNvCxnSpPr>
          <p:nvPr/>
        </p:nvCxnSpPr>
        <p:spPr bwMode="auto">
          <a:xfrm>
            <a:off x="3465459" y="2376778"/>
            <a:ext cx="688296" cy="198438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8" name="textruta 27"/>
          <p:cNvSpPr txBox="1"/>
          <p:nvPr/>
        </p:nvSpPr>
        <p:spPr>
          <a:xfrm>
            <a:off x="3901217" y="3334124"/>
            <a:ext cx="553357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1.4057</a:t>
            </a:r>
            <a:br>
              <a:rPr lang="sv-SE" sz="700" b="0" dirty="0"/>
            </a:br>
            <a:r>
              <a:rPr lang="sv-SE" sz="700" b="0" dirty="0"/>
              <a:t>17Cr-2Ni</a:t>
            </a:r>
          </a:p>
        </p:txBody>
      </p:sp>
      <p:sp>
        <p:nvSpPr>
          <p:cNvPr id="131" name="textruta 130"/>
          <p:cNvSpPr txBox="1"/>
          <p:nvPr/>
        </p:nvSpPr>
        <p:spPr>
          <a:xfrm>
            <a:off x="3687402" y="3758799"/>
            <a:ext cx="84991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</a:t>
            </a:r>
          </a:p>
          <a:p>
            <a:r>
              <a:rPr lang="sv-SE" sz="700" b="0" dirty="0"/>
              <a:t>Ökad C-halt för </a:t>
            </a:r>
          </a:p>
          <a:p>
            <a:r>
              <a:rPr lang="sv-SE" sz="700" b="0" dirty="0"/>
              <a:t>bättre hållfasthet</a:t>
            </a:r>
          </a:p>
        </p:txBody>
      </p:sp>
      <p:sp>
        <p:nvSpPr>
          <p:cNvPr id="118" name="textruta 117"/>
          <p:cNvSpPr txBox="1"/>
          <p:nvPr/>
        </p:nvSpPr>
        <p:spPr>
          <a:xfrm>
            <a:off x="2923066" y="2674374"/>
            <a:ext cx="69281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C-halt </a:t>
            </a:r>
            <a:br>
              <a:rPr lang="sv-SE" sz="700" b="0" dirty="0"/>
            </a:br>
            <a:r>
              <a:rPr lang="sv-SE" sz="700" b="0" dirty="0"/>
              <a:t>för högre </a:t>
            </a:r>
            <a:br>
              <a:rPr lang="sv-SE" sz="700" b="0" dirty="0"/>
            </a:br>
            <a:r>
              <a:rPr lang="sv-SE" sz="700" b="0" dirty="0"/>
              <a:t>hållfasthet</a:t>
            </a:r>
          </a:p>
        </p:txBody>
      </p:sp>
      <p:sp>
        <p:nvSpPr>
          <p:cNvPr id="139" name="textruta 138"/>
          <p:cNvSpPr txBox="1"/>
          <p:nvPr/>
        </p:nvSpPr>
        <p:spPr>
          <a:xfrm>
            <a:off x="1967519" y="5082289"/>
            <a:ext cx="492443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S41425</a:t>
            </a:r>
          </a:p>
          <a:p>
            <a:pPr algn="ctr"/>
            <a:r>
              <a:rPr lang="sv-SE" sz="700" b="0" dirty="0"/>
              <a:t>13-5-2</a:t>
            </a:r>
          </a:p>
        </p:txBody>
      </p:sp>
      <p:sp>
        <p:nvSpPr>
          <p:cNvPr id="142" name="textruta 141"/>
          <p:cNvSpPr txBox="1"/>
          <p:nvPr/>
        </p:nvSpPr>
        <p:spPr>
          <a:xfrm>
            <a:off x="5937417" y="3295653"/>
            <a:ext cx="55976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1.4501</a:t>
            </a:r>
          </a:p>
          <a:p>
            <a:pPr algn="ctr"/>
            <a:r>
              <a:rPr lang="sv-SE" sz="700" b="0" dirty="0"/>
              <a:t>25-7-4-W</a:t>
            </a:r>
          </a:p>
        </p:txBody>
      </p:sp>
      <p:cxnSp>
        <p:nvCxnSpPr>
          <p:cNvPr id="96" name="Rak 95"/>
          <p:cNvCxnSpPr>
            <a:stCxn id="74" idx="1"/>
            <a:endCxn id="142" idx="3"/>
          </p:cNvCxnSpPr>
          <p:nvPr/>
        </p:nvCxnSpPr>
        <p:spPr bwMode="auto">
          <a:xfrm flipH="1">
            <a:off x="6497186" y="3449541"/>
            <a:ext cx="64191" cy="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9" name="textruta 148"/>
          <p:cNvSpPr txBox="1"/>
          <p:nvPr/>
        </p:nvSpPr>
        <p:spPr>
          <a:xfrm>
            <a:off x="9805889" y="2527881"/>
            <a:ext cx="478015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1.4318</a:t>
            </a:r>
          </a:p>
          <a:p>
            <a:pPr algn="ctr"/>
            <a:r>
              <a:rPr lang="sv-SE" sz="700" b="0" dirty="0"/>
              <a:t>18-7LN</a:t>
            </a:r>
          </a:p>
        </p:txBody>
      </p:sp>
    </p:spTree>
    <p:extLst>
      <p:ext uri="{BB962C8B-B14F-4D97-AF65-F5344CB8AC3E}">
        <p14:creationId xmlns:p14="http://schemas.microsoft.com/office/powerpoint/2010/main" val="1735736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0506" y="151716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Martensitiska och ferritiska rostfria stål</a:t>
            </a:r>
          </a:p>
        </p:txBody>
      </p:sp>
      <p:cxnSp>
        <p:nvCxnSpPr>
          <p:cNvPr id="49" name="Rak pil 48"/>
          <p:cNvCxnSpPr/>
          <p:nvPr/>
        </p:nvCxnSpPr>
        <p:spPr bwMode="auto">
          <a:xfrm flipV="1">
            <a:off x="7281177" y="1889825"/>
            <a:ext cx="167119" cy="23456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50" name="Rak pil 49"/>
          <p:cNvCxnSpPr>
            <a:stCxn id="68" idx="1"/>
          </p:cNvCxnSpPr>
          <p:nvPr/>
        </p:nvCxnSpPr>
        <p:spPr bwMode="auto">
          <a:xfrm flipH="1" flipV="1">
            <a:off x="5631366" y="1332986"/>
            <a:ext cx="1317998" cy="87709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51" name="Rektangel 50"/>
          <p:cNvSpPr/>
          <p:nvPr/>
        </p:nvSpPr>
        <p:spPr bwMode="auto">
          <a:xfrm>
            <a:off x="6632599" y="1979409"/>
            <a:ext cx="72768" cy="4420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cxnSp>
        <p:nvCxnSpPr>
          <p:cNvPr id="52" name="Rak pil 51"/>
          <p:cNvCxnSpPr>
            <a:stCxn id="68" idx="2"/>
            <a:endCxn id="67" idx="6"/>
          </p:cNvCxnSpPr>
          <p:nvPr/>
        </p:nvCxnSpPr>
        <p:spPr bwMode="auto">
          <a:xfrm flipH="1" flipV="1">
            <a:off x="4745772" y="2305323"/>
            <a:ext cx="2115997" cy="786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53" name="Rak pil 52"/>
          <p:cNvCxnSpPr>
            <a:stCxn id="67" idx="5"/>
          </p:cNvCxnSpPr>
          <p:nvPr/>
        </p:nvCxnSpPr>
        <p:spPr bwMode="auto">
          <a:xfrm>
            <a:off x="4658175" y="2479182"/>
            <a:ext cx="856526" cy="95734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54" name="Rak pil 53"/>
          <p:cNvCxnSpPr>
            <a:endCxn id="64" idx="0"/>
          </p:cNvCxnSpPr>
          <p:nvPr/>
        </p:nvCxnSpPr>
        <p:spPr bwMode="auto">
          <a:xfrm flipH="1">
            <a:off x="4453581" y="2702156"/>
            <a:ext cx="13701" cy="158025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55" name="Rak pil 54"/>
          <p:cNvCxnSpPr>
            <a:endCxn id="85" idx="0"/>
          </p:cNvCxnSpPr>
          <p:nvPr/>
        </p:nvCxnSpPr>
        <p:spPr bwMode="auto">
          <a:xfrm flipH="1">
            <a:off x="7184923" y="3219791"/>
            <a:ext cx="1" cy="161006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58" name="textruta 57"/>
          <p:cNvSpPr txBox="1"/>
          <p:nvPr/>
        </p:nvSpPr>
        <p:spPr>
          <a:xfrm>
            <a:off x="6925680" y="3388323"/>
            <a:ext cx="593432" cy="200055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18Cr-2Mo</a:t>
            </a:r>
          </a:p>
        </p:txBody>
      </p:sp>
      <p:sp>
        <p:nvSpPr>
          <p:cNvPr id="59" name="textruta 58"/>
          <p:cNvSpPr txBox="1"/>
          <p:nvPr/>
        </p:nvSpPr>
        <p:spPr>
          <a:xfrm>
            <a:off x="6713727" y="4129516"/>
            <a:ext cx="880369" cy="523220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Låg C-halt och</a:t>
            </a:r>
            <a:br>
              <a:rPr lang="sv-SE" sz="700" b="0" dirty="0"/>
            </a:br>
            <a:r>
              <a:rPr lang="sv-SE" sz="700" b="0" dirty="0"/>
              <a:t>stabilisering för </a:t>
            </a:r>
            <a:br>
              <a:rPr lang="sv-SE" sz="700" b="0" dirty="0"/>
            </a:br>
            <a:r>
              <a:rPr lang="sv-SE" sz="700" b="0" dirty="0"/>
              <a:t>bättre seghet och</a:t>
            </a:r>
          </a:p>
          <a:p>
            <a:pPr algn="ctr"/>
            <a:r>
              <a:rPr lang="sv-SE" sz="700" b="0" dirty="0"/>
              <a:t>svetsegenskaper</a:t>
            </a:r>
          </a:p>
        </p:txBody>
      </p:sp>
      <p:sp>
        <p:nvSpPr>
          <p:cNvPr id="61" name="textruta 60"/>
          <p:cNvSpPr txBox="1"/>
          <p:nvPr/>
        </p:nvSpPr>
        <p:spPr>
          <a:xfrm>
            <a:off x="2606514" y="1012879"/>
            <a:ext cx="93487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1.4923</a:t>
            </a:r>
          </a:p>
          <a:p>
            <a:pPr algn="ctr"/>
            <a:r>
              <a:rPr lang="sv-SE" sz="700" b="0" dirty="0"/>
              <a:t>13Cr-0.5Ni-1Mo+V</a:t>
            </a:r>
          </a:p>
        </p:txBody>
      </p:sp>
      <p:sp>
        <p:nvSpPr>
          <p:cNvPr id="62" name="textruta 61"/>
          <p:cNvSpPr txBox="1"/>
          <p:nvPr/>
        </p:nvSpPr>
        <p:spPr>
          <a:xfrm>
            <a:off x="4187939" y="3290333"/>
            <a:ext cx="59824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1.4006</a:t>
            </a:r>
          </a:p>
          <a:p>
            <a:pPr algn="ctr"/>
            <a:r>
              <a:rPr lang="sv-SE" sz="700" b="0" dirty="0"/>
              <a:t>13Cr-0.1C</a:t>
            </a:r>
          </a:p>
        </p:txBody>
      </p:sp>
      <p:sp>
        <p:nvSpPr>
          <p:cNvPr id="63" name="textruta 62"/>
          <p:cNvSpPr txBox="1"/>
          <p:nvPr/>
        </p:nvSpPr>
        <p:spPr>
          <a:xfrm>
            <a:off x="4147843" y="3778567"/>
            <a:ext cx="59824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1.4021</a:t>
            </a:r>
          </a:p>
          <a:p>
            <a:pPr algn="ctr"/>
            <a:r>
              <a:rPr lang="sv-SE" sz="700" b="0" dirty="0"/>
              <a:t>13Cr-0.2C</a:t>
            </a:r>
          </a:p>
        </p:txBody>
      </p:sp>
      <p:sp>
        <p:nvSpPr>
          <p:cNvPr id="64" name="textruta 63"/>
          <p:cNvSpPr txBox="1"/>
          <p:nvPr/>
        </p:nvSpPr>
        <p:spPr>
          <a:xfrm>
            <a:off x="4154460" y="4282409"/>
            <a:ext cx="59824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1.4028</a:t>
            </a:r>
          </a:p>
          <a:p>
            <a:pPr algn="ctr"/>
            <a:r>
              <a:rPr lang="sv-SE" sz="700" b="0" dirty="0"/>
              <a:t>13Cr-0.3C</a:t>
            </a:r>
          </a:p>
        </p:txBody>
      </p:sp>
      <p:sp>
        <p:nvSpPr>
          <p:cNvPr id="67" name="Ellips 66"/>
          <p:cNvSpPr/>
          <p:nvPr/>
        </p:nvSpPr>
        <p:spPr bwMode="auto">
          <a:xfrm>
            <a:off x="4147629" y="2059450"/>
            <a:ext cx="598142" cy="491747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1.4000</a:t>
            </a:r>
          </a:p>
          <a:p>
            <a:pPr algn="ctr"/>
            <a:r>
              <a:rPr lang="sv-SE" sz="900" dirty="0"/>
              <a:t>13Cr</a:t>
            </a:r>
          </a:p>
        </p:txBody>
      </p:sp>
      <p:sp>
        <p:nvSpPr>
          <p:cNvPr id="68" name="Ellips 67"/>
          <p:cNvSpPr>
            <a:spLocks/>
          </p:cNvSpPr>
          <p:nvPr/>
        </p:nvSpPr>
        <p:spPr bwMode="auto">
          <a:xfrm>
            <a:off x="6861768" y="2138068"/>
            <a:ext cx="598142" cy="491747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1.4016</a:t>
            </a:r>
          </a:p>
          <a:p>
            <a:pPr algn="ctr"/>
            <a:r>
              <a:rPr lang="sv-SE" sz="900" dirty="0"/>
              <a:t>17Cr</a:t>
            </a:r>
          </a:p>
        </p:txBody>
      </p:sp>
      <p:sp>
        <p:nvSpPr>
          <p:cNvPr id="70" name="textruta 69"/>
          <p:cNvSpPr txBox="1"/>
          <p:nvPr/>
        </p:nvSpPr>
        <p:spPr>
          <a:xfrm>
            <a:off x="4093363" y="2763129"/>
            <a:ext cx="692817" cy="415498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C-halt </a:t>
            </a:r>
            <a:br>
              <a:rPr lang="sv-SE" sz="700" b="0" dirty="0"/>
            </a:br>
            <a:r>
              <a:rPr lang="sv-SE" sz="700" b="0" dirty="0"/>
              <a:t>för högre </a:t>
            </a:r>
            <a:br>
              <a:rPr lang="sv-SE" sz="700" b="0" dirty="0"/>
            </a:br>
            <a:r>
              <a:rPr lang="sv-SE" sz="700" b="0" dirty="0"/>
              <a:t>hållfasthet</a:t>
            </a:r>
          </a:p>
        </p:txBody>
      </p:sp>
      <p:sp>
        <p:nvSpPr>
          <p:cNvPr id="71" name="Ellips 70"/>
          <p:cNvSpPr>
            <a:spLocks/>
          </p:cNvSpPr>
          <p:nvPr/>
        </p:nvSpPr>
        <p:spPr bwMode="auto">
          <a:xfrm>
            <a:off x="2777661" y="3582403"/>
            <a:ext cx="612000" cy="686504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1.4313</a:t>
            </a:r>
          </a:p>
          <a:p>
            <a:pPr algn="ctr"/>
            <a:r>
              <a:rPr lang="sv-SE" sz="900" dirty="0"/>
              <a:t>13Cr-5Ni</a:t>
            </a:r>
          </a:p>
        </p:txBody>
      </p:sp>
      <p:sp>
        <p:nvSpPr>
          <p:cNvPr id="74" name="textruta 73"/>
          <p:cNvSpPr txBox="1"/>
          <p:nvPr/>
        </p:nvSpPr>
        <p:spPr>
          <a:xfrm>
            <a:off x="5551497" y="2217223"/>
            <a:ext cx="813043" cy="415498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Sänkt </a:t>
            </a:r>
            <a:r>
              <a:rPr lang="sv-SE" sz="700" b="0" dirty="0" err="1"/>
              <a:t>Cr</a:t>
            </a:r>
            <a:r>
              <a:rPr lang="sv-SE" sz="700" b="0" dirty="0"/>
              <a:t>-halt </a:t>
            </a:r>
            <a:br>
              <a:rPr lang="sv-SE" sz="700" b="0" dirty="0"/>
            </a:br>
            <a:r>
              <a:rPr lang="sv-SE" sz="700" b="0" dirty="0"/>
              <a:t>och ökad C-halt</a:t>
            </a:r>
            <a:br>
              <a:rPr lang="sv-SE" sz="700" b="0" dirty="0"/>
            </a:br>
            <a:r>
              <a:rPr lang="sv-SE" sz="700" b="0" dirty="0"/>
              <a:t>för härdbarhet</a:t>
            </a:r>
          </a:p>
        </p:txBody>
      </p:sp>
      <p:sp>
        <p:nvSpPr>
          <p:cNvPr id="76" name="textruta 75"/>
          <p:cNvSpPr txBox="1"/>
          <p:nvPr/>
        </p:nvSpPr>
        <p:spPr>
          <a:xfrm>
            <a:off x="9048329" y="1444915"/>
            <a:ext cx="790601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DUPLEXA</a:t>
            </a:r>
          </a:p>
        </p:txBody>
      </p:sp>
      <p:sp>
        <p:nvSpPr>
          <p:cNvPr id="77" name="textruta 76"/>
          <p:cNvSpPr txBox="1"/>
          <p:nvPr/>
        </p:nvSpPr>
        <p:spPr>
          <a:xfrm>
            <a:off x="3821255" y="1670422"/>
            <a:ext cx="1226618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MARTENSITISKA</a:t>
            </a:r>
          </a:p>
        </p:txBody>
      </p:sp>
      <p:sp>
        <p:nvSpPr>
          <p:cNvPr id="78" name="textruta 77"/>
          <p:cNvSpPr txBox="1"/>
          <p:nvPr/>
        </p:nvSpPr>
        <p:spPr>
          <a:xfrm>
            <a:off x="2496044" y="3128750"/>
            <a:ext cx="122661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1200" dirty="0">
                <a:latin typeface="Arial Narrow" panose="020B0606020202030204" pitchFamily="34" charset="0"/>
              </a:rPr>
              <a:t>DELVIS</a:t>
            </a:r>
          </a:p>
          <a:p>
            <a:pPr algn="ctr"/>
            <a:r>
              <a:rPr lang="sv-SE" sz="1200" dirty="0">
                <a:latin typeface="Arial Narrow" panose="020B0606020202030204" pitchFamily="34" charset="0"/>
              </a:rPr>
              <a:t>MARTENSITISKA</a:t>
            </a:r>
          </a:p>
        </p:txBody>
      </p:sp>
      <p:sp>
        <p:nvSpPr>
          <p:cNvPr id="79" name="textruta 78"/>
          <p:cNvSpPr txBox="1"/>
          <p:nvPr/>
        </p:nvSpPr>
        <p:spPr>
          <a:xfrm>
            <a:off x="6681666" y="1916833"/>
            <a:ext cx="94448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FERRITISKA</a:t>
            </a:r>
          </a:p>
        </p:txBody>
      </p:sp>
      <p:sp>
        <p:nvSpPr>
          <p:cNvPr id="80" name="textruta 79"/>
          <p:cNvSpPr txBox="1"/>
          <p:nvPr/>
        </p:nvSpPr>
        <p:spPr>
          <a:xfrm>
            <a:off x="2837618" y="5642122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1.4418</a:t>
            </a:r>
          </a:p>
          <a:p>
            <a:pPr algn="ctr"/>
            <a:r>
              <a:rPr lang="sv-SE" sz="700" b="0" dirty="0"/>
              <a:t>16-5-1</a:t>
            </a:r>
          </a:p>
        </p:txBody>
      </p:sp>
      <p:sp>
        <p:nvSpPr>
          <p:cNvPr id="81" name="textruta 80"/>
          <p:cNvSpPr txBox="1"/>
          <p:nvPr/>
        </p:nvSpPr>
        <p:spPr>
          <a:xfrm>
            <a:off x="5243559" y="1025210"/>
            <a:ext cx="615874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1.4005</a:t>
            </a:r>
          </a:p>
          <a:p>
            <a:pPr algn="ctr"/>
            <a:r>
              <a:rPr lang="sv-SE" sz="700" b="0" dirty="0"/>
              <a:t>13Cr+0.2S</a:t>
            </a:r>
          </a:p>
        </p:txBody>
      </p:sp>
      <p:sp>
        <p:nvSpPr>
          <p:cNvPr id="82" name="textruta 81"/>
          <p:cNvSpPr txBox="1"/>
          <p:nvPr/>
        </p:nvSpPr>
        <p:spPr>
          <a:xfrm>
            <a:off x="5996445" y="984226"/>
            <a:ext cx="82105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1.4523</a:t>
            </a:r>
          </a:p>
          <a:p>
            <a:pPr algn="ctr"/>
            <a:r>
              <a:rPr lang="sv-SE" sz="700" b="0" dirty="0"/>
              <a:t>17Cr-2Mo+0.2S</a:t>
            </a:r>
          </a:p>
        </p:txBody>
      </p:sp>
      <p:sp>
        <p:nvSpPr>
          <p:cNvPr id="83" name="textruta 82"/>
          <p:cNvSpPr txBox="1"/>
          <p:nvPr/>
        </p:nvSpPr>
        <p:spPr>
          <a:xfrm>
            <a:off x="7222397" y="987228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1.4749</a:t>
            </a:r>
          </a:p>
          <a:p>
            <a:pPr algn="ctr"/>
            <a:r>
              <a:rPr lang="sv-SE" sz="700" b="0" dirty="0"/>
              <a:t>26Cr</a:t>
            </a:r>
          </a:p>
        </p:txBody>
      </p:sp>
      <p:sp>
        <p:nvSpPr>
          <p:cNvPr id="85" name="textruta 84"/>
          <p:cNvSpPr txBox="1"/>
          <p:nvPr/>
        </p:nvSpPr>
        <p:spPr>
          <a:xfrm>
            <a:off x="6829697" y="4829852"/>
            <a:ext cx="71045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1.4521</a:t>
            </a:r>
          </a:p>
          <a:p>
            <a:pPr algn="ctr"/>
            <a:r>
              <a:rPr lang="sv-SE" sz="700" b="0" dirty="0"/>
              <a:t>18Cr-2Mo+Ti</a:t>
            </a:r>
          </a:p>
        </p:txBody>
      </p:sp>
      <p:cxnSp>
        <p:nvCxnSpPr>
          <p:cNvPr id="91" name="Rak pil 90"/>
          <p:cNvCxnSpPr>
            <a:stCxn id="67" idx="1"/>
          </p:cNvCxnSpPr>
          <p:nvPr/>
        </p:nvCxnSpPr>
        <p:spPr bwMode="auto">
          <a:xfrm flipH="1" flipV="1">
            <a:off x="3073949" y="1952726"/>
            <a:ext cx="1161276" cy="17873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2" name="Rak pil 91"/>
          <p:cNvCxnSpPr/>
          <p:nvPr/>
        </p:nvCxnSpPr>
        <p:spPr bwMode="auto">
          <a:xfrm flipV="1">
            <a:off x="3073949" y="1364438"/>
            <a:ext cx="1" cy="16095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3" name="Rak pil 92"/>
          <p:cNvCxnSpPr/>
          <p:nvPr/>
        </p:nvCxnSpPr>
        <p:spPr bwMode="auto">
          <a:xfrm flipV="1">
            <a:off x="4776125" y="1320655"/>
            <a:ext cx="1588415" cy="84204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4" name="Rak pil 93"/>
          <p:cNvCxnSpPr>
            <a:stCxn id="67" idx="2"/>
          </p:cNvCxnSpPr>
          <p:nvPr/>
        </p:nvCxnSpPr>
        <p:spPr bwMode="auto">
          <a:xfrm flipH="1">
            <a:off x="3108459" y="2305324"/>
            <a:ext cx="1039171" cy="34508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95" name="textruta 94"/>
          <p:cNvSpPr txBox="1"/>
          <p:nvPr/>
        </p:nvSpPr>
        <p:spPr>
          <a:xfrm>
            <a:off x="5525048" y="1473707"/>
            <a:ext cx="865943" cy="307777"/>
          </a:xfrm>
          <a:prstGeom prst="rect">
            <a:avLst/>
          </a:prstGeom>
          <a:solidFill>
            <a:srgbClr val="D7E7F5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Högre S-halt för</a:t>
            </a:r>
            <a:br>
              <a:rPr lang="sv-SE" sz="700" b="0" dirty="0"/>
            </a:br>
            <a:r>
              <a:rPr lang="sv-SE" sz="700" b="0" dirty="0"/>
              <a:t>bättre skärbarhet</a:t>
            </a:r>
          </a:p>
        </p:txBody>
      </p:sp>
      <p:cxnSp>
        <p:nvCxnSpPr>
          <p:cNvPr id="96" name="Rak pil 95"/>
          <p:cNvCxnSpPr>
            <a:stCxn id="68" idx="6"/>
            <a:endCxn id="76" idx="1"/>
          </p:cNvCxnSpPr>
          <p:nvPr/>
        </p:nvCxnSpPr>
        <p:spPr bwMode="auto">
          <a:xfrm flipV="1">
            <a:off x="7459910" y="1583415"/>
            <a:ext cx="1588418" cy="80052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98" name="Rak pil 97"/>
          <p:cNvCxnSpPr/>
          <p:nvPr/>
        </p:nvCxnSpPr>
        <p:spPr bwMode="auto">
          <a:xfrm flipH="1" flipV="1">
            <a:off x="7448296" y="1320656"/>
            <a:ext cx="5009" cy="15402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03" name="Rak pil 102"/>
          <p:cNvCxnSpPr>
            <a:endCxn id="80" idx="0"/>
          </p:cNvCxnSpPr>
          <p:nvPr/>
        </p:nvCxnSpPr>
        <p:spPr bwMode="auto">
          <a:xfrm flipH="1">
            <a:off x="3067008" y="4194403"/>
            <a:ext cx="6941" cy="14477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04" name="Rak pil 103"/>
          <p:cNvCxnSpPr>
            <a:endCxn id="78" idx="0"/>
          </p:cNvCxnSpPr>
          <p:nvPr/>
        </p:nvCxnSpPr>
        <p:spPr bwMode="auto">
          <a:xfrm>
            <a:off x="3108457" y="2958181"/>
            <a:ext cx="896" cy="17056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06" name="textruta 105"/>
          <p:cNvSpPr txBox="1"/>
          <p:nvPr/>
        </p:nvSpPr>
        <p:spPr>
          <a:xfrm>
            <a:off x="6665837" y="4129516"/>
            <a:ext cx="880369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Låg C-halt och</a:t>
            </a:r>
            <a:br>
              <a:rPr lang="sv-SE" sz="700" b="0" dirty="0"/>
            </a:br>
            <a:r>
              <a:rPr lang="sv-SE" sz="700" b="0" dirty="0"/>
              <a:t>stabilisering för </a:t>
            </a:r>
            <a:br>
              <a:rPr lang="sv-SE" sz="700" b="0" dirty="0"/>
            </a:br>
            <a:r>
              <a:rPr lang="sv-SE" sz="700" b="0" dirty="0"/>
              <a:t>bättre seghet och</a:t>
            </a:r>
          </a:p>
          <a:p>
            <a:pPr algn="ctr"/>
            <a:r>
              <a:rPr lang="sv-SE" sz="700" b="0" dirty="0"/>
              <a:t>svetsegenskaper</a:t>
            </a:r>
          </a:p>
        </p:txBody>
      </p:sp>
      <p:sp>
        <p:nvSpPr>
          <p:cNvPr id="108" name="textruta 107"/>
          <p:cNvSpPr txBox="1"/>
          <p:nvPr/>
        </p:nvSpPr>
        <p:spPr>
          <a:xfrm>
            <a:off x="5477158" y="2715279"/>
            <a:ext cx="885179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 för</a:t>
            </a:r>
            <a:br>
              <a:rPr lang="sv-SE" sz="700" b="0" dirty="0"/>
            </a:br>
            <a:r>
              <a:rPr lang="sv-SE" sz="700" b="0" dirty="0"/>
              <a:t>bättre korrosions-</a:t>
            </a:r>
            <a:br>
              <a:rPr lang="sv-SE" sz="700" b="0" dirty="0"/>
            </a:br>
            <a:r>
              <a:rPr lang="sv-SE" sz="700" b="0" dirty="0"/>
              <a:t>motstånd. Ni för </a:t>
            </a:r>
            <a:br>
              <a:rPr lang="sv-SE" sz="700" b="0" dirty="0"/>
            </a:br>
            <a:r>
              <a:rPr lang="sv-SE" sz="700" b="0" dirty="0"/>
              <a:t>bättre seghet</a:t>
            </a:r>
          </a:p>
        </p:txBody>
      </p:sp>
      <p:sp>
        <p:nvSpPr>
          <p:cNvPr id="109" name="textruta 108"/>
          <p:cNvSpPr txBox="1"/>
          <p:nvPr/>
        </p:nvSpPr>
        <p:spPr>
          <a:xfrm>
            <a:off x="6727280" y="2788058"/>
            <a:ext cx="885179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Mo-halt för</a:t>
            </a:r>
            <a:br>
              <a:rPr lang="sv-SE" sz="700" b="0" dirty="0"/>
            </a:br>
            <a:r>
              <a:rPr lang="sv-SE" sz="700" b="0" dirty="0"/>
              <a:t>bättre korrosions-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110" name="textruta 109"/>
          <p:cNvSpPr txBox="1"/>
          <p:nvPr/>
        </p:nvSpPr>
        <p:spPr>
          <a:xfrm>
            <a:off x="2618951" y="1513423"/>
            <a:ext cx="885178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C-halt samt</a:t>
            </a:r>
            <a:br>
              <a:rPr lang="sv-SE" sz="700" b="0" dirty="0"/>
            </a:br>
            <a:r>
              <a:rPr lang="sv-SE" sz="700" b="0" dirty="0" err="1"/>
              <a:t>Mo,V</a:t>
            </a:r>
            <a:r>
              <a:rPr lang="sv-SE" sz="700" b="0" dirty="0"/>
              <a:t> för ökad</a:t>
            </a:r>
            <a:br>
              <a:rPr lang="sv-SE" sz="700" b="0" dirty="0"/>
            </a:br>
            <a:r>
              <a:rPr lang="sv-SE" sz="700" b="0" dirty="0"/>
              <a:t>varmhållfasthet</a:t>
            </a:r>
          </a:p>
        </p:txBody>
      </p:sp>
      <p:sp>
        <p:nvSpPr>
          <p:cNvPr id="111" name="textruta 110"/>
          <p:cNvSpPr txBox="1"/>
          <p:nvPr/>
        </p:nvSpPr>
        <p:spPr>
          <a:xfrm>
            <a:off x="7003258" y="1450032"/>
            <a:ext cx="87395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 för</a:t>
            </a:r>
            <a:br>
              <a:rPr lang="sv-SE" sz="700" b="0" dirty="0"/>
            </a:br>
            <a:r>
              <a:rPr lang="sv-SE" sz="700" b="0" dirty="0"/>
              <a:t>bättre oxidations-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112" name="textruta 111"/>
          <p:cNvSpPr txBox="1"/>
          <p:nvPr/>
        </p:nvSpPr>
        <p:spPr>
          <a:xfrm>
            <a:off x="5503607" y="2217223"/>
            <a:ext cx="81304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Sänkt </a:t>
            </a:r>
            <a:r>
              <a:rPr lang="sv-SE" sz="700" b="0" dirty="0" err="1"/>
              <a:t>Cr</a:t>
            </a:r>
            <a:r>
              <a:rPr lang="sv-SE" sz="700" b="0" dirty="0"/>
              <a:t>-halt </a:t>
            </a:r>
            <a:br>
              <a:rPr lang="sv-SE" sz="700" b="0" dirty="0"/>
            </a:br>
            <a:r>
              <a:rPr lang="sv-SE" sz="700" b="0" dirty="0"/>
              <a:t>och ökad C-halt</a:t>
            </a:r>
            <a:br>
              <a:rPr lang="sv-SE" sz="700" b="0" dirty="0"/>
            </a:br>
            <a:r>
              <a:rPr lang="sv-SE" sz="700" b="0" dirty="0"/>
              <a:t>för härdbarhet</a:t>
            </a:r>
          </a:p>
        </p:txBody>
      </p:sp>
      <p:sp>
        <p:nvSpPr>
          <p:cNvPr id="113" name="textruta 112"/>
          <p:cNvSpPr txBox="1"/>
          <p:nvPr/>
        </p:nvSpPr>
        <p:spPr>
          <a:xfrm>
            <a:off x="2568179" y="2650405"/>
            <a:ext cx="867545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Ni-halt </a:t>
            </a:r>
            <a:br>
              <a:rPr lang="sv-SE" sz="700" b="0" dirty="0"/>
            </a:br>
            <a:r>
              <a:rPr lang="sv-SE" sz="700" b="0" dirty="0"/>
              <a:t>för bättre seghet</a:t>
            </a:r>
          </a:p>
        </p:txBody>
      </p:sp>
      <p:sp>
        <p:nvSpPr>
          <p:cNvPr id="114" name="textruta 113"/>
          <p:cNvSpPr txBox="1"/>
          <p:nvPr/>
        </p:nvSpPr>
        <p:spPr>
          <a:xfrm>
            <a:off x="5477158" y="1473707"/>
            <a:ext cx="865943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Högre S-halt för</a:t>
            </a:r>
            <a:br>
              <a:rPr lang="sv-SE" sz="700" b="0" dirty="0"/>
            </a:br>
            <a:r>
              <a:rPr lang="sv-SE" sz="700" b="0" dirty="0"/>
              <a:t>bättre skärbarhet</a:t>
            </a:r>
          </a:p>
        </p:txBody>
      </p:sp>
      <p:sp>
        <p:nvSpPr>
          <p:cNvPr id="115" name="textruta 114"/>
          <p:cNvSpPr txBox="1"/>
          <p:nvPr/>
        </p:nvSpPr>
        <p:spPr>
          <a:xfrm>
            <a:off x="7987580" y="1843151"/>
            <a:ext cx="84510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Ni halt </a:t>
            </a:r>
            <a:br>
              <a:rPr lang="sv-SE" sz="700" b="0" dirty="0"/>
            </a:br>
            <a:r>
              <a:rPr lang="sv-SE" sz="700" b="0" dirty="0"/>
              <a:t>för bättre seghet</a:t>
            </a:r>
            <a:br>
              <a:rPr lang="sv-SE" sz="700" b="0" dirty="0"/>
            </a:br>
            <a:r>
              <a:rPr lang="sv-SE" sz="700" b="0" dirty="0"/>
              <a:t>och svetsbarhet</a:t>
            </a:r>
          </a:p>
        </p:txBody>
      </p:sp>
      <p:sp>
        <p:nvSpPr>
          <p:cNvPr id="117" name="textruta 116"/>
          <p:cNvSpPr txBox="1"/>
          <p:nvPr/>
        </p:nvSpPr>
        <p:spPr>
          <a:xfrm>
            <a:off x="2510748" y="4296374"/>
            <a:ext cx="1101584" cy="738664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 och </a:t>
            </a:r>
          </a:p>
          <a:p>
            <a:pPr algn="ctr"/>
            <a:r>
              <a:rPr lang="sv-SE" sz="700" b="0" dirty="0"/>
              <a:t>Mo-halt för bättre </a:t>
            </a:r>
          </a:p>
          <a:p>
            <a:pPr algn="ctr"/>
            <a:r>
              <a:rPr lang="sv-SE" sz="700" b="0" dirty="0"/>
              <a:t>korrosionsmotstånd.</a:t>
            </a:r>
            <a:br>
              <a:rPr lang="sv-SE" sz="700" b="0" dirty="0"/>
            </a:br>
            <a:r>
              <a:rPr lang="sv-SE" sz="700" b="0" dirty="0"/>
              <a:t>Låg C-halt för</a:t>
            </a:r>
            <a:br>
              <a:rPr lang="sv-SE" sz="700" b="0" dirty="0"/>
            </a:br>
            <a:r>
              <a:rPr lang="sv-SE" sz="700" b="0" dirty="0"/>
              <a:t>bättre seghet och </a:t>
            </a:r>
            <a:br>
              <a:rPr lang="sv-SE" sz="700" b="0" dirty="0"/>
            </a:br>
            <a:r>
              <a:rPr lang="sv-SE" sz="700" b="0" dirty="0"/>
              <a:t>svetsningsegenskaper </a:t>
            </a:r>
          </a:p>
        </p:txBody>
      </p:sp>
      <p:sp>
        <p:nvSpPr>
          <p:cNvPr id="118" name="textruta 117"/>
          <p:cNvSpPr txBox="1"/>
          <p:nvPr/>
        </p:nvSpPr>
        <p:spPr>
          <a:xfrm>
            <a:off x="5669177" y="4463568"/>
            <a:ext cx="542135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1.4125</a:t>
            </a:r>
            <a:br>
              <a:rPr lang="sv-SE" sz="700" b="0" dirty="0"/>
            </a:br>
            <a:r>
              <a:rPr lang="sv-SE" sz="700" b="0" dirty="0"/>
              <a:t>17Cr-1C</a:t>
            </a:r>
          </a:p>
        </p:txBody>
      </p:sp>
      <p:cxnSp>
        <p:nvCxnSpPr>
          <p:cNvPr id="119" name="Rak pil 118"/>
          <p:cNvCxnSpPr>
            <a:stCxn id="67" idx="5"/>
            <a:endCxn id="118" idx="0"/>
          </p:cNvCxnSpPr>
          <p:nvPr/>
        </p:nvCxnSpPr>
        <p:spPr bwMode="auto">
          <a:xfrm>
            <a:off x="4658176" y="2479181"/>
            <a:ext cx="1282069" cy="198438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20" name="textruta 119"/>
          <p:cNvSpPr txBox="1"/>
          <p:nvPr/>
        </p:nvSpPr>
        <p:spPr>
          <a:xfrm>
            <a:off x="5687706" y="3436527"/>
            <a:ext cx="553357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1.4057</a:t>
            </a:r>
            <a:br>
              <a:rPr lang="sv-SE" sz="700" b="0" dirty="0"/>
            </a:br>
            <a:r>
              <a:rPr lang="sv-SE" sz="700" b="0" dirty="0"/>
              <a:t>17Cr-2Ni</a:t>
            </a:r>
          </a:p>
        </p:txBody>
      </p:sp>
      <p:sp>
        <p:nvSpPr>
          <p:cNvPr id="121" name="textruta 120"/>
          <p:cNvSpPr txBox="1"/>
          <p:nvPr/>
        </p:nvSpPr>
        <p:spPr>
          <a:xfrm>
            <a:off x="5367915" y="3871820"/>
            <a:ext cx="84991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-halt</a:t>
            </a:r>
          </a:p>
          <a:p>
            <a:r>
              <a:rPr lang="sv-SE" sz="700" b="0" dirty="0"/>
              <a:t>Ökad C-halt för </a:t>
            </a:r>
          </a:p>
          <a:p>
            <a:r>
              <a:rPr lang="sv-SE" sz="700" b="0" dirty="0"/>
              <a:t>bättre hållfasthet</a:t>
            </a:r>
          </a:p>
        </p:txBody>
      </p:sp>
      <p:sp>
        <p:nvSpPr>
          <p:cNvPr id="122" name="textruta 121"/>
          <p:cNvSpPr txBox="1"/>
          <p:nvPr/>
        </p:nvSpPr>
        <p:spPr>
          <a:xfrm>
            <a:off x="4045473" y="2763129"/>
            <a:ext cx="69281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C-halt </a:t>
            </a:r>
            <a:br>
              <a:rPr lang="sv-SE" sz="700" b="0" dirty="0"/>
            </a:br>
            <a:r>
              <a:rPr lang="sv-SE" sz="700" b="0" dirty="0"/>
              <a:t>för högre </a:t>
            </a:r>
            <a:br>
              <a:rPr lang="sv-SE" sz="700" b="0" dirty="0"/>
            </a:br>
            <a:r>
              <a:rPr lang="sv-SE" sz="700" b="0" dirty="0"/>
              <a:t>hållfasthet</a:t>
            </a:r>
          </a:p>
        </p:txBody>
      </p:sp>
      <p:sp>
        <p:nvSpPr>
          <p:cNvPr id="123" name="textruta 122"/>
          <p:cNvSpPr txBox="1"/>
          <p:nvPr/>
        </p:nvSpPr>
        <p:spPr>
          <a:xfrm>
            <a:off x="2827727" y="5184692"/>
            <a:ext cx="492443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S41425</a:t>
            </a:r>
          </a:p>
          <a:p>
            <a:pPr algn="ctr"/>
            <a:r>
              <a:rPr lang="sv-SE" sz="700" b="0" dirty="0"/>
              <a:t>13-5-2</a:t>
            </a:r>
          </a:p>
        </p:txBody>
      </p:sp>
    </p:spTree>
    <p:extLst>
      <p:ext uri="{BB962C8B-B14F-4D97-AF65-F5344CB8AC3E}">
        <p14:creationId xmlns:p14="http://schemas.microsoft.com/office/powerpoint/2010/main" val="5433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3234" y="162153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Austenitiska och </a:t>
            </a:r>
            <a:r>
              <a:rPr lang="sv-SE" dirty="0" err="1">
                <a:solidFill>
                  <a:schemeClr val="tx1"/>
                </a:solidFill>
              </a:rPr>
              <a:t>duplexa</a:t>
            </a:r>
            <a:r>
              <a:rPr lang="sv-SE" dirty="0">
                <a:solidFill>
                  <a:schemeClr val="tx1"/>
                </a:solidFill>
              </a:rPr>
              <a:t> rostfria stål</a:t>
            </a:r>
          </a:p>
        </p:txBody>
      </p:sp>
      <p:cxnSp>
        <p:nvCxnSpPr>
          <p:cNvPr id="161" name="Rak pil 160"/>
          <p:cNvCxnSpPr>
            <a:stCxn id="179" idx="1"/>
          </p:cNvCxnSpPr>
          <p:nvPr/>
        </p:nvCxnSpPr>
        <p:spPr bwMode="auto">
          <a:xfrm flipH="1" flipV="1">
            <a:off x="4627740" y="1247692"/>
            <a:ext cx="2758746" cy="142519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62" name="Rak pil 161"/>
          <p:cNvCxnSpPr/>
          <p:nvPr/>
        </p:nvCxnSpPr>
        <p:spPr bwMode="auto">
          <a:xfrm flipH="1" flipV="1">
            <a:off x="7576432" y="1421124"/>
            <a:ext cx="1" cy="11550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63" name="Rak pil 162"/>
          <p:cNvCxnSpPr>
            <a:stCxn id="179" idx="6"/>
            <a:endCxn id="196" idx="2"/>
          </p:cNvCxnSpPr>
          <p:nvPr/>
        </p:nvCxnSpPr>
        <p:spPr bwMode="auto">
          <a:xfrm flipV="1">
            <a:off x="7897032" y="2008283"/>
            <a:ext cx="951330" cy="83846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64" name="Rektangel 163"/>
          <p:cNvSpPr/>
          <p:nvPr/>
        </p:nvSpPr>
        <p:spPr bwMode="auto">
          <a:xfrm>
            <a:off x="7154011" y="2441822"/>
            <a:ext cx="72768" cy="4420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cxnSp>
        <p:nvCxnSpPr>
          <p:cNvPr id="166" name="Rak pil 165"/>
          <p:cNvCxnSpPr>
            <a:stCxn id="180" idx="5"/>
            <a:endCxn id="232" idx="1"/>
          </p:cNvCxnSpPr>
          <p:nvPr/>
        </p:nvCxnSpPr>
        <p:spPr bwMode="auto">
          <a:xfrm>
            <a:off x="4602383" y="1390603"/>
            <a:ext cx="1128051" cy="144346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67" name="Rak pil 166"/>
          <p:cNvCxnSpPr>
            <a:stCxn id="179" idx="3"/>
          </p:cNvCxnSpPr>
          <p:nvPr/>
        </p:nvCxnSpPr>
        <p:spPr bwMode="auto">
          <a:xfrm flipH="1">
            <a:off x="5228944" y="3020601"/>
            <a:ext cx="2157542" cy="70477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69" name="Rak pil 168"/>
          <p:cNvCxnSpPr>
            <a:stCxn id="248" idx="2"/>
          </p:cNvCxnSpPr>
          <p:nvPr/>
        </p:nvCxnSpPr>
        <p:spPr bwMode="auto">
          <a:xfrm>
            <a:off x="8851598" y="2859892"/>
            <a:ext cx="9290" cy="196768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70" name="Rak pil 169"/>
          <p:cNvCxnSpPr/>
          <p:nvPr/>
        </p:nvCxnSpPr>
        <p:spPr bwMode="auto">
          <a:xfrm flipH="1">
            <a:off x="7585607" y="3208381"/>
            <a:ext cx="1" cy="161006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71" name="Rak pil 170"/>
          <p:cNvCxnSpPr>
            <a:endCxn id="208" idx="0"/>
          </p:cNvCxnSpPr>
          <p:nvPr/>
        </p:nvCxnSpPr>
        <p:spPr bwMode="auto">
          <a:xfrm flipH="1">
            <a:off x="6360726" y="4135189"/>
            <a:ext cx="7749" cy="142060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72" name="Rak pil 171"/>
          <p:cNvCxnSpPr>
            <a:endCxn id="202" idx="0"/>
          </p:cNvCxnSpPr>
          <p:nvPr/>
        </p:nvCxnSpPr>
        <p:spPr bwMode="auto">
          <a:xfrm flipH="1">
            <a:off x="4679714" y="4140877"/>
            <a:ext cx="347355" cy="28803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73" name="Rak pil 172"/>
          <p:cNvCxnSpPr>
            <a:endCxn id="201" idx="0"/>
          </p:cNvCxnSpPr>
          <p:nvPr/>
        </p:nvCxnSpPr>
        <p:spPr bwMode="auto">
          <a:xfrm>
            <a:off x="5027068" y="4140878"/>
            <a:ext cx="313658" cy="72675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74" name="Rak pil 173"/>
          <p:cNvCxnSpPr>
            <a:endCxn id="193" idx="2"/>
          </p:cNvCxnSpPr>
          <p:nvPr/>
        </p:nvCxnSpPr>
        <p:spPr bwMode="auto">
          <a:xfrm flipV="1">
            <a:off x="8848362" y="1524658"/>
            <a:ext cx="0" cy="46213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76" name="textruta 175"/>
          <p:cNvSpPr txBox="1"/>
          <p:nvPr/>
        </p:nvSpPr>
        <p:spPr>
          <a:xfrm>
            <a:off x="5950530" y="3714490"/>
            <a:ext cx="72968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Låg C-halt för</a:t>
            </a:r>
            <a:br>
              <a:rPr lang="sv-SE" sz="700" b="0" dirty="0"/>
            </a:br>
            <a:r>
              <a:rPr lang="sv-SE" sz="700" b="0" dirty="0"/>
              <a:t>bättre svets-</a:t>
            </a:r>
            <a:br>
              <a:rPr lang="sv-SE" sz="700" b="0" dirty="0"/>
            </a:br>
            <a:r>
              <a:rPr lang="sv-SE" sz="700" b="0" dirty="0"/>
              <a:t>egenskaper</a:t>
            </a:r>
          </a:p>
        </p:txBody>
      </p:sp>
      <p:sp>
        <p:nvSpPr>
          <p:cNvPr id="179" name="Ellips 178"/>
          <p:cNvSpPr>
            <a:spLocks noChangeAspect="1"/>
          </p:cNvSpPr>
          <p:nvPr/>
        </p:nvSpPr>
        <p:spPr bwMode="auto">
          <a:xfrm>
            <a:off x="7298890" y="2600870"/>
            <a:ext cx="598142" cy="491747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1.4301</a:t>
            </a:r>
          </a:p>
          <a:p>
            <a:pPr algn="ctr"/>
            <a:r>
              <a:rPr lang="sv-SE" sz="900" dirty="0"/>
              <a:t>(18-9)</a:t>
            </a:r>
          </a:p>
        </p:txBody>
      </p:sp>
      <p:sp>
        <p:nvSpPr>
          <p:cNvPr id="180" name="Ellips 179"/>
          <p:cNvSpPr>
            <a:spLocks/>
          </p:cNvSpPr>
          <p:nvPr/>
        </p:nvSpPr>
        <p:spPr bwMode="auto">
          <a:xfrm>
            <a:off x="4007179" y="989341"/>
            <a:ext cx="697324" cy="470108"/>
          </a:xfrm>
          <a:prstGeom prst="ellipse">
            <a:avLst/>
          </a:prstGeom>
          <a:solidFill>
            <a:srgbClr val="A4B0C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900" dirty="0"/>
              <a:t>1.4362</a:t>
            </a:r>
          </a:p>
          <a:p>
            <a:pPr algn="ctr"/>
            <a:r>
              <a:rPr lang="sv-SE" sz="800" dirty="0"/>
              <a:t>23Cr-4Ni</a:t>
            </a:r>
          </a:p>
        </p:txBody>
      </p:sp>
      <p:sp>
        <p:nvSpPr>
          <p:cNvPr id="183" name="textruta 182"/>
          <p:cNvSpPr txBox="1"/>
          <p:nvPr/>
        </p:nvSpPr>
        <p:spPr>
          <a:xfrm>
            <a:off x="7110491" y="3274255"/>
            <a:ext cx="97494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Allmänkorrosion</a:t>
            </a:r>
            <a:br>
              <a:rPr lang="sv-SE" sz="700" b="0" dirty="0"/>
            </a:br>
            <a:r>
              <a:rPr lang="sv-SE" sz="700" b="0" dirty="0"/>
              <a:t>Punktfrätning</a:t>
            </a:r>
            <a:br>
              <a:rPr lang="sv-SE" sz="700" b="0" dirty="0"/>
            </a:br>
            <a:r>
              <a:rPr lang="sv-SE" sz="700" b="0" dirty="0"/>
              <a:t>Spänningskorrosion</a:t>
            </a:r>
          </a:p>
        </p:txBody>
      </p:sp>
      <p:sp>
        <p:nvSpPr>
          <p:cNvPr id="184" name="textruta 183"/>
          <p:cNvSpPr txBox="1"/>
          <p:nvPr/>
        </p:nvSpPr>
        <p:spPr>
          <a:xfrm>
            <a:off x="7115912" y="3762489"/>
            <a:ext cx="994183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- och Mo-</a:t>
            </a:r>
            <a:br>
              <a:rPr lang="sv-SE" sz="700" b="0" dirty="0"/>
            </a:br>
            <a:r>
              <a:rPr lang="sv-SE" sz="700" b="0" dirty="0"/>
              <a:t>halt för bättre</a:t>
            </a:r>
            <a:br>
              <a:rPr lang="sv-SE" sz="700" b="0" dirty="0"/>
            </a:br>
            <a:r>
              <a:rPr lang="sv-SE" sz="700" b="0" dirty="0"/>
              <a:t>korrosionsmotstånd</a:t>
            </a:r>
          </a:p>
        </p:txBody>
      </p:sp>
      <p:sp>
        <p:nvSpPr>
          <p:cNvPr id="185" name="textruta 184"/>
          <p:cNvSpPr txBox="1"/>
          <p:nvPr/>
        </p:nvSpPr>
        <p:spPr>
          <a:xfrm>
            <a:off x="8195780" y="2101119"/>
            <a:ext cx="997389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Högre S-halt</a:t>
            </a:r>
            <a:br>
              <a:rPr lang="sv-SE" sz="700" b="0" dirty="0"/>
            </a:br>
            <a:r>
              <a:rPr lang="sv-SE" sz="700" b="0" dirty="0"/>
              <a:t>för bättre skärbarhet</a:t>
            </a:r>
          </a:p>
        </p:txBody>
      </p:sp>
      <p:sp>
        <p:nvSpPr>
          <p:cNvPr id="187" name="textruta 186"/>
          <p:cNvSpPr txBox="1"/>
          <p:nvPr/>
        </p:nvSpPr>
        <p:spPr>
          <a:xfrm>
            <a:off x="8512725" y="3866685"/>
            <a:ext cx="689612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N-halt </a:t>
            </a:r>
            <a:br>
              <a:rPr lang="sv-SE" sz="700" b="0" dirty="0"/>
            </a:br>
            <a:r>
              <a:rPr lang="sv-SE" sz="700" b="0" dirty="0"/>
              <a:t>för högre</a:t>
            </a:r>
            <a:br>
              <a:rPr lang="sv-SE" sz="700" b="0" dirty="0"/>
            </a:br>
            <a:r>
              <a:rPr lang="sv-SE" sz="700" b="0" dirty="0"/>
              <a:t>hållfasthet</a:t>
            </a:r>
          </a:p>
        </p:txBody>
      </p:sp>
      <p:sp>
        <p:nvSpPr>
          <p:cNvPr id="189" name="textruta 188"/>
          <p:cNvSpPr txBox="1"/>
          <p:nvPr/>
        </p:nvSpPr>
        <p:spPr>
          <a:xfrm>
            <a:off x="4200886" y="722194"/>
            <a:ext cx="790601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DUPLEXA</a:t>
            </a:r>
          </a:p>
        </p:txBody>
      </p:sp>
      <p:sp>
        <p:nvSpPr>
          <p:cNvPr id="190" name="textruta 189"/>
          <p:cNvSpPr txBox="1"/>
          <p:nvPr/>
        </p:nvSpPr>
        <p:spPr>
          <a:xfrm>
            <a:off x="7133543" y="2369291"/>
            <a:ext cx="112082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AUSTENITISKA</a:t>
            </a:r>
          </a:p>
        </p:txBody>
      </p:sp>
      <p:sp>
        <p:nvSpPr>
          <p:cNvPr id="191" name="textruta 190"/>
          <p:cNvSpPr txBox="1"/>
          <p:nvPr/>
        </p:nvSpPr>
        <p:spPr>
          <a:xfrm>
            <a:off x="2007987" y="2357595"/>
            <a:ext cx="94448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 Narrow" panose="020B0606020202030204" pitchFamily="34" charset="0"/>
              </a:rPr>
              <a:t>FERRITISKA</a:t>
            </a:r>
          </a:p>
        </p:txBody>
      </p:sp>
      <p:sp>
        <p:nvSpPr>
          <p:cNvPr id="192" name="textruta 191"/>
          <p:cNvSpPr txBox="1"/>
          <p:nvPr/>
        </p:nvSpPr>
        <p:spPr>
          <a:xfrm>
            <a:off x="6461496" y="701377"/>
            <a:ext cx="53893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1.4835</a:t>
            </a:r>
          </a:p>
          <a:p>
            <a:pPr algn="ctr"/>
            <a:r>
              <a:rPr lang="sv-SE" sz="700" b="0" dirty="0"/>
              <a:t>21-11-Cr</a:t>
            </a:r>
          </a:p>
        </p:txBody>
      </p:sp>
      <p:sp>
        <p:nvSpPr>
          <p:cNvPr id="193" name="textruta 192"/>
          <p:cNvSpPr txBox="1"/>
          <p:nvPr/>
        </p:nvSpPr>
        <p:spPr>
          <a:xfrm>
            <a:off x="8445047" y="1216882"/>
            <a:ext cx="806631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1.4104</a:t>
            </a:r>
          </a:p>
          <a:p>
            <a:pPr algn="ctr"/>
            <a:r>
              <a:rPr lang="sv-SE" sz="700" b="0" dirty="0"/>
              <a:t>17-12-2.5+0.2S</a:t>
            </a:r>
          </a:p>
        </p:txBody>
      </p:sp>
      <p:sp>
        <p:nvSpPr>
          <p:cNvPr id="195" name="textruta 194"/>
          <p:cNvSpPr txBox="1"/>
          <p:nvPr/>
        </p:nvSpPr>
        <p:spPr>
          <a:xfrm>
            <a:off x="7368727" y="1094445"/>
            <a:ext cx="52290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1.4845</a:t>
            </a:r>
          </a:p>
          <a:p>
            <a:pPr algn="ctr"/>
            <a:r>
              <a:rPr lang="sv-SE" sz="700" b="0" dirty="0"/>
              <a:t>25-20-Si</a:t>
            </a:r>
          </a:p>
        </p:txBody>
      </p:sp>
      <p:sp>
        <p:nvSpPr>
          <p:cNvPr id="196" name="textruta 195"/>
          <p:cNvSpPr txBox="1"/>
          <p:nvPr/>
        </p:nvSpPr>
        <p:spPr>
          <a:xfrm>
            <a:off x="8547638" y="1700506"/>
            <a:ext cx="601448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1.4305</a:t>
            </a:r>
          </a:p>
          <a:p>
            <a:pPr algn="ctr"/>
            <a:r>
              <a:rPr lang="sv-SE" sz="700" b="0" dirty="0"/>
              <a:t>18-9+0.2S</a:t>
            </a:r>
          </a:p>
        </p:txBody>
      </p:sp>
      <p:sp>
        <p:nvSpPr>
          <p:cNvPr id="197" name="textruta 196"/>
          <p:cNvSpPr txBox="1"/>
          <p:nvPr/>
        </p:nvSpPr>
        <p:spPr>
          <a:xfrm>
            <a:off x="6116555" y="4275022"/>
            <a:ext cx="463588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1.4307</a:t>
            </a:r>
          </a:p>
          <a:p>
            <a:pPr algn="ctr"/>
            <a:r>
              <a:rPr lang="sv-SE" sz="700" b="0" dirty="0"/>
              <a:t>18-10L</a:t>
            </a:r>
          </a:p>
        </p:txBody>
      </p:sp>
      <p:sp>
        <p:nvSpPr>
          <p:cNvPr id="198" name="textruta 197"/>
          <p:cNvSpPr txBox="1"/>
          <p:nvPr/>
        </p:nvSpPr>
        <p:spPr>
          <a:xfrm>
            <a:off x="3481901" y="5550533"/>
            <a:ext cx="68320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1.4652</a:t>
            </a:r>
          </a:p>
          <a:p>
            <a:pPr algn="ctr"/>
            <a:r>
              <a:rPr lang="sv-SE" sz="700" b="0" dirty="0"/>
              <a:t>24-22-7.3LN</a:t>
            </a:r>
          </a:p>
        </p:txBody>
      </p:sp>
      <p:sp>
        <p:nvSpPr>
          <p:cNvPr id="200" name="textruta 199"/>
          <p:cNvSpPr txBox="1"/>
          <p:nvPr/>
        </p:nvSpPr>
        <p:spPr>
          <a:xfrm>
            <a:off x="5070459" y="4405970"/>
            <a:ext cx="540534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1.4541</a:t>
            </a:r>
          </a:p>
          <a:p>
            <a:pPr algn="ctr"/>
            <a:r>
              <a:rPr lang="sv-SE" sz="700" b="0" dirty="0"/>
              <a:t>18-10+Ti</a:t>
            </a:r>
          </a:p>
        </p:txBody>
      </p:sp>
      <p:sp>
        <p:nvSpPr>
          <p:cNvPr id="201" name="textruta 200"/>
          <p:cNvSpPr txBox="1"/>
          <p:nvPr/>
        </p:nvSpPr>
        <p:spPr>
          <a:xfrm>
            <a:off x="5030384" y="4867635"/>
            <a:ext cx="620684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1.4571</a:t>
            </a:r>
          </a:p>
          <a:p>
            <a:pPr algn="ctr"/>
            <a:r>
              <a:rPr lang="sv-SE" sz="700" b="0" dirty="0"/>
              <a:t>17-11-2+Ti</a:t>
            </a:r>
          </a:p>
        </p:txBody>
      </p:sp>
      <p:sp>
        <p:nvSpPr>
          <p:cNvPr id="202" name="textruta 201"/>
          <p:cNvSpPr txBox="1"/>
          <p:nvPr/>
        </p:nvSpPr>
        <p:spPr>
          <a:xfrm>
            <a:off x="4389409" y="4428910"/>
            <a:ext cx="580608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1.4550</a:t>
            </a:r>
          </a:p>
          <a:p>
            <a:pPr algn="ctr"/>
            <a:r>
              <a:rPr lang="sv-SE" sz="700" b="0" dirty="0"/>
              <a:t>18-10+Nb</a:t>
            </a:r>
          </a:p>
        </p:txBody>
      </p:sp>
      <p:sp>
        <p:nvSpPr>
          <p:cNvPr id="203" name="textruta 202"/>
          <p:cNvSpPr txBox="1"/>
          <p:nvPr/>
        </p:nvSpPr>
        <p:spPr>
          <a:xfrm>
            <a:off x="4175340" y="3282216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1.4410</a:t>
            </a:r>
          </a:p>
          <a:p>
            <a:pPr algn="ctr"/>
            <a:r>
              <a:rPr lang="sv-SE" sz="700" b="0" dirty="0"/>
              <a:t>27-7-4</a:t>
            </a:r>
          </a:p>
        </p:txBody>
      </p:sp>
      <p:sp>
        <p:nvSpPr>
          <p:cNvPr id="204" name="textruta 203"/>
          <p:cNvSpPr txBox="1"/>
          <p:nvPr/>
        </p:nvSpPr>
        <p:spPr>
          <a:xfrm>
            <a:off x="7334575" y="4827577"/>
            <a:ext cx="569387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1.4436</a:t>
            </a:r>
          </a:p>
          <a:p>
            <a:pPr algn="ctr"/>
            <a:r>
              <a:rPr lang="sv-SE" sz="700" b="0" dirty="0"/>
              <a:t>17-12-2.5</a:t>
            </a:r>
          </a:p>
        </p:txBody>
      </p:sp>
      <p:sp>
        <p:nvSpPr>
          <p:cNvPr id="205" name="textruta 204"/>
          <p:cNvSpPr txBox="1"/>
          <p:nvPr/>
        </p:nvSpPr>
        <p:spPr>
          <a:xfrm>
            <a:off x="7356393" y="4356820"/>
            <a:ext cx="494046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1.4404</a:t>
            </a:r>
          </a:p>
          <a:p>
            <a:pPr algn="ctr"/>
            <a:r>
              <a:rPr lang="sv-SE" sz="700" b="0" dirty="0"/>
              <a:t>17-11-2</a:t>
            </a:r>
          </a:p>
        </p:txBody>
      </p:sp>
      <p:sp>
        <p:nvSpPr>
          <p:cNvPr id="206" name="textruta 205"/>
          <p:cNvSpPr txBox="1"/>
          <p:nvPr/>
        </p:nvSpPr>
        <p:spPr>
          <a:xfrm>
            <a:off x="8565238" y="4817328"/>
            <a:ext cx="60785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1.4406</a:t>
            </a:r>
          </a:p>
          <a:p>
            <a:pPr algn="ctr"/>
            <a:r>
              <a:rPr lang="sv-SE" sz="700" b="0" dirty="0"/>
              <a:t>17-10-2LN</a:t>
            </a:r>
          </a:p>
        </p:txBody>
      </p:sp>
      <p:sp>
        <p:nvSpPr>
          <p:cNvPr id="207" name="textruta 206"/>
          <p:cNvSpPr txBox="1"/>
          <p:nvPr/>
        </p:nvSpPr>
        <p:spPr>
          <a:xfrm>
            <a:off x="8652803" y="4352008"/>
            <a:ext cx="478016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1.4311</a:t>
            </a:r>
          </a:p>
          <a:p>
            <a:pPr algn="ctr"/>
            <a:r>
              <a:rPr lang="sv-SE" sz="700" b="0" dirty="0"/>
              <a:t>18-9LN</a:t>
            </a:r>
          </a:p>
        </p:txBody>
      </p:sp>
      <p:sp>
        <p:nvSpPr>
          <p:cNvPr id="208" name="textruta 207"/>
          <p:cNvSpPr txBox="1"/>
          <p:nvPr/>
        </p:nvSpPr>
        <p:spPr>
          <a:xfrm>
            <a:off x="6088856" y="5555794"/>
            <a:ext cx="54373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1.4438</a:t>
            </a:r>
          </a:p>
          <a:p>
            <a:pPr algn="ctr"/>
            <a:r>
              <a:rPr lang="sv-SE" sz="700" b="0" dirty="0"/>
              <a:t>18-13-3L</a:t>
            </a:r>
          </a:p>
        </p:txBody>
      </p:sp>
      <p:sp>
        <p:nvSpPr>
          <p:cNvPr id="209" name="textruta 208"/>
          <p:cNvSpPr txBox="1"/>
          <p:nvPr/>
        </p:nvSpPr>
        <p:spPr>
          <a:xfrm>
            <a:off x="6061136" y="5123746"/>
            <a:ext cx="61908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1.4432</a:t>
            </a:r>
          </a:p>
          <a:p>
            <a:pPr algn="ctr"/>
            <a:r>
              <a:rPr lang="sv-SE" sz="700" b="0" dirty="0"/>
              <a:t>17-12-2.5L</a:t>
            </a:r>
          </a:p>
        </p:txBody>
      </p:sp>
      <p:sp>
        <p:nvSpPr>
          <p:cNvPr id="210" name="textruta 209"/>
          <p:cNvSpPr txBox="1"/>
          <p:nvPr/>
        </p:nvSpPr>
        <p:spPr>
          <a:xfrm>
            <a:off x="6076480" y="4691698"/>
            <a:ext cx="54373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1-4404</a:t>
            </a:r>
          </a:p>
          <a:p>
            <a:pPr algn="ctr"/>
            <a:r>
              <a:rPr lang="sv-SE" sz="700" b="0" dirty="0"/>
              <a:t>17-11-2L</a:t>
            </a:r>
          </a:p>
        </p:txBody>
      </p:sp>
      <p:cxnSp>
        <p:nvCxnSpPr>
          <p:cNvPr id="211" name="Rak pil 210"/>
          <p:cNvCxnSpPr/>
          <p:nvPr/>
        </p:nvCxnSpPr>
        <p:spPr bwMode="auto">
          <a:xfrm flipH="1">
            <a:off x="2419916" y="1417335"/>
            <a:ext cx="1632187" cy="89468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12" name="Rak pil 211"/>
          <p:cNvCxnSpPr>
            <a:endCxn id="203" idx="0"/>
          </p:cNvCxnSpPr>
          <p:nvPr/>
        </p:nvCxnSpPr>
        <p:spPr bwMode="auto">
          <a:xfrm>
            <a:off x="4393065" y="1601961"/>
            <a:ext cx="11665" cy="168025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14" name="Rak pil 213"/>
          <p:cNvCxnSpPr/>
          <p:nvPr/>
        </p:nvCxnSpPr>
        <p:spPr bwMode="auto">
          <a:xfrm flipH="1" flipV="1">
            <a:off x="6907911" y="1022008"/>
            <a:ext cx="664436" cy="62463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16" name="textruta 215"/>
          <p:cNvSpPr txBox="1"/>
          <p:nvPr/>
        </p:nvSpPr>
        <p:spPr>
          <a:xfrm>
            <a:off x="7133544" y="1646113"/>
            <a:ext cx="95891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</a:t>
            </a:r>
            <a:r>
              <a:rPr lang="sv-SE" sz="700" b="0" dirty="0" err="1"/>
              <a:t>Cr</a:t>
            </a:r>
            <a:r>
              <a:rPr lang="sv-SE" sz="700" b="0" dirty="0"/>
              <a:t>, Ni och Si-</a:t>
            </a:r>
            <a:br>
              <a:rPr lang="sv-SE" sz="700" b="0" dirty="0"/>
            </a:br>
            <a:r>
              <a:rPr lang="sv-SE" sz="700" b="0" dirty="0"/>
              <a:t>halt för bättre </a:t>
            </a:r>
            <a:br>
              <a:rPr lang="sv-SE" sz="700" b="0" dirty="0"/>
            </a:br>
            <a:r>
              <a:rPr lang="sv-SE" sz="700" b="0" dirty="0"/>
              <a:t>oxidationsmotstånd</a:t>
            </a:r>
          </a:p>
        </p:txBody>
      </p:sp>
      <p:sp>
        <p:nvSpPr>
          <p:cNvPr id="217" name="textruta 216"/>
          <p:cNvSpPr txBox="1"/>
          <p:nvPr/>
        </p:nvSpPr>
        <p:spPr>
          <a:xfrm>
            <a:off x="7304120" y="2154979"/>
            <a:ext cx="562975" cy="200055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Oxidation</a:t>
            </a:r>
          </a:p>
        </p:txBody>
      </p:sp>
      <p:sp>
        <p:nvSpPr>
          <p:cNvPr id="218" name="textruta 217"/>
          <p:cNvSpPr txBox="1"/>
          <p:nvPr/>
        </p:nvSpPr>
        <p:spPr>
          <a:xfrm>
            <a:off x="6404953" y="1084756"/>
            <a:ext cx="625491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 err="1"/>
              <a:t>Ce</a:t>
            </a:r>
            <a:r>
              <a:rPr lang="sv-SE" sz="700" b="0" dirty="0"/>
              <a:t> för ökat</a:t>
            </a:r>
            <a:br>
              <a:rPr lang="sv-SE" sz="700" b="0" dirty="0"/>
            </a:br>
            <a:r>
              <a:rPr lang="sv-SE" sz="700" b="0" dirty="0"/>
              <a:t>oxidations-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220" name="textruta 219"/>
          <p:cNvSpPr txBox="1"/>
          <p:nvPr/>
        </p:nvSpPr>
        <p:spPr>
          <a:xfrm>
            <a:off x="4169113" y="2265258"/>
            <a:ext cx="45877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1.4462</a:t>
            </a:r>
          </a:p>
          <a:p>
            <a:pPr algn="ctr"/>
            <a:r>
              <a:rPr lang="sv-SE" sz="700" b="0" dirty="0"/>
              <a:t>22-5-3</a:t>
            </a:r>
          </a:p>
        </p:txBody>
      </p:sp>
      <p:sp>
        <p:nvSpPr>
          <p:cNvPr id="221" name="textruta 220"/>
          <p:cNvSpPr txBox="1"/>
          <p:nvPr/>
        </p:nvSpPr>
        <p:spPr>
          <a:xfrm>
            <a:off x="3902646" y="1702469"/>
            <a:ext cx="885179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Mo-halt för </a:t>
            </a:r>
            <a:br>
              <a:rPr lang="sv-SE" sz="700" b="0" dirty="0"/>
            </a:br>
            <a:r>
              <a:rPr lang="sv-SE" sz="700" b="0" dirty="0"/>
              <a:t>bättre korrosions-</a:t>
            </a:r>
            <a:br>
              <a:rPr lang="sv-SE" sz="700" b="0" dirty="0"/>
            </a:br>
            <a:r>
              <a:rPr lang="sv-SE" sz="700" b="0" dirty="0"/>
              <a:t>egenskaper</a:t>
            </a:r>
          </a:p>
        </p:txBody>
      </p:sp>
      <p:cxnSp>
        <p:nvCxnSpPr>
          <p:cNvPr id="222" name="Rak pil 221"/>
          <p:cNvCxnSpPr>
            <a:stCxn id="232" idx="3"/>
            <a:endCxn id="179" idx="2"/>
          </p:cNvCxnSpPr>
          <p:nvPr/>
        </p:nvCxnSpPr>
        <p:spPr bwMode="auto">
          <a:xfrm>
            <a:off x="6690952" y="2834071"/>
            <a:ext cx="607938" cy="1267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24" name="Rak pil 223"/>
          <p:cNvCxnSpPr>
            <a:stCxn id="208" idx="1"/>
          </p:cNvCxnSpPr>
          <p:nvPr/>
        </p:nvCxnSpPr>
        <p:spPr bwMode="auto">
          <a:xfrm flipH="1" flipV="1">
            <a:off x="4165103" y="5704420"/>
            <a:ext cx="1923753" cy="526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25" name="textruta 224"/>
          <p:cNvSpPr txBox="1"/>
          <p:nvPr/>
        </p:nvSpPr>
        <p:spPr>
          <a:xfrm>
            <a:off x="4376112" y="5555794"/>
            <a:ext cx="60785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1.4547</a:t>
            </a:r>
          </a:p>
          <a:p>
            <a:pPr algn="ctr"/>
            <a:r>
              <a:rPr lang="sv-SE" sz="700" b="0" dirty="0"/>
              <a:t>20-18-6LN</a:t>
            </a:r>
          </a:p>
        </p:txBody>
      </p:sp>
      <p:sp>
        <p:nvSpPr>
          <p:cNvPr id="226" name="textruta 225"/>
          <p:cNvSpPr txBox="1"/>
          <p:nvPr/>
        </p:nvSpPr>
        <p:spPr>
          <a:xfrm>
            <a:off x="5125183" y="5555794"/>
            <a:ext cx="619080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1-4539</a:t>
            </a:r>
          </a:p>
          <a:p>
            <a:pPr algn="ctr"/>
            <a:r>
              <a:rPr lang="sv-SE" sz="700" b="0" dirty="0"/>
              <a:t>20-25-4.5L</a:t>
            </a:r>
          </a:p>
        </p:txBody>
      </p:sp>
      <p:cxnSp>
        <p:nvCxnSpPr>
          <p:cNvPr id="227" name="Rak pil 226"/>
          <p:cNvCxnSpPr>
            <a:stCxn id="204" idx="2"/>
          </p:cNvCxnSpPr>
          <p:nvPr/>
        </p:nvCxnSpPr>
        <p:spPr bwMode="auto">
          <a:xfrm flipH="1">
            <a:off x="6632594" y="5135354"/>
            <a:ext cx="986674" cy="56906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29" name="textruta 228"/>
          <p:cNvSpPr txBox="1"/>
          <p:nvPr/>
        </p:nvSpPr>
        <p:spPr>
          <a:xfrm>
            <a:off x="4629913" y="3736992"/>
            <a:ext cx="724878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Ti och Nb för </a:t>
            </a:r>
            <a:br>
              <a:rPr lang="sv-SE" sz="700" b="0" dirty="0"/>
            </a:br>
            <a:r>
              <a:rPr lang="sv-SE" sz="700" b="0" dirty="0"/>
              <a:t>bättre svets-</a:t>
            </a:r>
            <a:br>
              <a:rPr lang="sv-SE" sz="700" b="0" dirty="0"/>
            </a:br>
            <a:r>
              <a:rPr lang="sv-SE" sz="700" b="0" dirty="0"/>
              <a:t>egenskaper</a:t>
            </a:r>
          </a:p>
        </p:txBody>
      </p:sp>
      <p:sp>
        <p:nvSpPr>
          <p:cNvPr id="230" name="textruta 229"/>
          <p:cNvSpPr txBox="1"/>
          <p:nvPr/>
        </p:nvSpPr>
        <p:spPr>
          <a:xfrm>
            <a:off x="5486972" y="3305340"/>
            <a:ext cx="688009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Interkristallin</a:t>
            </a:r>
            <a:br>
              <a:rPr lang="sv-SE" sz="700" b="0" dirty="0"/>
            </a:br>
            <a:r>
              <a:rPr lang="sv-SE" sz="700" b="0" dirty="0"/>
              <a:t>korrosion</a:t>
            </a:r>
          </a:p>
        </p:txBody>
      </p:sp>
      <p:sp>
        <p:nvSpPr>
          <p:cNvPr id="232" name="textruta 231"/>
          <p:cNvSpPr txBox="1"/>
          <p:nvPr/>
        </p:nvSpPr>
        <p:spPr>
          <a:xfrm>
            <a:off x="5730434" y="2572461"/>
            <a:ext cx="960519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Ni halt </a:t>
            </a:r>
            <a:br>
              <a:rPr lang="sv-SE" sz="700" b="0" dirty="0"/>
            </a:br>
            <a:r>
              <a:rPr lang="sv-SE" sz="700" b="0" dirty="0"/>
              <a:t>för ökad </a:t>
            </a:r>
            <a:r>
              <a:rPr lang="sv-SE" sz="700" b="0" dirty="0" err="1"/>
              <a:t>duktilitet</a:t>
            </a:r>
            <a:br>
              <a:rPr lang="sv-SE" sz="700" b="0" dirty="0"/>
            </a:br>
            <a:r>
              <a:rPr lang="sv-SE" sz="700" b="0" dirty="0"/>
              <a:t>och för en </a:t>
            </a:r>
            <a:br>
              <a:rPr lang="sv-SE" sz="700" b="0" dirty="0"/>
            </a:br>
            <a:r>
              <a:rPr lang="sv-SE" sz="700" b="0" dirty="0" err="1"/>
              <a:t>austenitisk</a:t>
            </a:r>
            <a:r>
              <a:rPr lang="sv-SE" sz="700" b="0" dirty="0"/>
              <a:t> struktur</a:t>
            </a:r>
          </a:p>
        </p:txBody>
      </p:sp>
      <p:sp>
        <p:nvSpPr>
          <p:cNvPr id="235" name="textruta 234"/>
          <p:cNvSpPr txBox="1"/>
          <p:nvPr/>
        </p:nvSpPr>
        <p:spPr>
          <a:xfrm>
            <a:off x="5210245" y="1531806"/>
            <a:ext cx="1048685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Sänkt Ni-halt för </a:t>
            </a:r>
            <a:br>
              <a:rPr lang="sv-SE" sz="700" b="0" dirty="0"/>
            </a:br>
            <a:r>
              <a:rPr lang="sv-SE" sz="700" b="0" dirty="0"/>
              <a:t>bättre spännings-</a:t>
            </a:r>
            <a:br>
              <a:rPr lang="sv-SE" sz="700" b="0" dirty="0"/>
            </a:br>
            <a:r>
              <a:rPr lang="sv-SE" sz="700" b="0" dirty="0"/>
              <a:t>korrosionsmotstånd</a:t>
            </a:r>
            <a:br>
              <a:rPr lang="sv-SE" sz="700" b="0" dirty="0"/>
            </a:br>
            <a:r>
              <a:rPr lang="sv-SE" sz="700" b="0" dirty="0"/>
              <a:t>och högre hållfasthet</a:t>
            </a:r>
          </a:p>
        </p:txBody>
      </p:sp>
      <p:sp>
        <p:nvSpPr>
          <p:cNvPr id="236" name="textruta 235"/>
          <p:cNvSpPr txBox="1"/>
          <p:nvPr/>
        </p:nvSpPr>
        <p:spPr>
          <a:xfrm>
            <a:off x="6291741" y="2167275"/>
            <a:ext cx="636713" cy="307777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Spännings-</a:t>
            </a:r>
            <a:br>
              <a:rPr lang="sv-SE" sz="700" b="0" dirty="0"/>
            </a:br>
            <a:r>
              <a:rPr lang="sv-SE" sz="700" b="0" dirty="0"/>
              <a:t>korrosion</a:t>
            </a:r>
          </a:p>
        </p:txBody>
      </p:sp>
      <p:sp>
        <p:nvSpPr>
          <p:cNvPr id="237" name="textruta 236"/>
          <p:cNvSpPr txBox="1"/>
          <p:nvPr/>
        </p:nvSpPr>
        <p:spPr>
          <a:xfrm>
            <a:off x="3929364" y="2637061"/>
            <a:ext cx="811441" cy="523220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Ökad Mo- och</a:t>
            </a:r>
          </a:p>
          <a:p>
            <a:pPr algn="ctr"/>
            <a:r>
              <a:rPr lang="sv-SE" sz="700" b="0" dirty="0"/>
              <a:t>N-halt för bättre</a:t>
            </a:r>
            <a:br>
              <a:rPr lang="sv-SE" sz="700" b="0" dirty="0"/>
            </a:br>
            <a:r>
              <a:rPr lang="sv-SE" sz="700" b="0" dirty="0"/>
              <a:t>korrosions-</a:t>
            </a:r>
            <a:br>
              <a:rPr lang="sv-SE" sz="700" b="0" dirty="0"/>
            </a:br>
            <a:r>
              <a:rPr lang="sv-SE" sz="700" b="0" dirty="0"/>
              <a:t>motstånd</a:t>
            </a:r>
          </a:p>
        </p:txBody>
      </p:sp>
      <p:sp>
        <p:nvSpPr>
          <p:cNvPr id="238" name="textruta 237"/>
          <p:cNvSpPr txBox="1"/>
          <p:nvPr/>
        </p:nvSpPr>
        <p:spPr>
          <a:xfrm>
            <a:off x="3551380" y="3282217"/>
            <a:ext cx="559769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1.4501</a:t>
            </a:r>
          </a:p>
          <a:p>
            <a:pPr algn="ctr"/>
            <a:r>
              <a:rPr lang="sv-SE" sz="700" b="0" dirty="0"/>
              <a:t>25-7-4-W</a:t>
            </a:r>
          </a:p>
        </p:txBody>
      </p:sp>
      <p:cxnSp>
        <p:nvCxnSpPr>
          <p:cNvPr id="239" name="Rak 238"/>
          <p:cNvCxnSpPr>
            <a:stCxn id="203" idx="1"/>
            <a:endCxn id="238" idx="3"/>
          </p:cNvCxnSpPr>
          <p:nvPr/>
        </p:nvCxnSpPr>
        <p:spPr bwMode="auto">
          <a:xfrm flipH="1">
            <a:off x="4111149" y="3436105"/>
            <a:ext cx="64191" cy="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" name="textruta 244"/>
          <p:cNvSpPr txBox="1"/>
          <p:nvPr/>
        </p:nvSpPr>
        <p:spPr>
          <a:xfrm>
            <a:off x="8445047" y="3025217"/>
            <a:ext cx="830677" cy="415498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Kallbearbetning </a:t>
            </a:r>
            <a:br>
              <a:rPr lang="sv-SE" sz="700" b="0" dirty="0"/>
            </a:br>
            <a:r>
              <a:rPr lang="sv-SE" sz="700" b="0" dirty="0"/>
              <a:t>för högre </a:t>
            </a:r>
            <a:br>
              <a:rPr lang="sv-SE" sz="700" b="0" dirty="0"/>
            </a:br>
            <a:r>
              <a:rPr lang="sv-SE" sz="700" b="0" dirty="0"/>
              <a:t>hållfasthet</a:t>
            </a:r>
          </a:p>
        </p:txBody>
      </p:sp>
      <p:sp>
        <p:nvSpPr>
          <p:cNvPr id="246" name="textruta 245"/>
          <p:cNvSpPr txBox="1"/>
          <p:nvPr/>
        </p:nvSpPr>
        <p:spPr>
          <a:xfrm>
            <a:off x="8559809" y="3558940"/>
            <a:ext cx="607859" cy="200055"/>
          </a:xfrm>
          <a:prstGeom prst="rect">
            <a:avLst/>
          </a:prstGeom>
          <a:solidFill>
            <a:srgbClr val="D7E7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Hållfasthet</a:t>
            </a:r>
          </a:p>
        </p:txBody>
      </p:sp>
      <p:cxnSp>
        <p:nvCxnSpPr>
          <p:cNvPr id="247" name="Rak pil 246"/>
          <p:cNvCxnSpPr>
            <a:stCxn id="179" idx="5"/>
            <a:endCxn id="246" idx="1"/>
          </p:cNvCxnSpPr>
          <p:nvPr/>
        </p:nvCxnSpPr>
        <p:spPr bwMode="auto">
          <a:xfrm>
            <a:off x="7809436" y="3020601"/>
            <a:ext cx="750372" cy="63836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48" name="textruta 247"/>
          <p:cNvSpPr txBox="1"/>
          <p:nvPr/>
        </p:nvSpPr>
        <p:spPr>
          <a:xfrm>
            <a:off x="8612591" y="2552115"/>
            <a:ext cx="478015" cy="307777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sv-SE" sz="700" b="0" dirty="0"/>
              <a:t>1.4318</a:t>
            </a:r>
          </a:p>
          <a:p>
            <a:pPr algn="ctr"/>
            <a:r>
              <a:rPr lang="sv-SE" sz="700" b="0" dirty="0"/>
              <a:t>18-7LN</a:t>
            </a:r>
          </a:p>
        </p:txBody>
      </p:sp>
    </p:spTree>
    <p:extLst>
      <p:ext uri="{BB962C8B-B14F-4D97-AF65-F5344CB8AC3E}">
        <p14:creationId xmlns:p14="http://schemas.microsoft.com/office/powerpoint/2010/main" val="3310750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85191"/>
            <a:ext cx="11074400" cy="1143000"/>
          </a:xfrm>
        </p:spPr>
        <p:txBody>
          <a:bodyPr/>
          <a:lstStyle/>
          <a:p>
            <a:pPr algn="l"/>
            <a:r>
              <a:rPr lang="sv-SE" sz="2800" dirty="0">
                <a:solidFill>
                  <a:schemeClr val="tx1"/>
                </a:solidFill>
              </a:rPr>
              <a:t>Några vanliga </a:t>
            </a:r>
            <a:r>
              <a:rPr lang="sv-SE" sz="2800" dirty="0" err="1">
                <a:solidFill>
                  <a:schemeClr val="tx1"/>
                </a:solidFill>
              </a:rPr>
              <a:t>austenitiska</a:t>
            </a:r>
            <a:r>
              <a:rPr lang="sv-SE" sz="2800" dirty="0">
                <a:solidFill>
                  <a:schemeClr val="tx1"/>
                </a:solidFill>
              </a:rPr>
              <a:t> och </a:t>
            </a:r>
            <a:r>
              <a:rPr lang="sv-SE" sz="2800" dirty="0" err="1">
                <a:solidFill>
                  <a:schemeClr val="tx1"/>
                </a:solidFill>
              </a:rPr>
              <a:t>duplexa</a:t>
            </a:r>
            <a:r>
              <a:rPr lang="sv-SE" sz="2800" dirty="0">
                <a:solidFill>
                  <a:schemeClr val="tx1"/>
                </a:solidFill>
              </a:rPr>
              <a:t> stål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239714"/>
              </p:ext>
            </p:extLst>
          </p:nvPr>
        </p:nvGraphicFramePr>
        <p:xfrm>
          <a:off x="1847528" y="1340768"/>
          <a:ext cx="8172000" cy="43891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solidFill>
                            <a:schemeClr val="bg1"/>
                          </a:solidFill>
                          <a:effectLst/>
                        </a:rPr>
                        <a:t>EN</a:t>
                      </a:r>
                      <a:endParaRPr lang="sv-SE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solidFill>
                            <a:schemeClr val="bg1"/>
                          </a:solidFill>
                          <a:effectLst/>
                        </a:rPr>
                        <a:t>%C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solidFill>
                            <a:schemeClr val="bg1"/>
                          </a:solidFill>
                          <a:effectLst/>
                        </a:rPr>
                        <a:t>%Cr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solidFill>
                            <a:schemeClr val="bg1"/>
                          </a:solidFill>
                          <a:effectLst/>
                        </a:rPr>
                        <a:t>%Ni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solidFill>
                            <a:schemeClr val="bg1"/>
                          </a:solidFill>
                          <a:effectLst/>
                        </a:rPr>
                        <a:t>%Mo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solidFill>
                            <a:schemeClr val="bg1"/>
                          </a:solidFill>
                          <a:effectLst/>
                        </a:rPr>
                        <a:t>AISI/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solidFill>
                            <a:schemeClr val="bg1"/>
                          </a:solidFill>
                          <a:effectLst/>
                        </a:rPr>
                        <a:t>Annan</a:t>
                      </a:r>
                      <a:endParaRPr lang="sv-SE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solidFill>
                            <a:schemeClr val="bg1"/>
                          </a:solidFill>
                          <a:effectLst/>
                        </a:rPr>
                        <a:t>UNS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solidFill>
                            <a:schemeClr val="bg1"/>
                          </a:solidFill>
                          <a:effectLst/>
                        </a:rPr>
                        <a:t>SS</a:t>
                      </a:r>
                      <a:endParaRPr lang="sv-SE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Austenitiska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1.4301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0.04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 9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304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S30400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SS2333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1.4307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0.02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 9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304L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S30403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SS2352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1.4401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0.04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2.1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316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S31600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SS2347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1.4404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0.02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2.1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316L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S31603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SS2348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1.4539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0.02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4.5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”904L”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N08904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SS2562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Duplexa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1.4362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0.02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23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4.8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"2304"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S32304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SS2327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1.4462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0.02 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 5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 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"2205"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S32205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SS2377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1.4410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0.02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 7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"2507"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S32750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SS2328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  <a:tab pos="1600200" algn="l"/>
                          <a:tab pos="2971800" algn="l"/>
                        </a:tabLst>
                      </a:pPr>
                      <a:r>
                        <a:rPr lang="sv-SE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623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46025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Applikationsexempel 1: P&amp;P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sz="2000" dirty="0">
                <a:solidFill>
                  <a:schemeClr val="tx1"/>
                </a:solidFill>
              </a:rPr>
              <a:t>- Cellulosakokare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661" y="1375901"/>
            <a:ext cx="3037507" cy="380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5551788" y="4858858"/>
            <a:ext cx="485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Cellulosakokare byggd i </a:t>
            </a:r>
            <a:r>
              <a:rPr lang="sv-SE" sz="1800" dirty="0" err="1"/>
              <a:t>duplext</a:t>
            </a:r>
            <a:r>
              <a:rPr lang="sv-SE" sz="1800" dirty="0"/>
              <a:t> rostfritt stål 1.4462  (2205)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635" y="1902268"/>
            <a:ext cx="4733621" cy="278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3352" y="181169"/>
            <a:ext cx="83058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Applikationsexempel 1: P&amp;P 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sz="2400" dirty="0">
                <a:solidFill>
                  <a:schemeClr val="tx1"/>
                </a:solidFill>
              </a:rPr>
              <a:t>- Sugvalsmantlar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914252" y="5386765"/>
            <a:ext cx="8469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/>
              <a:t>Vanligtvis gjutna men valsat material ger bättre egenskaper. Dimensioneras</a:t>
            </a:r>
          </a:p>
          <a:p>
            <a:r>
              <a:rPr lang="sv-SE" sz="1800" dirty="0"/>
              <a:t>mot korrosionsutmattning, som är den vanligaste skadeorsaken.</a:t>
            </a:r>
            <a:br>
              <a:rPr lang="sv-SE" sz="1800" dirty="0"/>
            </a:br>
            <a:r>
              <a:rPr lang="sv-SE" sz="1800" dirty="0"/>
              <a:t>Materialet är </a:t>
            </a:r>
            <a:r>
              <a:rPr lang="sv-SE" sz="1800" dirty="0" err="1"/>
              <a:t>duplext</a:t>
            </a:r>
            <a:r>
              <a:rPr lang="sv-SE" sz="1800" dirty="0"/>
              <a:t> rostfritt stål</a:t>
            </a:r>
          </a:p>
        </p:txBody>
      </p:sp>
      <p:pic>
        <p:nvPicPr>
          <p:cNvPr id="6" name="Bildobjekt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84"/>
          <a:stretch/>
        </p:blipFill>
        <p:spPr bwMode="auto">
          <a:xfrm>
            <a:off x="6623676" y="3262499"/>
            <a:ext cx="2208629" cy="181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2" t="7185" r="6053" b="5988"/>
          <a:stretch/>
        </p:blipFill>
        <p:spPr bwMode="auto">
          <a:xfrm>
            <a:off x="2025667" y="1899725"/>
            <a:ext cx="4123140" cy="2676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dobjekt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675" y="1288417"/>
            <a:ext cx="2147570" cy="185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ruta 2"/>
          <p:cNvSpPr txBox="1"/>
          <p:nvPr/>
        </p:nvSpPr>
        <p:spPr>
          <a:xfrm>
            <a:off x="1944155" y="4584155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Dimensioner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8832304" y="3133849"/>
            <a:ext cx="1451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Utmattnings-</a:t>
            </a:r>
          </a:p>
          <a:p>
            <a:r>
              <a:rPr lang="sv-SE" sz="1600" dirty="0"/>
              <a:t>spricka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8796575" y="1219485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Formning</a:t>
            </a:r>
          </a:p>
        </p:txBody>
      </p:sp>
      <p:sp>
        <p:nvSpPr>
          <p:cNvPr id="12" name="textruta 11"/>
          <p:cNvSpPr txBox="1"/>
          <p:nvPr/>
        </p:nvSpPr>
        <p:spPr>
          <a:xfrm rot="5400000">
            <a:off x="912863" y="2678593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0" dirty="0"/>
              <a:t>Bilder: Outokumpu Stainless</a:t>
            </a:r>
          </a:p>
        </p:txBody>
      </p:sp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59336"/>
            <a:ext cx="11089232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Korrosionshastighet hos olika stål 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 	- simulerad sulfatkokarmiljö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1700808"/>
            <a:ext cx="6800850" cy="39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/>
          <p:cNvSpPr txBox="1"/>
          <p:nvPr/>
        </p:nvSpPr>
        <p:spPr>
          <a:xfrm>
            <a:off x="7480202" y="2297012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160°C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7506193" y="261868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130°C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4023818" y="2330947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&lt;0.01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8636741" y="4136990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&gt;9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8648685" y="4475544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&gt;8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5103938" y="5229360"/>
            <a:ext cx="3002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Korrosionshastighet (mm/år)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339137" y="489080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1.5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247953" y="490381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0.5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6847651" y="489325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1.0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735785" y="490381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0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015877" y="4474799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Kolstål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2775427" y="4028874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C-</a:t>
            </a:r>
            <a:r>
              <a:rPr lang="sv-SE" sz="1600" dirty="0" err="1"/>
              <a:t>Mn</a:t>
            </a:r>
            <a:r>
              <a:rPr lang="sv-SE" sz="1600" dirty="0"/>
              <a:t> stål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3068361" y="2280135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1.4362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3068361" y="2671569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1.4462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3087714" y="3154139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1.4404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3087714" y="3607673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1.4307</a:t>
            </a:r>
          </a:p>
        </p:txBody>
      </p:sp>
    </p:spTree>
    <p:extLst>
      <p:ext uri="{BB962C8B-B14F-4D97-AF65-F5344CB8AC3E}">
        <p14:creationId xmlns:p14="http://schemas.microsoft.com/office/powerpoint/2010/main" val="940626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0097" y="191614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Korrosionsutmattning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625" y="1191429"/>
            <a:ext cx="3334237" cy="328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082" y="1124745"/>
            <a:ext cx="2991286" cy="335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ruta 7"/>
          <p:cNvSpPr txBox="1"/>
          <p:nvPr/>
        </p:nvSpPr>
        <p:spPr>
          <a:xfrm>
            <a:off x="2423593" y="4776789"/>
            <a:ext cx="7080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/>
              <a:t>Wöhlerkurvor</a:t>
            </a:r>
            <a:r>
              <a:rPr lang="sv-SE" sz="1600" dirty="0"/>
              <a:t> upptagna i syntetisk vitlut för olika material avsedda för </a:t>
            </a:r>
            <a:br>
              <a:rPr lang="sv-SE" sz="1600" dirty="0"/>
            </a:br>
            <a:r>
              <a:rPr lang="sv-SE" sz="1600" dirty="0"/>
              <a:t>sugvalsmantlar. 1.4417 (3RE60) är ett </a:t>
            </a:r>
            <a:r>
              <a:rPr lang="sv-SE" sz="1600" dirty="0" err="1"/>
              <a:t>duplext</a:t>
            </a:r>
            <a:r>
              <a:rPr lang="sv-SE" sz="1600" dirty="0"/>
              <a:t> rostfritt stål</a:t>
            </a:r>
          </a:p>
          <a:p>
            <a:endParaRPr lang="sv-SE" sz="1600" dirty="0"/>
          </a:p>
          <a:p>
            <a:r>
              <a:rPr lang="sv-SE" sz="1600" dirty="0"/>
              <a:t>Miljö och provningsvillkor: roterande </a:t>
            </a:r>
            <a:r>
              <a:rPr lang="sv-SE" sz="1600" dirty="0" err="1"/>
              <a:t>böjutmattning</a:t>
            </a:r>
            <a:endParaRPr lang="sv-SE" sz="1600" dirty="0"/>
          </a:p>
          <a:p>
            <a:r>
              <a:rPr lang="sv-SE" sz="1600" dirty="0"/>
              <a:t>pH=3.5, 20-400ppm </a:t>
            </a:r>
            <a:r>
              <a:rPr lang="sv-SE" sz="1600" dirty="0" err="1"/>
              <a:t>Cl</a:t>
            </a:r>
            <a:r>
              <a:rPr lang="sv-SE" sz="1600" baseline="30000" dirty="0"/>
              <a:t>-</a:t>
            </a:r>
            <a:r>
              <a:rPr lang="sv-SE" sz="1600" dirty="0"/>
              <a:t>, 250ppm SO</a:t>
            </a:r>
            <a:r>
              <a:rPr lang="sv-SE" sz="1600" baseline="-25000" dirty="0"/>
              <a:t>4</a:t>
            </a:r>
            <a:r>
              <a:rPr lang="sv-SE" sz="1600" baseline="30000" dirty="0"/>
              <a:t>2-</a:t>
            </a:r>
            <a:r>
              <a:rPr lang="sv-SE" sz="1600" dirty="0"/>
              <a:t>, ~1500rpm vid RT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6514704" y="1124744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Spänning (</a:t>
            </a:r>
            <a:r>
              <a:rPr lang="sv-SE" sz="1100" dirty="0" err="1"/>
              <a:t>MPa</a:t>
            </a:r>
            <a:r>
              <a:rPr lang="sv-SE" sz="1100" dirty="0"/>
              <a:t>)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6528048" y="1340768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400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6514970" y="2780928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100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6528048" y="2303294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200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528048" y="1799238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300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8184232" y="3429000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7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7485015" y="3424405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6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6744072" y="3429000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5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6672064" y="330001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0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7292014" y="3573016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Cykler till brott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7043981" y="3838964"/>
            <a:ext cx="12955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" dirty="0"/>
              <a:t>3RE60 (18.5Cr 5Ni 2.8Mo 0.1N)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7065744" y="3943860"/>
            <a:ext cx="1085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" dirty="0"/>
              <a:t>A-171 (23Cr 8.3Ni 1.2Mo)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7057819" y="4036880"/>
            <a:ext cx="93006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" dirty="0" err="1"/>
              <a:t>Alloy</a:t>
            </a:r>
            <a:r>
              <a:rPr lang="sv-SE" sz="600" dirty="0"/>
              <a:t> 75 (26Cr 6.8Ni)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7049893" y="4150170"/>
            <a:ext cx="5212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" dirty="0" err="1"/>
              <a:t>Sn</a:t>
            </a:r>
            <a:r>
              <a:rPr lang="sv-SE" sz="600" dirty="0"/>
              <a:t>-brons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2880979" y="1207918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Spänning (</a:t>
            </a:r>
            <a:r>
              <a:rPr lang="sv-SE" sz="1100" dirty="0" err="1"/>
              <a:t>MPa</a:t>
            </a:r>
            <a:r>
              <a:rPr lang="sv-SE" sz="1100" dirty="0"/>
              <a:t>)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2894323" y="1559494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400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2920845" y="2911733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100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2910078" y="2474985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200</a:t>
            </a:r>
          </a:p>
        </p:txBody>
      </p:sp>
      <p:sp>
        <p:nvSpPr>
          <p:cNvPr id="28" name="textruta 27"/>
          <p:cNvSpPr txBox="1"/>
          <p:nvPr/>
        </p:nvSpPr>
        <p:spPr>
          <a:xfrm>
            <a:off x="2900596" y="2016592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300</a:t>
            </a:r>
          </a:p>
        </p:txBody>
      </p:sp>
      <p:sp>
        <p:nvSpPr>
          <p:cNvPr id="29" name="textruta 28"/>
          <p:cNvSpPr txBox="1"/>
          <p:nvPr/>
        </p:nvSpPr>
        <p:spPr>
          <a:xfrm>
            <a:off x="4335513" y="3503527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7</a:t>
            </a:r>
          </a:p>
        </p:txBody>
      </p:sp>
      <p:sp>
        <p:nvSpPr>
          <p:cNvPr id="30" name="textruta 29"/>
          <p:cNvSpPr txBox="1"/>
          <p:nvPr/>
        </p:nvSpPr>
        <p:spPr>
          <a:xfrm>
            <a:off x="3722674" y="3507579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6</a:t>
            </a:r>
          </a:p>
        </p:txBody>
      </p:sp>
      <p:sp>
        <p:nvSpPr>
          <p:cNvPr id="31" name="textruta 30"/>
          <p:cNvSpPr txBox="1"/>
          <p:nvPr/>
        </p:nvSpPr>
        <p:spPr>
          <a:xfrm>
            <a:off x="3143823" y="3505553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5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3038339" y="338318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0</a:t>
            </a:r>
          </a:p>
        </p:txBody>
      </p:sp>
      <p:sp>
        <p:nvSpPr>
          <p:cNvPr id="33" name="textruta 32"/>
          <p:cNvSpPr txBox="1"/>
          <p:nvPr/>
        </p:nvSpPr>
        <p:spPr>
          <a:xfrm>
            <a:off x="4900237" y="3505553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8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5447928" y="3505553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10</a:t>
            </a:r>
            <a:r>
              <a:rPr lang="sv-SE" sz="1100" baseline="30000" dirty="0"/>
              <a:t>9</a:t>
            </a:r>
          </a:p>
        </p:txBody>
      </p:sp>
      <p:sp>
        <p:nvSpPr>
          <p:cNvPr id="35" name="textruta 34"/>
          <p:cNvSpPr txBox="1"/>
          <p:nvPr/>
        </p:nvSpPr>
        <p:spPr>
          <a:xfrm>
            <a:off x="3431705" y="3073316"/>
            <a:ext cx="7328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00" dirty="0"/>
              <a:t>Grundmassa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3436097" y="3183428"/>
            <a:ext cx="6367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00" dirty="0"/>
              <a:t>Svetsgods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7763496" y="1602378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3RE60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7953042" y="2573120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 err="1"/>
              <a:t>Alloy</a:t>
            </a:r>
            <a:r>
              <a:rPr lang="sv-SE" sz="1100" dirty="0"/>
              <a:t> 75</a:t>
            </a:r>
          </a:p>
        </p:txBody>
      </p:sp>
      <p:sp>
        <p:nvSpPr>
          <p:cNvPr id="38" name="textruta 37"/>
          <p:cNvSpPr txBox="1"/>
          <p:nvPr/>
        </p:nvSpPr>
        <p:spPr>
          <a:xfrm>
            <a:off x="8030789" y="2060848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A-171</a:t>
            </a:r>
          </a:p>
        </p:txBody>
      </p:sp>
      <p:sp>
        <p:nvSpPr>
          <p:cNvPr id="39" name="textruta 38"/>
          <p:cNvSpPr txBox="1"/>
          <p:nvPr/>
        </p:nvSpPr>
        <p:spPr>
          <a:xfrm>
            <a:off x="7628274" y="2942510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 err="1"/>
              <a:t>Sn</a:t>
            </a:r>
            <a:r>
              <a:rPr lang="sv-SE" sz="1100" dirty="0"/>
              <a:t>-brons</a:t>
            </a:r>
          </a:p>
        </p:txBody>
      </p:sp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0498" y="141852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Allmän korrosion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19336" y="713352"/>
            <a:ext cx="6125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Korrosionstabeller anger avfrätningshastigheten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1607667"/>
            <a:ext cx="6136296" cy="287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781" y="2926087"/>
            <a:ext cx="2801788" cy="267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ruta 11"/>
          <p:cNvSpPr txBox="1"/>
          <p:nvPr/>
        </p:nvSpPr>
        <p:spPr>
          <a:xfrm rot="16200000">
            <a:off x="9144718" y="4231345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0" dirty="0"/>
              <a:t>Bilder: Outokumpu Stainless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775520" y="4615954"/>
            <a:ext cx="525658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0: Korrosionshastighet &lt; 0,1 mm/år. Materialet är korrosionsresistent</a:t>
            </a:r>
          </a:p>
          <a:p>
            <a:r>
              <a:rPr lang="sv-SE" sz="1100" dirty="0"/>
              <a:t>1: Korrosionshastighet 0,1-1,0 mm/år. Materialet kan vara användbart</a:t>
            </a:r>
          </a:p>
          <a:p>
            <a:r>
              <a:rPr lang="sv-SE" sz="1100" dirty="0"/>
              <a:t>2: Korrosionshastighet &gt; 1,0 mm/år. Materialet ej användbart</a:t>
            </a:r>
          </a:p>
          <a:p>
            <a:r>
              <a:rPr lang="sv-SE" sz="1100" dirty="0"/>
              <a:t>	</a:t>
            </a:r>
          </a:p>
          <a:p>
            <a:r>
              <a:rPr lang="sv-SE" sz="1100" dirty="0"/>
              <a:t>	</a:t>
            </a:r>
            <a:r>
              <a:rPr lang="sv-SE" sz="1600" dirty="0" err="1"/>
              <a:t>Isokorrosionslinjer</a:t>
            </a:r>
            <a:r>
              <a:rPr lang="sv-SE" sz="1600" dirty="0"/>
              <a:t> anger 0,1mm/år som </a:t>
            </a:r>
          </a:p>
          <a:p>
            <a:r>
              <a:rPr lang="sv-SE" sz="1600" dirty="0"/>
              <a:t>	funktion av koncentration och temperatur 	för olika stålsorter</a:t>
            </a:r>
            <a:br>
              <a:rPr lang="sv-SE" sz="1400" dirty="0"/>
            </a:br>
            <a:r>
              <a:rPr lang="sv-SE" sz="1100" dirty="0"/>
              <a:t>		</a:t>
            </a:r>
          </a:p>
        </p:txBody>
      </p:sp>
      <p:cxnSp>
        <p:nvCxnSpPr>
          <p:cNvPr id="15" name="Rak pil 14"/>
          <p:cNvCxnSpPr/>
          <p:nvPr/>
        </p:nvCxnSpPr>
        <p:spPr bwMode="auto">
          <a:xfrm flipV="1">
            <a:off x="6744073" y="5253562"/>
            <a:ext cx="435709" cy="19166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3238" y="186090"/>
            <a:ext cx="83058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Rostfria stål skyddas av en passivfilm</a:t>
            </a:r>
          </a:p>
        </p:txBody>
      </p:sp>
      <p:sp>
        <p:nvSpPr>
          <p:cNvPr id="5" name="Rectangle 1058"/>
          <p:cNvSpPr>
            <a:spLocks noChangeArrowheads="1"/>
          </p:cNvSpPr>
          <p:nvPr/>
        </p:nvSpPr>
        <p:spPr bwMode="auto">
          <a:xfrm>
            <a:off x="2175723" y="1170720"/>
            <a:ext cx="501491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D86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4163" indent="-284163">
              <a:spcAft>
                <a:spcPct val="20000"/>
              </a:spcAft>
              <a:buClr>
                <a:schemeClr val="tx2"/>
              </a:buClr>
              <a:buSzPct val="100000"/>
              <a:buFontTx/>
              <a:buChar char="•"/>
            </a:pPr>
            <a:r>
              <a:rPr lang="sv-SE" sz="2200" b="0" dirty="0"/>
              <a:t>Järnbaslegeringar med &gt;12% krom utvecklar en passivfilm </a:t>
            </a:r>
          </a:p>
          <a:p>
            <a:pPr marL="284163" indent="-284163">
              <a:spcAft>
                <a:spcPct val="20000"/>
              </a:spcAft>
              <a:buClr>
                <a:schemeClr val="tx2"/>
              </a:buClr>
              <a:buSzPct val="100000"/>
              <a:buFontTx/>
              <a:buChar char="•"/>
            </a:pPr>
            <a:r>
              <a:rPr lang="sv-SE" sz="2200" b="0" dirty="0"/>
              <a:t>Passivfilmen består av krom </a:t>
            </a:r>
            <a:r>
              <a:rPr lang="sv-SE" sz="2200" b="0" dirty="0" err="1"/>
              <a:t>oxyhydroxider</a:t>
            </a:r>
            <a:r>
              <a:rPr lang="sv-SE" sz="2200" b="0" dirty="0"/>
              <a:t> och är ”självläkande”</a:t>
            </a:r>
            <a:r>
              <a:rPr lang="sv-SE" sz="2200" b="0" dirty="0">
                <a:solidFill>
                  <a:srgbClr val="003378"/>
                </a:solidFill>
              </a:rPr>
              <a:t> </a:t>
            </a:r>
          </a:p>
        </p:txBody>
      </p:sp>
      <p:grpSp>
        <p:nvGrpSpPr>
          <p:cNvPr id="6" name="Group 1062"/>
          <p:cNvGrpSpPr>
            <a:grpSpLocks/>
          </p:cNvGrpSpPr>
          <p:nvPr/>
        </p:nvGrpSpPr>
        <p:grpSpPr bwMode="auto">
          <a:xfrm>
            <a:off x="3071664" y="2443192"/>
            <a:ext cx="6422298" cy="3228804"/>
            <a:chOff x="548" y="1599"/>
            <a:chExt cx="4880" cy="2161"/>
          </a:xfrm>
        </p:grpSpPr>
        <p:sp>
          <p:nvSpPr>
            <p:cNvPr id="7" name="Rectangle 1063"/>
            <p:cNvSpPr>
              <a:spLocks noChangeArrowheads="1"/>
            </p:cNvSpPr>
            <p:nvPr/>
          </p:nvSpPr>
          <p:spPr bwMode="auto">
            <a:xfrm>
              <a:off x="548" y="2462"/>
              <a:ext cx="2688" cy="144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sv-SE" b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064"/>
            <p:cNvSpPr>
              <a:spLocks noChangeArrowheads="1"/>
            </p:cNvSpPr>
            <p:nvPr/>
          </p:nvSpPr>
          <p:spPr bwMode="auto">
            <a:xfrm>
              <a:off x="548" y="2606"/>
              <a:ext cx="2688" cy="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1065"/>
            <p:cNvGrpSpPr>
              <a:grpSpLocks/>
            </p:cNvGrpSpPr>
            <p:nvPr/>
          </p:nvGrpSpPr>
          <p:grpSpPr bwMode="auto">
            <a:xfrm>
              <a:off x="3226" y="1854"/>
              <a:ext cx="1193" cy="1906"/>
              <a:chOff x="3226" y="1854"/>
              <a:chExt cx="1193" cy="1906"/>
            </a:xfrm>
          </p:grpSpPr>
          <p:sp>
            <p:nvSpPr>
              <p:cNvPr id="24" name="Line 1066"/>
              <p:cNvSpPr>
                <a:spLocks noChangeShapeType="1"/>
              </p:cNvSpPr>
              <p:nvPr/>
            </p:nvSpPr>
            <p:spPr bwMode="auto">
              <a:xfrm>
                <a:off x="3226" y="3519"/>
                <a:ext cx="1183" cy="2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067"/>
              <p:cNvSpPr>
                <a:spLocks noChangeShapeType="1"/>
              </p:cNvSpPr>
              <p:nvPr/>
            </p:nvSpPr>
            <p:spPr bwMode="auto">
              <a:xfrm flipV="1">
                <a:off x="3236" y="1854"/>
                <a:ext cx="1183" cy="6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068"/>
              <p:cNvSpPr>
                <a:spLocks noChangeShapeType="1"/>
              </p:cNvSpPr>
              <p:nvPr/>
            </p:nvSpPr>
            <p:spPr bwMode="auto">
              <a:xfrm flipV="1">
                <a:off x="3236" y="1854"/>
                <a:ext cx="1183" cy="7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AutoShape 1069"/>
            <p:cNvSpPr>
              <a:spLocks noChangeArrowheads="1"/>
            </p:cNvSpPr>
            <p:nvPr/>
          </p:nvSpPr>
          <p:spPr bwMode="auto">
            <a:xfrm>
              <a:off x="4420" y="1599"/>
              <a:ext cx="1008" cy="2160"/>
            </a:xfrm>
            <a:prstGeom prst="cube">
              <a:avLst>
                <a:gd name="adj" fmla="val 25000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070"/>
            <p:cNvSpPr>
              <a:spLocks noChangeArrowheads="1"/>
            </p:cNvSpPr>
            <p:nvPr/>
          </p:nvSpPr>
          <p:spPr bwMode="auto">
            <a:xfrm>
              <a:off x="4610" y="1898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71"/>
            <p:cNvSpPr>
              <a:spLocks noChangeArrowheads="1"/>
            </p:cNvSpPr>
            <p:nvPr/>
          </p:nvSpPr>
          <p:spPr bwMode="auto">
            <a:xfrm>
              <a:off x="4610" y="2090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72"/>
            <p:cNvSpPr>
              <a:spLocks noChangeArrowheads="1"/>
            </p:cNvSpPr>
            <p:nvPr/>
          </p:nvSpPr>
          <p:spPr bwMode="auto">
            <a:xfrm>
              <a:off x="4610" y="2282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073"/>
            <p:cNvSpPr>
              <a:spLocks noChangeArrowheads="1"/>
            </p:cNvSpPr>
            <p:nvPr/>
          </p:nvSpPr>
          <p:spPr bwMode="auto">
            <a:xfrm>
              <a:off x="4610" y="2474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074"/>
            <p:cNvSpPr>
              <a:spLocks noChangeArrowheads="1"/>
            </p:cNvSpPr>
            <p:nvPr/>
          </p:nvSpPr>
          <p:spPr bwMode="auto">
            <a:xfrm>
              <a:off x="4610" y="2666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075"/>
            <p:cNvSpPr>
              <a:spLocks noChangeArrowheads="1"/>
            </p:cNvSpPr>
            <p:nvPr/>
          </p:nvSpPr>
          <p:spPr bwMode="auto">
            <a:xfrm>
              <a:off x="4610" y="2858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076"/>
            <p:cNvSpPr>
              <a:spLocks noChangeArrowheads="1"/>
            </p:cNvSpPr>
            <p:nvPr/>
          </p:nvSpPr>
          <p:spPr bwMode="auto">
            <a:xfrm>
              <a:off x="4610" y="3050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077"/>
            <p:cNvSpPr>
              <a:spLocks noChangeArrowheads="1"/>
            </p:cNvSpPr>
            <p:nvPr/>
          </p:nvSpPr>
          <p:spPr bwMode="auto">
            <a:xfrm>
              <a:off x="4610" y="3242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078"/>
            <p:cNvSpPr>
              <a:spLocks noChangeArrowheads="1"/>
            </p:cNvSpPr>
            <p:nvPr/>
          </p:nvSpPr>
          <p:spPr bwMode="auto">
            <a:xfrm>
              <a:off x="4610" y="3417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079"/>
            <p:cNvSpPr>
              <a:spLocks noChangeArrowheads="1"/>
            </p:cNvSpPr>
            <p:nvPr/>
          </p:nvSpPr>
          <p:spPr bwMode="auto">
            <a:xfrm>
              <a:off x="4610" y="3578"/>
              <a:ext cx="96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080"/>
            <p:cNvSpPr>
              <a:spLocks noChangeArrowheads="1"/>
            </p:cNvSpPr>
            <p:nvPr/>
          </p:nvSpPr>
          <p:spPr bwMode="auto">
            <a:xfrm>
              <a:off x="4898" y="3566"/>
              <a:ext cx="144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081"/>
            <p:cNvSpPr>
              <a:spLocks noChangeArrowheads="1"/>
            </p:cNvSpPr>
            <p:nvPr/>
          </p:nvSpPr>
          <p:spPr bwMode="auto">
            <a:xfrm>
              <a:off x="4843" y="1714"/>
              <a:ext cx="220" cy="48"/>
            </a:xfrm>
            <a:prstGeom prst="parallelogram">
              <a:avLst>
                <a:gd name="adj" fmla="val 114583"/>
              </a:avLst>
            </a:prstGeom>
            <a:solidFill>
              <a:srgbClr val="99CC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082"/>
            <p:cNvSpPr>
              <a:spLocks noChangeShapeType="1"/>
            </p:cNvSpPr>
            <p:nvPr/>
          </p:nvSpPr>
          <p:spPr bwMode="auto">
            <a:xfrm flipV="1">
              <a:off x="4419" y="1749"/>
              <a:ext cx="440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 Box 1083"/>
          <p:cNvSpPr txBox="1">
            <a:spLocks noChangeArrowheads="1"/>
          </p:cNvSpPr>
          <p:nvPr/>
        </p:nvSpPr>
        <p:spPr bwMode="auto">
          <a:xfrm>
            <a:off x="2377928" y="4346335"/>
            <a:ext cx="693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600" b="0" dirty="0"/>
              <a:t>1 mm</a:t>
            </a:r>
            <a:endParaRPr lang="en-GB" sz="1600" b="0" dirty="0"/>
          </a:p>
        </p:txBody>
      </p:sp>
      <p:sp>
        <p:nvSpPr>
          <p:cNvPr id="28" name="Text Box 1084"/>
          <p:cNvSpPr txBox="1">
            <a:spLocks noChangeArrowheads="1"/>
          </p:cNvSpPr>
          <p:nvPr/>
        </p:nvSpPr>
        <p:spPr bwMode="auto">
          <a:xfrm>
            <a:off x="8511750" y="2073334"/>
            <a:ext cx="7589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600" b="0" dirty="0"/>
              <a:t>Vykort</a:t>
            </a:r>
            <a:endParaRPr lang="en-GB" sz="1600" b="0" dirty="0"/>
          </a:p>
        </p:txBody>
      </p:sp>
      <p:sp>
        <p:nvSpPr>
          <p:cNvPr id="29" name="Text Box 1085"/>
          <p:cNvSpPr txBox="1">
            <a:spLocks noChangeArrowheads="1"/>
          </p:cNvSpPr>
          <p:nvPr/>
        </p:nvSpPr>
        <p:spPr bwMode="auto">
          <a:xfrm>
            <a:off x="3726982" y="3378276"/>
            <a:ext cx="2284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600" b="0" dirty="0">
                <a:sym typeface="Symbol"/>
              </a:rPr>
              <a:t> 20 Å</a:t>
            </a:r>
            <a:r>
              <a:rPr lang="sv-SE" sz="1600" b="0" dirty="0"/>
              <a:t> (0,000002 mm)</a:t>
            </a:r>
            <a:endParaRPr lang="en-GB" sz="1600" b="0" dirty="0"/>
          </a:p>
        </p:txBody>
      </p:sp>
      <p:sp>
        <p:nvSpPr>
          <p:cNvPr id="30" name="Rectangle 1086"/>
          <p:cNvSpPr>
            <a:spLocks noChangeArrowheads="1"/>
          </p:cNvSpPr>
          <p:nvPr/>
        </p:nvSpPr>
        <p:spPr bwMode="auto">
          <a:xfrm>
            <a:off x="3561612" y="4490528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0"/>
              <a:t>Fe + &gt;12%Cr</a:t>
            </a:r>
          </a:p>
        </p:txBody>
      </p:sp>
    </p:spTree>
    <p:extLst>
      <p:ext uri="{BB962C8B-B14F-4D97-AF65-F5344CB8AC3E}">
        <p14:creationId xmlns:p14="http://schemas.microsoft.com/office/powerpoint/2010/main" val="68501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65830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Galvanisk korrosion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19336" y="719500"/>
            <a:ext cx="6867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I ett svetsförband mellan ett rostfritt stål och ett kolstål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578" y="2348881"/>
            <a:ext cx="3852232" cy="279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/>
          <p:cNvSpPr txBox="1"/>
          <p:nvPr/>
        </p:nvSpPr>
        <p:spPr>
          <a:xfrm>
            <a:off x="8740880" y="2386076"/>
            <a:ext cx="1420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Rostfritt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6071137" y="2477528"/>
            <a:ext cx="1108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Kolstål</a:t>
            </a: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296730"/>
              </p:ext>
            </p:extLst>
          </p:nvPr>
        </p:nvGraphicFramePr>
        <p:xfrm>
          <a:off x="1919537" y="2037005"/>
          <a:ext cx="3724275" cy="39014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Metall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Potential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(V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), </a:t>
                      </a: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Guld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+0,42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Silver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+0,19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Rostfritt</a:t>
                      </a:r>
                      <a:r>
                        <a:rPr lang="sv-SE" sz="1600" baseline="0" dirty="0">
                          <a:effectLst/>
                        </a:rPr>
                        <a:t> (passiv)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+0,09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Koppar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+0,02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Tenn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-0,26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Rostfritt stål (aktiv)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-0,29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Bly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-0,31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Stål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-0,46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Kadmium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-0,49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Aluminium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-0,51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Zink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-0,86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Magnesium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-1,36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154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Propagering av ett punktangrepp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670" y="2431229"/>
            <a:ext cx="2920475" cy="184963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520" y="1340768"/>
            <a:ext cx="5275798" cy="447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2431229"/>
            <a:ext cx="314325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583" y="1342721"/>
            <a:ext cx="5896835" cy="417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004" y="159964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Korrosionsmotstånd vs. PRE för </a:t>
            </a:r>
            <a:r>
              <a:rPr lang="sv-SE" dirty="0" err="1">
                <a:solidFill>
                  <a:schemeClr val="tx1"/>
                </a:solidFill>
              </a:rPr>
              <a:t>austenitiska</a:t>
            </a:r>
            <a:r>
              <a:rPr lang="sv-SE" dirty="0">
                <a:solidFill>
                  <a:schemeClr val="tx1"/>
                </a:solidFill>
              </a:rPr>
              <a:t> rostfria stål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5019292" y="5130349"/>
            <a:ext cx="2496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PRE = </a:t>
            </a:r>
            <a:r>
              <a:rPr lang="sv-SE" sz="1600" dirty="0" err="1"/>
              <a:t>Cr</a:t>
            </a:r>
            <a:r>
              <a:rPr lang="sv-SE" sz="1600" dirty="0"/>
              <a:t> + 3.3Mo + 30N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3045851" y="5770772"/>
            <a:ext cx="4435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PRE = </a:t>
            </a:r>
            <a:r>
              <a:rPr lang="sv-SE" sz="1600" dirty="0" err="1"/>
              <a:t>Pitting</a:t>
            </a:r>
            <a:r>
              <a:rPr lang="sv-SE" sz="1600" dirty="0"/>
              <a:t> </a:t>
            </a:r>
            <a:r>
              <a:rPr lang="sv-SE" sz="1600" dirty="0" err="1"/>
              <a:t>Resistance</a:t>
            </a:r>
            <a:r>
              <a:rPr lang="sv-SE" sz="1600" dirty="0"/>
              <a:t> </a:t>
            </a:r>
            <a:r>
              <a:rPr lang="sv-SE" sz="1600" dirty="0" err="1"/>
              <a:t>Equivalent</a:t>
            </a:r>
            <a:endParaRPr lang="sv-SE" sz="1600" dirty="0"/>
          </a:p>
          <a:p>
            <a:r>
              <a:rPr lang="sv-SE" sz="1600" dirty="0"/>
              <a:t>Flera formelvarianter finns, t.ex. </a:t>
            </a:r>
          </a:p>
          <a:p>
            <a:r>
              <a:rPr lang="sv-SE" sz="1600" dirty="0"/>
              <a:t>PRE  = %</a:t>
            </a:r>
            <a:r>
              <a:rPr lang="sv-SE" sz="1600" dirty="0" err="1"/>
              <a:t>Cr</a:t>
            </a:r>
            <a:r>
              <a:rPr lang="sv-SE" sz="1600" dirty="0"/>
              <a:t> + 3.3*(%Mo + 0.5*%W) + 16*%N 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3863752" y="479715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20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8184232" y="4828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50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6832665" y="4828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40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5303912" y="4828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30</a:t>
            </a:r>
          </a:p>
        </p:txBody>
      </p:sp>
      <p:sp>
        <p:nvSpPr>
          <p:cNvPr id="12" name="textruta 11"/>
          <p:cNvSpPr txBox="1"/>
          <p:nvPr/>
        </p:nvSpPr>
        <p:spPr>
          <a:xfrm rot="19320601">
            <a:off x="4073202" y="2966207"/>
            <a:ext cx="2808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Förbättrat korrosionsmotstånd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709288" y="453060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0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3647728" y="40241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20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647728" y="346076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40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647728" y="292494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60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3620557" y="234888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80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3503712" y="179582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100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3572161" y="1512721"/>
            <a:ext cx="915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CPT, °C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D956D242-7D2A-4058-A60B-62673DD69DE0}"/>
              </a:ext>
            </a:extLst>
          </p:cNvPr>
          <p:cNvSpPr txBox="1"/>
          <p:nvPr/>
        </p:nvSpPr>
        <p:spPr>
          <a:xfrm>
            <a:off x="8184232" y="5770772"/>
            <a:ext cx="359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CPT = </a:t>
            </a:r>
            <a:r>
              <a:rPr lang="sv-SE" sz="1600" dirty="0" err="1"/>
              <a:t>Critical</a:t>
            </a:r>
            <a:r>
              <a:rPr lang="sv-SE" sz="1600" dirty="0"/>
              <a:t> </a:t>
            </a:r>
            <a:r>
              <a:rPr lang="sv-SE" sz="1600" dirty="0" err="1"/>
              <a:t>Pitting</a:t>
            </a:r>
            <a:r>
              <a:rPr lang="sv-SE" sz="1600" dirty="0"/>
              <a:t> </a:t>
            </a:r>
            <a:r>
              <a:rPr lang="sv-SE" sz="1600" dirty="0" err="1"/>
              <a:t>Temperature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5744" y="188640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Spaltkorrosion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880" y="1227013"/>
            <a:ext cx="3962400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2711624" y="5403367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Angrepp i en fläns i </a:t>
            </a:r>
            <a:r>
              <a:rPr lang="sv-SE" sz="1800" dirty="0" err="1"/>
              <a:t>höglegerat</a:t>
            </a:r>
            <a:r>
              <a:rPr lang="sv-SE" sz="1800" dirty="0"/>
              <a:t> rostfritt stål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5DD1FB5F-7A38-4254-867C-67C56D7C56FA}"/>
              </a:ext>
            </a:extLst>
          </p:cNvPr>
          <p:cNvGrpSpPr/>
          <p:nvPr/>
        </p:nvGrpSpPr>
        <p:grpSpPr>
          <a:xfrm>
            <a:off x="8537510" y="1324298"/>
            <a:ext cx="1152540" cy="1395028"/>
            <a:chOff x="8537510" y="1324298"/>
            <a:chExt cx="1152540" cy="1395028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F8CBFBDF-EA2C-426E-B301-19BA02EF6195}"/>
                </a:ext>
              </a:extLst>
            </p:cNvPr>
            <p:cNvSpPr/>
            <p:nvPr/>
          </p:nvSpPr>
          <p:spPr bwMode="auto">
            <a:xfrm>
              <a:off x="9545622" y="1324298"/>
              <a:ext cx="144016" cy="50405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511F9B80-BE87-43BF-8F34-B472A2244C64}"/>
                </a:ext>
              </a:extLst>
            </p:cNvPr>
            <p:cNvSpPr/>
            <p:nvPr/>
          </p:nvSpPr>
          <p:spPr bwMode="auto">
            <a:xfrm>
              <a:off x="9545622" y="2215270"/>
              <a:ext cx="144016" cy="50405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06C4992-8C4E-49ED-9F37-D53039BF7C24}"/>
                </a:ext>
              </a:extLst>
            </p:cNvPr>
            <p:cNvSpPr/>
            <p:nvPr/>
          </p:nvSpPr>
          <p:spPr bwMode="auto">
            <a:xfrm>
              <a:off x="8537922" y="1799105"/>
              <a:ext cx="1152128" cy="45719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0776E9D2-E7C7-4797-9D9D-91921CFCDF4E}"/>
                </a:ext>
              </a:extLst>
            </p:cNvPr>
            <p:cNvSpPr/>
            <p:nvPr/>
          </p:nvSpPr>
          <p:spPr bwMode="auto">
            <a:xfrm>
              <a:off x="8537510" y="2198800"/>
              <a:ext cx="1152128" cy="45719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61B52FB9-8D5F-43F2-A362-5644092A995D}"/>
              </a:ext>
            </a:extLst>
          </p:cNvPr>
          <p:cNvGrpSpPr/>
          <p:nvPr/>
        </p:nvGrpSpPr>
        <p:grpSpPr>
          <a:xfrm rot="10800000">
            <a:off x="9730524" y="1324298"/>
            <a:ext cx="1153833" cy="1395028"/>
            <a:chOff x="8535805" y="1324298"/>
            <a:chExt cx="1153833" cy="1395028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88AE220-72D0-4FCD-AEF3-CC1D353E0292}"/>
                </a:ext>
              </a:extLst>
            </p:cNvPr>
            <p:cNvSpPr/>
            <p:nvPr/>
          </p:nvSpPr>
          <p:spPr bwMode="auto">
            <a:xfrm>
              <a:off x="9545622" y="1324298"/>
              <a:ext cx="144016" cy="50405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F9CCCE0-B135-4FBE-90D1-3DD38F2A2BB5}"/>
                </a:ext>
              </a:extLst>
            </p:cNvPr>
            <p:cNvSpPr/>
            <p:nvPr/>
          </p:nvSpPr>
          <p:spPr bwMode="auto">
            <a:xfrm>
              <a:off x="9545622" y="2215270"/>
              <a:ext cx="144016" cy="50405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1BD2001D-8A98-4402-AE4D-E5E8146A219F}"/>
                </a:ext>
              </a:extLst>
            </p:cNvPr>
            <p:cNvSpPr/>
            <p:nvPr/>
          </p:nvSpPr>
          <p:spPr bwMode="auto">
            <a:xfrm>
              <a:off x="8535805" y="1799105"/>
              <a:ext cx="1152128" cy="45719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CE10D501-B1A3-4CAD-AABB-C43BF575C5C9}"/>
                </a:ext>
              </a:extLst>
            </p:cNvPr>
            <p:cNvSpPr/>
            <p:nvPr/>
          </p:nvSpPr>
          <p:spPr bwMode="auto">
            <a:xfrm>
              <a:off x="8537510" y="2198800"/>
              <a:ext cx="1152128" cy="45719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textruta 15">
            <a:extLst>
              <a:ext uri="{FF2B5EF4-FFF2-40B4-BE49-F238E27FC236}">
                <a16:creationId xmlns:a16="http://schemas.microsoft.com/office/drawing/2014/main" id="{25CD6D66-50E7-4E01-B2BE-9E3CF9EF7910}"/>
              </a:ext>
            </a:extLst>
          </p:cNvPr>
          <p:cNvSpPr txBox="1"/>
          <p:nvPr/>
        </p:nvSpPr>
        <p:spPr>
          <a:xfrm>
            <a:off x="9010444" y="323681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/>
              <a:t>Smal spalt mellan flänsarna</a:t>
            </a: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91676F93-9A02-4BA9-9F70-41C758B395D4}"/>
              </a:ext>
            </a:extLst>
          </p:cNvPr>
          <p:cNvCxnSpPr/>
          <p:nvPr/>
        </p:nvCxnSpPr>
        <p:spPr bwMode="auto">
          <a:xfrm flipV="1">
            <a:off x="9730524" y="2780928"/>
            <a:ext cx="0" cy="432048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7247FAF6-74AF-4CED-A706-1DCCACB2ED5F}"/>
              </a:ext>
            </a:extLst>
          </p:cNvPr>
          <p:cNvSpPr txBox="1"/>
          <p:nvPr/>
        </p:nvSpPr>
        <p:spPr>
          <a:xfrm>
            <a:off x="8272587" y="184627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/>
              <a:t>Rör</a:t>
            </a:r>
          </a:p>
        </p:txBody>
      </p:sp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3901" y="190015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Spänningskorrosion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1" y="1785235"/>
            <a:ext cx="356235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122" y="1785236"/>
            <a:ext cx="3514725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ruta 6"/>
          <p:cNvSpPr txBox="1"/>
          <p:nvPr/>
        </p:nvSpPr>
        <p:spPr>
          <a:xfrm>
            <a:off x="2465693" y="908721"/>
            <a:ext cx="7096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err="1"/>
              <a:t>Spänningskorrosionsprickor</a:t>
            </a:r>
            <a:r>
              <a:rPr lang="sv-SE" sz="1800" dirty="0"/>
              <a:t> från löphålet i en sodapanna</a:t>
            </a:r>
          </a:p>
          <a:p>
            <a:r>
              <a:rPr lang="sv-SE" sz="1800" dirty="0"/>
              <a:t>Alkalisk, klor- och svavelinnehållande miljö vid hög temperatur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2127988" y="4632347"/>
            <a:ext cx="337303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600" dirty="0"/>
              <a:t>Sprickor, typiskt förgrenade</a:t>
            </a:r>
            <a:br>
              <a:rPr lang="sv-SE" sz="1600" dirty="0"/>
            </a:br>
            <a:r>
              <a:rPr lang="sv-SE" sz="1600" dirty="0"/>
              <a:t>har löpt 4 mm, plåttjocklek 5 mm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6383121" y="4602033"/>
            <a:ext cx="3735318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600" dirty="0"/>
              <a:t>Högre förstoring:</a:t>
            </a:r>
            <a:br>
              <a:rPr lang="sv-SE" sz="1600" dirty="0"/>
            </a:br>
            <a:r>
              <a:rPr lang="sv-SE" sz="1600" dirty="0"/>
              <a:t>sprickvägarna delvis interkristallina </a:t>
            </a:r>
            <a:br>
              <a:rPr lang="sv-SE" sz="1600" dirty="0"/>
            </a:br>
            <a:r>
              <a:rPr lang="sv-SE" sz="1600" dirty="0"/>
              <a:t>och delvis transkristallina</a:t>
            </a:r>
          </a:p>
        </p:txBody>
      </p:sp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234140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Sensibilisering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207568" y="5363399"/>
            <a:ext cx="773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/>
              <a:t>Interkristallin korrosion i ett tryckkärl efter felaktig värmebehandling </a:t>
            </a:r>
          </a:p>
          <a:p>
            <a:r>
              <a:rPr lang="sv-SE" sz="1800" dirty="0"/>
              <a:t>som orsakat utskiljning av kromkarbider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1" y="1268761"/>
            <a:ext cx="4645569" cy="363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97769"/>
            <a:ext cx="11074400" cy="1143000"/>
          </a:xfrm>
        </p:spPr>
        <p:txBody>
          <a:bodyPr/>
          <a:lstStyle/>
          <a:p>
            <a:pPr algn="l"/>
            <a:r>
              <a:rPr lang="sv-SE" dirty="0" err="1">
                <a:solidFill>
                  <a:schemeClr val="tx1"/>
                </a:solidFill>
              </a:rPr>
              <a:t>Applicationsexempel</a:t>
            </a:r>
            <a:r>
              <a:rPr lang="sv-SE" dirty="0">
                <a:solidFill>
                  <a:schemeClr val="tx1"/>
                </a:solidFill>
              </a:rPr>
              <a:t> 2: </a:t>
            </a:r>
            <a:r>
              <a:rPr lang="sv-SE" dirty="0" err="1">
                <a:solidFill>
                  <a:schemeClr val="tx1"/>
                </a:solidFill>
              </a:rPr>
              <a:t>Umbilicals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7" y="1340769"/>
            <a:ext cx="3419475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323" y="1331961"/>
            <a:ext cx="2667000" cy="329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ruta 6"/>
          <p:cNvSpPr txBox="1"/>
          <p:nvPr/>
        </p:nvSpPr>
        <p:spPr>
          <a:xfrm>
            <a:off x="2643780" y="4936813"/>
            <a:ext cx="6269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Ledningar som försörjer bottenförlagda oljeutvinnings- </a:t>
            </a:r>
            <a:br>
              <a:rPr lang="sv-SE" sz="1600" dirty="0"/>
            </a:br>
            <a:r>
              <a:rPr lang="sv-SE" sz="1600" dirty="0"/>
              <a:t>anläggningar med hydraulkraft, elkraft, injektionsvätskor m.m.</a:t>
            </a:r>
          </a:p>
        </p:txBody>
      </p:sp>
    </p:spTree>
    <p:extLst>
      <p:ext uri="{BB962C8B-B14F-4D97-AF65-F5344CB8AC3E}">
        <p14:creationId xmlns:p14="http://schemas.microsoft.com/office/powerpoint/2010/main" val="698139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461" y="920955"/>
            <a:ext cx="5777456" cy="479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8989" y="174589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Spännings-töjningskurvor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4583833" y="1675548"/>
            <a:ext cx="3491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Martensitisk</a:t>
            </a:r>
            <a:r>
              <a:rPr lang="sv-SE" sz="1400" dirty="0"/>
              <a:t> (1.4028) härdat och anlöpt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4764169" y="2128500"/>
            <a:ext cx="2529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Martensit-</a:t>
            </a:r>
            <a:r>
              <a:rPr lang="sv-SE" sz="1400" dirty="0" err="1"/>
              <a:t>ferritiskt</a:t>
            </a:r>
            <a:r>
              <a:rPr lang="sv-SE" sz="1400" dirty="0"/>
              <a:t> (1.4418)</a:t>
            </a:r>
            <a:br>
              <a:rPr lang="sv-SE" sz="1400" dirty="0"/>
            </a:br>
            <a:r>
              <a:rPr lang="sv-SE" sz="1400" dirty="0"/>
              <a:t>härdat och anlöpt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5955200" y="2655775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Duplext</a:t>
            </a:r>
            <a:r>
              <a:rPr lang="sv-SE" sz="1400" dirty="0"/>
              <a:t> (1.4462)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333431" y="3645024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Ferritiskt</a:t>
            </a:r>
            <a:r>
              <a:rPr lang="sv-SE" sz="1400" dirty="0"/>
              <a:t> </a:t>
            </a:r>
          </a:p>
          <a:p>
            <a:r>
              <a:rPr lang="sv-SE" sz="1400" dirty="0"/>
              <a:t>(1.4521)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6881897" y="3906634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Austenitiskt</a:t>
            </a:r>
            <a:r>
              <a:rPr lang="sv-SE" sz="1400" dirty="0"/>
              <a:t> </a:t>
            </a:r>
          </a:p>
          <a:p>
            <a:r>
              <a:rPr lang="sv-SE" sz="1400" dirty="0"/>
              <a:t>(1.4436)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5181946" y="5369214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Töjning (%)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233016" y="503066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70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881896" y="503599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50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6251737" y="503585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40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5490043" y="50321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30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4769654" y="501378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20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4171540" y="501378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10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7619434" y="501378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60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3556105" y="503066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0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3071664" y="908720"/>
            <a:ext cx="1734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Spänning (</a:t>
            </a:r>
            <a:r>
              <a:rPr lang="sv-SE" sz="1600" dirty="0" err="1"/>
              <a:t>MPa</a:t>
            </a:r>
            <a:r>
              <a:rPr lang="sv-SE" sz="1600" dirty="0"/>
              <a:t>)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2940653" y="198332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1000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3049614" y="337847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500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3049614" y="409130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250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3238928" y="474663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0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3049614" y="265839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750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2992708" y="133001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1250</a:t>
            </a:r>
          </a:p>
        </p:txBody>
      </p:sp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8305800" cy="1143000"/>
          </a:xfrm>
        </p:spPr>
        <p:txBody>
          <a:bodyPr/>
          <a:lstStyle/>
          <a:p>
            <a:pPr algn="l"/>
            <a:r>
              <a:rPr lang="sv-SE" sz="2800" dirty="0">
                <a:solidFill>
                  <a:schemeClr val="tx1"/>
                </a:solidFill>
              </a:rPr>
              <a:t>Typiska mekaniska egenskaper vid RT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443023"/>
              </p:ext>
            </p:extLst>
          </p:nvPr>
        </p:nvGraphicFramePr>
        <p:xfrm>
          <a:off x="2616052" y="908720"/>
          <a:ext cx="6792316" cy="51206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57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EN</a:t>
                      </a:r>
                      <a:endParaRPr lang="sv-S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  <a:effectLst/>
                        </a:rPr>
                        <a:t>AISI/UNS</a:t>
                      </a:r>
                      <a:endParaRPr lang="sv-SE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sv-SE" sz="1400" baseline="-25000">
                          <a:solidFill>
                            <a:schemeClr val="bg1"/>
                          </a:solidFill>
                          <a:effectLst/>
                        </a:rPr>
                        <a:t>p0,2</a:t>
                      </a:r>
                      <a:endParaRPr lang="sv-SE" sz="14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  <a:effectLst/>
                        </a:rPr>
                        <a:t>(MPa)</a:t>
                      </a:r>
                      <a:endParaRPr lang="sv-SE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 err="1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sv-SE" sz="1400" baseline="-25000" dirty="0" err="1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sv-SE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MPa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sv-S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sv-SE" sz="1400" baseline="-25000" dirty="0">
                          <a:solidFill>
                            <a:schemeClr val="bg1"/>
                          </a:solidFill>
                          <a:effectLst/>
                        </a:rPr>
                        <a:t>5 </a:t>
                      </a:r>
                      <a:r>
                        <a:rPr lang="sv-SE" sz="1400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sv-S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0" dirty="0">
                          <a:effectLst/>
                          <a:latin typeface="+mn-lt"/>
                          <a:ea typeface="Times New Roman"/>
                        </a:rPr>
                        <a:t>Ferritiska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1.4000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410S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490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1.4016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430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380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1.4521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444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  <a:ea typeface="Times New Roman"/>
                        </a:rPr>
                        <a:t>1.4749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446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+mn-ea"/>
                        </a:rPr>
                        <a:t>280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+mn-ea"/>
                        </a:rPr>
                        <a:t>600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+mn-ea"/>
                        </a:rPr>
                        <a:t>20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 err="1">
                          <a:effectLst/>
                          <a:latin typeface="+mn-lt"/>
                          <a:ea typeface="Times New Roman"/>
                        </a:rPr>
                        <a:t>Martensitiskt</a:t>
                      </a: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1.4021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420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650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0" dirty="0">
                          <a:effectLst/>
                          <a:latin typeface="+mn-lt"/>
                          <a:ea typeface="Times New Roman"/>
                        </a:rPr>
                        <a:t>(Martensit-</a:t>
                      </a:r>
                      <a:r>
                        <a:rPr lang="sv-SE" sz="1400" b="0" dirty="0" err="1">
                          <a:effectLst/>
                          <a:latin typeface="+mn-lt"/>
                          <a:ea typeface="Times New Roman"/>
                        </a:rPr>
                        <a:t>ferritiskt</a:t>
                      </a:r>
                      <a:r>
                        <a:rPr lang="sv-SE" sz="1400" b="0" dirty="0">
                          <a:effectLst/>
                          <a:latin typeface="+mn-lt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  <a:ea typeface="Times New Roman"/>
                        </a:rPr>
                        <a:t>1.4418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700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+mn-ea"/>
                        </a:rPr>
                        <a:t>1000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14 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0" dirty="0" err="1">
                          <a:effectLst/>
                          <a:latin typeface="+mn-lt"/>
                          <a:ea typeface="Times New Roman"/>
                        </a:rPr>
                        <a:t>Duplexa</a:t>
                      </a: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1.4362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S32304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450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700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38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1.4462 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S32205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510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750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1.4410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S32750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560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830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35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  <a:ea typeface="Times New Roman"/>
                        </a:rPr>
                        <a:t>1.4501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</a:rPr>
                        <a:t>S32760 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</a:rPr>
                        <a:t>550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</a:rPr>
                        <a:t>750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</a:rPr>
                        <a:t>25</a:t>
                      </a:r>
                      <a:endParaRPr lang="sv-SE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>
                          <a:effectLst/>
                          <a:latin typeface="+mn-lt"/>
                          <a:ea typeface="Times New Roman"/>
                        </a:rPr>
                        <a:t>Austenitiska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1.4301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304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290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600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55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1.4307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304L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280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580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1.4311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304LN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320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640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1.4541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321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250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570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1.4401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316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280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570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55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1.4407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316L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280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570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55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1.4539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N08904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260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600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50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1.4547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S31254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340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680 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>
                          <a:effectLst/>
                        </a:rPr>
                        <a:t>50</a:t>
                      </a:r>
                      <a:endParaRPr lang="sv-SE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0" dirty="0">
                          <a:effectLst/>
                          <a:latin typeface="+mn-lt"/>
                          <a:ea typeface="Times New Roman"/>
                        </a:rPr>
                        <a:t>(Värmebeständiga)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1.4835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S30815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370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700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50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1.4845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310S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270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600 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50</a:t>
                      </a:r>
                      <a:endParaRPr lang="sv-SE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400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Applikationsexempel 3: Stolpar &amp; räcken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3" y="1119858"/>
            <a:ext cx="3209925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ruta 2"/>
          <p:cNvSpPr txBox="1"/>
          <p:nvPr/>
        </p:nvSpPr>
        <p:spPr>
          <a:xfrm>
            <a:off x="6096000" y="908721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r>
              <a:rPr lang="sv-SE" sz="1600" dirty="0"/>
              <a:t>Belysningsstolpar på Kanarieöarna </a:t>
            </a:r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endParaRPr lang="sv-SE" sz="1600" dirty="0"/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r>
              <a:rPr lang="sv-SE" sz="1600" dirty="0"/>
              <a:t>Marin atmosfär, hög luftfuktighet och hög kloridkoncentration </a:t>
            </a:r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endParaRPr lang="sv-SE" sz="1600" dirty="0"/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r>
              <a:rPr lang="sv-SE" sz="1600" dirty="0"/>
              <a:t>Galvaniserad stål korroderar snabbt </a:t>
            </a:r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endParaRPr lang="sv-SE" sz="1600" dirty="0"/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r>
              <a:rPr lang="sv-SE" sz="1600" dirty="0"/>
              <a:t>2000 stolpar i 1.4404 och ett antal i duplex 1.4462 installerades. </a:t>
            </a:r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endParaRPr lang="sv-SE" sz="1600" dirty="0"/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r>
              <a:rPr lang="sv-SE" sz="1600" dirty="0"/>
              <a:t>Stolparna kan betraktas som en konisk balk, 4-8 m höga. </a:t>
            </a:r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endParaRPr lang="sv-SE" sz="1600" dirty="0"/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r>
              <a:rPr lang="sv-SE" sz="1600" dirty="0"/>
              <a:t>Godstjockleken hos stolparna av 1.4404 - 2,5 mm och 1.4462 -  2,0</a:t>
            </a:r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endParaRPr lang="sv-SE" sz="1600" dirty="0"/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r>
              <a:rPr lang="sv-SE" sz="1600" dirty="0"/>
              <a:t>Viktbesparing på 20 % eller 15 kg för de 8 m höga stolparna.</a:t>
            </a:r>
          </a:p>
          <a:p>
            <a:pPr marL="285750" indent="-285750">
              <a:buClr>
                <a:srgbClr val="C00000"/>
              </a:buClr>
              <a:buSzPct val="100000"/>
              <a:buFont typeface="Arial" panose="020B0604020202020204" pitchFamily="34" charset="0"/>
              <a:buChar char="●"/>
            </a:pP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878" y="2636912"/>
            <a:ext cx="3314700" cy="21526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62998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Användning av rostfritt stål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186" y="3673854"/>
            <a:ext cx="1255045" cy="198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184" y="1461156"/>
            <a:ext cx="1790700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738" y="4799868"/>
            <a:ext cx="12573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ruta 11"/>
          <p:cNvSpPr txBox="1"/>
          <p:nvPr/>
        </p:nvSpPr>
        <p:spPr>
          <a:xfrm>
            <a:off x="6371678" y="1819306"/>
            <a:ext cx="1380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Konsument-</a:t>
            </a:r>
          </a:p>
          <a:p>
            <a:pPr algn="ctr"/>
            <a:r>
              <a:rPr lang="sv-SE" sz="1600" dirty="0"/>
              <a:t>produkter</a:t>
            </a:r>
          </a:p>
          <a:p>
            <a:pPr algn="ctr"/>
            <a:r>
              <a:rPr lang="sv-SE" sz="1600" dirty="0"/>
              <a:t>25%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923819" y="4693006"/>
            <a:ext cx="1199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Livsmedel</a:t>
            </a:r>
            <a:br>
              <a:rPr lang="sv-SE" sz="1600" dirty="0"/>
            </a:br>
            <a:r>
              <a:rPr lang="sv-SE" sz="1600" dirty="0"/>
              <a:t>bryggerier</a:t>
            </a:r>
            <a:br>
              <a:rPr lang="sv-SE" sz="1600" dirty="0"/>
            </a:br>
            <a:r>
              <a:rPr lang="sv-SE" sz="1600" dirty="0"/>
              <a:t>25%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3477528" y="4263770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Kemi, petrokemi</a:t>
            </a:r>
            <a:br>
              <a:rPr lang="sv-SE" sz="1600" dirty="0"/>
            </a:br>
            <a:r>
              <a:rPr lang="sv-SE" sz="1600" dirty="0"/>
              <a:t>olja, gasindustri</a:t>
            </a:r>
            <a:br>
              <a:rPr lang="sv-SE" sz="1600" dirty="0"/>
            </a:br>
            <a:r>
              <a:rPr lang="sv-SE" sz="1600" dirty="0"/>
              <a:t>20%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807569" y="847329"/>
            <a:ext cx="2383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Transport, energi</a:t>
            </a:r>
            <a:br>
              <a:rPr lang="sv-SE" sz="1600" dirty="0"/>
            </a:br>
            <a:r>
              <a:rPr lang="sv-SE" sz="1600" dirty="0"/>
              <a:t>pappersmassa, textil</a:t>
            </a:r>
            <a:br>
              <a:rPr lang="sv-SE" sz="1600" dirty="0"/>
            </a:br>
            <a:r>
              <a:rPr lang="sv-SE" sz="1600" dirty="0"/>
              <a:t>byggnadsindustri och </a:t>
            </a:r>
            <a:br>
              <a:rPr lang="sv-SE" sz="1600" dirty="0"/>
            </a:br>
            <a:r>
              <a:rPr lang="sv-SE" sz="1600" dirty="0"/>
              <a:t>allmän konstruktion</a:t>
            </a:r>
          </a:p>
          <a:p>
            <a:pPr algn="ctr"/>
            <a:r>
              <a:rPr lang="sv-SE" sz="1600" dirty="0"/>
              <a:t>30%</a:t>
            </a:r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674" y="1980441"/>
            <a:ext cx="2051064" cy="131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7" y="2923999"/>
            <a:ext cx="2097621" cy="133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568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9613" y="179101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Applikationsexempel 4: Balkar</a:t>
            </a:r>
          </a:p>
        </p:txBody>
      </p:sp>
      <p:sp>
        <p:nvSpPr>
          <p:cNvPr id="6" name="Rektangel 5"/>
          <p:cNvSpPr/>
          <p:nvPr/>
        </p:nvSpPr>
        <p:spPr bwMode="auto">
          <a:xfrm>
            <a:off x="2417245" y="1684454"/>
            <a:ext cx="3240360" cy="44203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ktangel 6"/>
          <p:cNvSpPr/>
          <p:nvPr/>
        </p:nvSpPr>
        <p:spPr bwMode="auto">
          <a:xfrm>
            <a:off x="3661422" y="2710025"/>
            <a:ext cx="904292" cy="44203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8" name="textruta 7"/>
          <p:cNvSpPr txBox="1"/>
          <p:nvPr/>
        </p:nvSpPr>
        <p:spPr>
          <a:xfrm>
            <a:off x="3649936" y="3231538"/>
            <a:ext cx="944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Snitt A-A</a:t>
            </a:r>
          </a:p>
        </p:txBody>
      </p:sp>
      <p:cxnSp>
        <p:nvCxnSpPr>
          <p:cNvPr id="10" name="Rak 9"/>
          <p:cNvCxnSpPr/>
          <p:nvPr/>
        </p:nvCxnSpPr>
        <p:spPr bwMode="auto">
          <a:xfrm>
            <a:off x="4086668" y="1468429"/>
            <a:ext cx="0" cy="1008112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ruta 10"/>
          <p:cNvSpPr txBox="1"/>
          <p:nvPr/>
        </p:nvSpPr>
        <p:spPr>
          <a:xfrm>
            <a:off x="3929413" y="131454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A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3935519" y="232265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A</a:t>
            </a:r>
          </a:p>
        </p:txBody>
      </p:sp>
      <p:sp>
        <p:nvSpPr>
          <p:cNvPr id="17" name="Frihandsfigur 16"/>
          <p:cNvSpPr/>
          <p:nvPr/>
        </p:nvSpPr>
        <p:spPr bwMode="auto">
          <a:xfrm>
            <a:off x="5786813" y="1677397"/>
            <a:ext cx="72768" cy="442035"/>
          </a:xfrm>
          <a:custGeom>
            <a:avLst/>
            <a:gdLst>
              <a:gd name="connsiteX0" fmla="*/ 0 w 231506"/>
              <a:gd name="connsiteY0" fmla="*/ 0 h 559559"/>
              <a:gd name="connsiteX1" fmla="*/ 191069 w 231506"/>
              <a:gd name="connsiteY1" fmla="*/ 150126 h 559559"/>
              <a:gd name="connsiteX2" fmla="*/ 218364 w 231506"/>
              <a:gd name="connsiteY2" fmla="*/ 368490 h 559559"/>
              <a:gd name="connsiteX3" fmla="*/ 27296 w 231506"/>
              <a:gd name="connsiteY3" fmla="*/ 559559 h 559559"/>
              <a:gd name="connsiteX4" fmla="*/ 27296 w 231506"/>
              <a:gd name="connsiteY4" fmla="*/ 559559 h 559559"/>
              <a:gd name="connsiteX5" fmla="*/ 27296 w 231506"/>
              <a:gd name="connsiteY5" fmla="*/ 559559 h 5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506" h="559559">
                <a:moveTo>
                  <a:pt x="0" y="0"/>
                </a:moveTo>
                <a:cubicBezTo>
                  <a:pt x="77337" y="44355"/>
                  <a:pt x="154675" y="88711"/>
                  <a:pt x="191069" y="150126"/>
                </a:cubicBezTo>
                <a:cubicBezTo>
                  <a:pt x="227463" y="211541"/>
                  <a:pt x="245660" y="300251"/>
                  <a:pt x="218364" y="368490"/>
                </a:cubicBezTo>
                <a:cubicBezTo>
                  <a:pt x="191068" y="436729"/>
                  <a:pt x="27296" y="559559"/>
                  <a:pt x="27296" y="559559"/>
                </a:cubicBezTo>
                <a:lnTo>
                  <a:pt x="27296" y="559559"/>
                </a:lnTo>
                <a:lnTo>
                  <a:pt x="27296" y="559559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6018319" y="1818597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M</a:t>
            </a:r>
            <a:r>
              <a:rPr lang="sv-SE" sz="1400" baseline="-25000" dirty="0"/>
              <a:t>B</a:t>
            </a:r>
          </a:p>
        </p:txBody>
      </p:sp>
      <p:sp>
        <p:nvSpPr>
          <p:cNvPr id="19" name="Frihandsfigur 18"/>
          <p:cNvSpPr/>
          <p:nvPr/>
        </p:nvSpPr>
        <p:spPr bwMode="auto">
          <a:xfrm flipH="1">
            <a:off x="2000679" y="1700959"/>
            <a:ext cx="72768" cy="442035"/>
          </a:xfrm>
          <a:custGeom>
            <a:avLst/>
            <a:gdLst>
              <a:gd name="connsiteX0" fmla="*/ 0 w 231506"/>
              <a:gd name="connsiteY0" fmla="*/ 0 h 559559"/>
              <a:gd name="connsiteX1" fmla="*/ 191069 w 231506"/>
              <a:gd name="connsiteY1" fmla="*/ 150126 h 559559"/>
              <a:gd name="connsiteX2" fmla="*/ 218364 w 231506"/>
              <a:gd name="connsiteY2" fmla="*/ 368490 h 559559"/>
              <a:gd name="connsiteX3" fmla="*/ 27296 w 231506"/>
              <a:gd name="connsiteY3" fmla="*/ 559559 h 559559"/>
              <a:gd name="connsiteX4" fmla="*/ 27296 w 231506"/>
              <a:gd name="connsiteY4" fmla="*/ 559559 h 559559"/>
              <a:gd name="connsiteX5" fmla="*/ 27296 w 231506"/>
              <a:gd name="connsiteY5" fmla="*/ 559559 h 5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506" h="559559">
                <a:moveTo>
                  <a:pt x="0" y="0"/>
                </a:moveTo>
                <a:cubicBezTo>
                  <a:pt x="77337" y="44355"/>
                  <a:pt x="154675" y="88711"/>
                  <a:pt x="191069" y="150126"/>
                </a:cubicBezTo>
                <a:cubicBezTo>
                  <a:pt x="227463" y="211541"/>
                  <a:pt x="245660" y="300251"/>
                  <a:pt x="218364" y="368490"/>
                </a:cubicBezTo>
                <a:cubicBezTo>
                  <a:pt x="191068" y="436729"/>
                  <a:pt x="27296" y="559559"/>
                  <a:pt x="27296" y="559559"/>
                </a:cubicBezTo>
                <a:lnTo>
                  <a:pt x="27296" y="559559"/>
                </a:lnTo>
                <a:lnTo>
                  <a:pt x="27296" y="559559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20" name="textruta 19"/>
          <p:cNvSpPr txBox="1"/>
          <p:nvPr/>
        </p:nvSpPr>
        <p:spPr>
          <a:xfrm>
            <a:off x="1580371" y="1998119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M</a:t>
            </a:r>
            <a:r>
              <a:rPr lang="sv-SE" sz="1400" baseline="-25000" dirty="0"/>
              <a:t>B</a:t>
            </a:r>
          </a:p>
        </p:txBody>
      </p:sp>
      <p:cxnSp>
        <p:nvCxnSpPr>
          <p:cNvPr id="22" name="Rak 21"/>
          <p:cNvCxnSpPr/>
          <p:nvPr/>
        </p:nvCxnSpPr>
        <p:spPr bwMode="auto">
          <a:xfrm flipH="1">
            <a:off x="3036130" y="2696376"/>
            <a:ext cx="57606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Rak 22"/>
          <p:cNvCxnSpPr/>
          <p:nvPr/>
        </p:nvCxnSpPr>
        <p:spPr bwMode="auto">
          <a:xfrm flipH="1">
            <a:off x="3333258" y="2746416"/>
            <a:ext cx="28803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Rak 24"/>
          <p:cNvCxnSpPr/>
          <p:nvPr/>
        </p:nvCxnSpPr>
        <p:spPr bwMode="auto">
          <a:xfrm flipH="1">
            <a:off x="2982245" y="3437129"/>
            <a:ext cx="57606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Rak 26"/>
          <p:cNvCxnSpPr/>
          <p:nvPr/>
        </p:nvCxnSpPr>
        <p:spPr bwMode="auto">
          <a:xfrm flipH="1">
            <a:off x="3324162" y="3554704"/>
            <a:ext cx="28803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Rak pil 28"/>
          <p:cNvCxnSpPr/>
          <p:nvPr/>
        </p:nvCxnSpPr>
        <p:spPr bwMode="auto">
          <a:xfrm flipH="1">
            <a:off x="3468178" y="2746416"/>
            <a:ext cx="9096" cy="8082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Rak pil 29"/>
          <p:cNvCxnSpPr/>
          <p:nvPr/>
        </p:nvCxnSpPr>
        <p:spPr bwMode="auto">
          <a:xfrm flipH="1">
            <a:off x="3197562" y="2696377"/>
            <a:ext cx="9096" cy="889117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ruta 30"/>
          <p:cNvSpPr txBox="1"/>
          <p:nvPr/>
        </p:nvSpPr>
        <p:spPr>
          <a:xfrm>
            <a:off x="3254426" y="298644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a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2973036" y="2983024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b</a:t>
            </a:r>
          </a:p>
        </p:txBody>
      </p:sp>
      <p:cxnSp>
        <p:nvCxnSpPr>
          <p:cNvPr id="34" name="Rak pil 33"/>
          <p:cNvCxnSpPr/>
          <p:nvPr/>
        </p:nvCxnSpPr>
        <p:spPr bwMode="auto">
          <a:xfrm flipV="1">
            <a:off x="3855514" y="2746416"/>
            <a:ext cx="0" cy="17963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Rak pil 34"/>
          <p:cNvCxnSpPr/>
          <p:nvPr/>
        </p:nvCxnSpPr>
        <p:spPr bwMode="auto">
          <a:xfrm>
            <a:off x="3855514" y="2516744"/>
            <a:ext cx="0" cy="17963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ruta 35"/>
          <p:cNvSpPr txBox="1"/>
          <p:nvPr/>
        </p:nvSpPr>
        <p:spPr>
          <a:xfrm>
            <a:off x="3855514" y="2721413"/>
            <a:ext cx="231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t</a:t>
            </a:r>
          </a:p>
        </p:txBody>
      </p:sp>
      <p:graphicFrame>
        <p:nvGraphicFramePr>
          <p:cNvPr id="37" name="Tabell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735627"/>
              </p:ext>
            </p:extLst>
          </p:nvPr>
        </p:nvGraphicFramePr>
        <p:xfrm>
          <a:off x="6015406" y="3877006"/>
          <a:ext cx="4116032" cy="1798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613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Material</a:t>
                      </a:r>
                      <a:endParaRPr lang="sv-SE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 err="1">
                          <a:solidFill>
                            <a:schemeClr val="bg1"/>
                          </a:solidFill>
                        </a:rPr>
                        <a:t>Rp</a:t>
                      </a:r>
                      <a:r>
                        <a:rPr lang="sv-SE" sz="1200" baseline="0" dirty="0">
                          <a:solidFill>
                            <a:schemeClr val="bg1"/>
                          </a:solidFill>
                        </a:rPr>
                        <a:t> (min)</a:t>
                      </a:r>
                      <a:br>
                        <a:rPr lang="sv-SE" sz="12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sv-SE" sz="1200" baseline="0" dirty="0" err="1">
                          <a:solidFill>
                            <a:schemeClr val="bg1"/>
                          </a:solidFill>
                        </a:rPr>
                        <a:t>MPa</a:t>
                      </a:r>
                      <a:endParaRPr lang="sv-SE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Tjocklek</a:t>
                      </a:r>
                      <a:br>
                        <a:rPr lang="sv-SE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mm</a:t>
                      </a:r>
                      <a:endParaRPr lang="sv-SE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Relativ</a:t>
                      </a:r>
                      <a:br>
                        <a:rPr lang="sv-SE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vikt</a:t>
                      </a:r>
                      <a:endParaRPr lang="sv-SE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097">
                <a:tc>
                  <a:txBody>
                    <a:bodyPr/>
                    <a:lstStyle/>
                    <a:p>
                      <a:r>
                        <a:rPr lang="sv-SE" sz="1600" dirty="0"/>
                        <a:t>1.0425 (kolstål)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260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3.6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1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097">
                <a:tc>
                  <a:txBody>
                    <a:bodyPr/>
                    <a:lstStyle/>
                    <a:p>
                      <a:r>
                        <a:rPr lang="sv-SE" sz="1600" dirty="0"/>
                        <a:t>1.4432 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210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5.0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1.39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097">
                <a:tc>
                  <a:txBody>
                    <a:bodyPr/>
                    <a:lstStyle/>
                    <a:p>
                      <a:r>
                        <a:rPr lang="sv-SE" sz="1600" dirty="0"/>
                        <a:t>1.4362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400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2.1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0.57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097">
                <a:tc>
                  <a:txBody>
                    <a:bodyPr/>
                    <a:lstStyle/>
                    <a:p>
                      <a:r>
                        <a:rPr lang="sv-SE" sz="1600" dirty="0"/>
                        <a:t>1.4462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480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1.7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0.46</a:t>
                      </a:r>
                      <a:endParaRPr lang="sv-SE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textruta 37"/>
          <p:cNvSpPr txBox="1"/>
          <p:nvPr/>
        </p:nvSpPr>
        <p:spPr>
          <a:xfrm>
            <a:off x="6045026" y="3385427"/>
            <a:ext cx="4227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Väggtjocklek och vikt vid M</a:t>
            </a:r>
            <a:r>
              <a:rPr lang="sv-SE" sz="1600" baseline="-25000" dirty="0"/>
              <a:t>B</a:t>
            </a:r>
            <a:r>
              <a:rPr lang="sv-SE" sz="1600" dirty="0"/>
              <a:t> = 1.53 </a:t>
            </a:r>
            <a:r>
              <a:rPr lang="sv-SE" sz="1600" dirty="0" err="1"/>
              <a:t>kNm</a:t>
            </a:r>
            <a:endParaRPr lang="sv-SE" sz="1600" dirty="0"/>
          </a:p>
        </p:txBody>
      </p:sp>
      <p:sp>
        <p:nvSpPr>
          <p:cNvPr id="40" name="textruta 39"/>
          <p:cNvSpPr txBox="1"/>
          <p:nvPr/>
        </p:nvSpPr>
        <p:spPr>
          <a:xfrm>
            <a:off x="6164656" y="2447737"/>
            <a:ext cx="37032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1600" b="0" dirty="0"/>
              <a:t>Max spänning  =   M</a:t>
            </a:r>
            <a:r>
              <a:rPr lang="sv-SE" sz="1600" b="0" baseline="-25000" dirty="0"/>
              <a:t>B</a:t>
            </a:r>
            <a:r>
              <a:rPr lang="sv-SE" sz="1600" b="0" dirty="0"/>
              <a:t> =  M</a:t>
            </a:r>
            <a:r>
              <a:rPr lang="sv-SE" sz="1600" b="0" baseline="-25000" dirty="0"/>
              <a:t>B   </a:t>
            </a:r>
            <a:r>
              <a:rPr lang="sv-SE" sz="1600" b="0" dirty="0"/>
              <a:t>=  6 e M</a:t>
            </a:r>
            <a:r>
              <a:rPr lang="sv-SE" sz="1600" b="0" baseline="-25000" dirty="0"/>
              <a:t>B</a:t>
            </a:r>
            <a:r>
              <a:rPr lang="sv-SE" sz="1600" b="0" dirty="0"/>
              <a:t> </a:t>
            </a:r>
          </a:p>
          <a:p>
            <a:r>
              <a:rPr lang="sv-SE" sz="1600" b="0" dirty="0"/>
              <a:t>                             W</a:t>
            </a:r>
            <a:r>
              <a:rPr lang="sv-SE" sz="1600" b="0" baseline="-25000" dirty="0"/>
              <a:t>B     </a:t>
            </a:r>
            <a:r>
              <a:rPr lang="sv-SE" sz="1600" b="0" dirty="0"/>
              <a:t> I / e     b</a:t>
            </a:r>
            <a:r>
              <a:rPr lang="sv-SE" sz="1600" b="0" baseline="30000" dirty="0"/>
              <a:t>4</a:t>
            </a:r>
            <a:r>
              <a:rPr lang="sv-SE" sz="1600" b="0" dirty="0"/>
              <a:t> – a</a:t>
            </a:r>
            <a:r>
              <a:rPr lang="sv-SE" sz="1600" b="0" baseline="30000" dirty="0"/>
              <a:t>4</a:t>
            </a:r>
          </a:p>
        </p:txBody>
      </p:sp>
      <p:cxnSp>
        <p:nvCxnSpPr>
          <p:cNvPr id="42" name="Rak 41"/>
          <p:cNvCxnSpPr/>
          <p:nvPr/>
        </p:nvCxnSpPr>
        <p:spPr bwMode="auto">
          <a:xfrm>
            <a:off x="7879705" y="2748306"/>
            <a:ext cx="43066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Rak 42"/>
          <p:cNvCxnSpPr/>
          <p:nvPr/>
        </p:nvCxnSpPr>
        <p:spPr bwMode="auto">
          <a:xfrm>
            <a:off x="8462770" y="2741704"/>
            <a:ext cx="43066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Rak 43"/>
          <p:cNvCxnSpPr/>
          <p:nvPr/>
        </p:nvCxnSpPr>
        <p:spPr bwMode="auto">
          <a:xfrm>
            <a:off x="9162004" y="2744998"/>
            <a:ext cx="52110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15961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7043" y="183591"/>
            <a:ext cx="847338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Olika stadier av djuppressningsoperationen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72" y="1105695"/>
            <a:ext cx="379095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7" y="1124745"/>
            <a:ext cx="3781425" cy="225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177" y="3545397"/>
            <a:ext cx="3790950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103" y="3537857"/>
            <a:ext cx="37719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ruta 8"/>
          <p:cNvSpPr txBox="1"/>
          <p:nvPr/>
        </p:nvSpPr>
        <p:spPr>
          <a:xfrm>
            <a:off x="6391198" y="1159689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Sträckpressning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8639849" y="1988840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Färdig detalj</a:t>
            </a:r>
            <a:br>
              <a:rPr lang="sv-SE" sz="1600" dirty="0"/>
            </a:br>
            <a:r>
              <a:rPr lang="sv-SE" sz="1600" dirty="0"/>
              <a:t>sträck-</a:t>
            </a:r>
            <a:br>
              <a:rPr lang="sv-SE" sz="1600" dirty="0"/>
            </a:br>
            <a:r>
              <a:rPr lang="sv-SE" sz="1600" dirty="0"/>
              <a:t>pressning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8639849" y="4365105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Färdig detalj</a:t>
            </a:r>
            <a:br>
              <a:rPr lang="sv-SE" sz="1600" dirty="0"/>
            </a:br>
            <a:r>
              <a:rPr lang="sv-SE" sz="1600" dirty="0"/>
              <a:t>drag-</a:t>
            </a:r>
            <a:br>
              <a:rPr lang="sv-SE" sz="1600" dirty="0"/>
            </a:br>
            <a:r>
              <a:rPr lang="sv-SE" sz="1600" dirty="0"/>
              <a:t>pressning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7385641" y="306843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</a:t>
            </a:r>
            <a:r>
              <a:rPr lang="sv-SE" sz="1600" baseline="-25000" dirty="0"/>
              <a:t>0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7385641" y="351276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4295801" y="3840316"/>
            <a:ext cx="163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Dragpressning</a:t>
            </a:r>
          </a:p>
        </p:txBody>
      </p:sp>
      <p:cxnSp>
        <p:nvCxnSpPr>
          <p:cNvPr id="16" name="Rak pil 15"/>
          <p:cNvCxnSpPr/>
          <p:nvPr/>
        </p:nvCxnSpPr>
        <p:spPr bwMode="auto">
          <a:xfrm>
            <a:off x="5303912" y="3212599"/>
            <a:ext cx="0" cy="562332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Rak pil 16"/>
          <p:cNvCxnSpPr/>
          <p:nvPr/>
        </p:nvCxnSpPr>
        <p:spPr bwMode="auto">
          <a:xfrm>
            <a:off x="5794525" y="1328966"/>
            <a:ext cx="593815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Rak pil 17"/>
          <p:cNvCxnSpPr/>
          <p:nvPr/>
        </p:nvCxnSpPr>
        <p:spPr bwMode="auto">
          <a:xfrm flipV="1">
            <a:off x="5926375" y="4006197"/>
            <a:ext cx="631304" cy="6792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ruta 23"/>
          <p:cNvSpPr txBox="1"/>
          <p:nvPr/>
        </p:nvSpPr>
        <p:spPr>
          <a:xfrm>
            <a:off x="3287688" y="3070579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</a:t>
            </a:r>
            <a:r>
              <a:rPr lang="sv-SE" sz="1600" baseline="-25000" dirty="0"/>
              <a:t>0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3287688" y="5502367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</a:t>
            </a:r>
            <a:r>
              <a:rPr lang="sv-SE" sz="1600" baseline="-25000" dirty="0"/>
              <a:t>0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3336580" y="1022629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4799857" y="1556792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Stämpel</a:t>
            </a:r>
          </a:p>
        </p:txBody>
      </p:sp>
      <p:sp>
        <p:nvSpPr>
          <p:cNvPr id="28" name="textruta 27"/>
          <p:cNvSpPr txBox="1"/>
          <p:nvPr/>
        </p:nvSpPr>
        <p:spPr>
          <a:xfrm>
            <a:off x="4799856" y="1844824"/>
            <a:ext cx="11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Tillhållare</a:t>
            </a:r>
          </a:p>
        </p:txBody>
      </p:sp>
      <p:sp>
        <p:nvSpPr>
          <p:cNvPr id="30" name="textruta 29"/>
          <p:cNvSpPr txBox="1"/>
          <p:nvPr/>
        </p:nvSpPr>
        <p:spPr>
          <a:xfrm>
            <a:off x="4838212" y="2154342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Ämne</a:t>
            </a:r>
          </a:p>
        </p:txBody>
      </p:sp>
      <p:sp>
        <p:nvSpPr>
          <p:cNvPr id="31" name="textruta 30"/>
          <p:cNvSpPr txBox="1"/>
          <p:nvPr/>
        </p:nvSpPr>
        <p:spPr>
          <a:xfrm>
            <a:off x="4812432" y="2481282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Dyna</a:t>
            </a:r>
          </a:p>
        </p:txBody>
      </p:sp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658" y="853996"/>
            <a:ext cx="4657836" cy="58761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0336" y="184203"/>
            <a:ext cx="11074400" cy="1143000"/>
          </a:xfrm>
        </p:spPr>
        <p:txBody>
          <a:bodyPr/>
          <a:lstStyle/>
          <a:p>
            <a:pPr algn="l"/>
            <a:r>
              <a:rPr lang="sv-SE" dirty="0" err="1">
                <a:solidFill>
                  <a:schemeClr val="tx1"/>
                </a:solidFill>
              </a:rPr>
              <a:t>Schaeffler-Delong</a:t>
            </a:r>
            <a:r>
              <a:rPr lang="sv-SE" dirty="0">
                <a:solidFill>
                  <a:schemeClr val="tx1"/>
                </a:solidFill>
              </a:rPr>
              <a:t> - diagrammet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3214237" y="6430977"/>
            <a:ext cx="3385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/>
              <a:t>Cr</a:t>
            </a:r>
            <a:r>
              <a:rPr lang="sv-SE" sz="1600" dirty="0"/>
              <a:t>-ekvivalent=%Cr+1.5%Si+%Mo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513770" y="616597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14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3137872" y="616068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12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3914272" y="616597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16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4716932" y="616643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20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5076972" y="616643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22</a:t>
            </a:r>
          </a:p>
        </p:txBody>
      </p:sp>
      <p:sp>
        <p:nvSpPr>
          <p:cNvPr id="28" name="textruta 27"/>
          <p:cNvSpPr txBox="1"/>
          <p:nvPr/>
        </p:nvSpPr>
        <p:spPr>
          <a:xfrm>
            <a:off x="4284714" y="616068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18</a:t>
            </a:r>
          </a:p>
        </p:txBody>
      </p:sp>
      <p:sp>
        <p:nvSpPr>
          <p:cNvPr id="29" name="textruta 28"/>
          <p:cNvSpPr txBox="1"/>
          <p:nvPr/>
        </p:nvSpPr>
        <p:spPr>
          <a:xfrm>
            <a:off x="5472188" y="616643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24</a:t>
            </a:r>
          </a:p>
        </p:txBody>
      </p:sp>
      <p:sp>
        <p:nvSpPr>
          <p:cNvPr id="30" name="textruta 29"/>
          <p:cNvSpPr txBox="1"/>
          <p:nvPr/>
        </p:nvSpPr>
        <p:spPr>
          <a:xfrm>
            <a:off x="6234216" y="616114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28</a:t>
            </a:r>
          </a:p>
        </p:txBody>
      </p:sp>
      <p:sp>
        <p:nvSpPr>
          <p:cNvPr id="31" name="textruta 30"/>
          <p:cNvSpPr txBox="1"/>
          <p:nvPr/>
        </p:nvSpPr>
        <p:spPr>
          <a:xfrm>
            <a:off x="6589140" y="615011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30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5848152" y="616447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26</a:t>
            </a:r>
          </a:p>
        </p:txBody>
      </p:sp>
      <p:sp>
        <p:nvSpPr>
          <p:cNvPr id="33" name="textruta 32"/>
          <p:cNvSpPr txBox="1"/>
          <p:nvPr/>
        </p:nvSpPr>
        <p:spPr>
          <a:xfrm rot="16200000">
            <a:off x="58590" y="3442044"/>
            <a:ext cx="5514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Ni-ekvivalent = %Ni+30(%C+%N)+0.5(%</a:t>
            </a:r>
            <a:r>
              <a:rPr lang="sv-SE" sz="1600" dirty="0" err="1"/>
              <a:t>Mn</a:t>
            </a:r>
            <a:r>
              <a:rPr lang="sv-SE" sz="1600" dirty="0"/>
              <a:t>+%Cu+%Co)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3067798" y="599940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</a:t>
            </a:r>
          </a:p>
        </p:txBody>
      </p:sp>
      <p:sp>
        <p:nvSpPr>
          <p:cNvPr id="35" name="textruta 34"/>
          <p:cNvSpPr txBox="1"/>
          <p:nvPr/>
        </p:nvSpPr>
        <p:spPr>
          <a:xfrm>
            <a:off x="3232074" y="616368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2975526" y="445284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10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3056704" y="484478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8</a:t>
            </a:r>
          </a:p>
        </p:txBody>
      </p:sp>
      <p:sp>
        <p:nvSpPr>
          <p:cNvPr id="38" name="textruta 37"/>
          <p:cNvSpPr txBox="1"/>
          <p:nvPr/>
        </p:nvSpPr>
        <p:spPr>
          <a:xfrm>
            <a:off x="3056493" y="523310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6</a:t>
            </a:r>
          </a:p>
        </p:txBody>
      </p:sp>
      <p:sp>
        <p:nvSpPr>
          <p:cNvPr id="39" name="textruta 38"/>
          <p:cNvSpPr txBox="1"/>
          <p:nvPr/>
        </p:nvSpPr>
        <p:spPr>
          <a:xfrm>
            <a:off x="3062786" y="5617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4</a:t>
            </a:r>
          </a:p>
        </p:txBody>
      </p:sp>
      <p:sp>
        <p:nvSpPr>
          <p:cNvPr id="40" name="textruta 39"/>
          <p:cNvSpPr txBox="1"/>
          <p:nvPr/>
        </p:nvSpPr>
        <p:spPr>
          <a:xfrm>
            <a:off x="2982802" y="405637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12</a:t>
            </a:r>
          </a:p>
        </p:txBody>
      </p:sp>
      <p:sp>
        <p:nvSpPr>
          <p:cNvPr id="41" name="textruta 40"/>
          <p:cNvSpPr txBox="1"/>
          <p:nvPr/>
        </p:nvSpPr>
        <p:spPr>
          <a:xfrm>
            <a:off x="2983284" y="368594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14</a:t>
            </a:r>
          </a:p>
        </p:txBody>
      </p:sp>
      <p:sp>
        <p:nvSpPr>
          <p:cNvPr id="42" name="textruta 41"/>
          <p:cNvSpPr txBox="1"/>
          <p:nvPr/>
        </p:nvSpPr>
        <p:spPr>
          <a:xfrm>
            <a:off x="2977196" y="328023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16</a:t>
            </a:r>
          </a:p>
        </p:txBody>
      </p:sp>
      <p:sp>
        <p:nvSpPr>
          <p:cNvPr id="43" name="textruta 42"/>
          <p:cNvSpPr txBox="1"/>
          <p:nvPr/>
        </p:nvSpPr>
        <p:spPr>
          <a:xfrm>
            <a:off x="2988906" y="246723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20</a:t>
            </a:r>
          </a:p>
        </p:txBody>
      </p:sp>
      <p:sp>
        <p:nvSpPr>
          <p:cNvPr id="44" name="textruta 43"/>
          <p:cNvSpPr txBox="1"/>
          <p:nvPr/>
        </p:nvSpPr>
        <p:spPr>
          <a:xfrm>
            <a:off x="2976935" y="287363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18</a:t>
            </a:r>
          </a:p>
        </p:txBody>
      </p:sp>
      <p:sp>
        <p:nvSpPr>
          <p:cNvPr id="45" name="textruta 44"/>
          <p:cNvSpPr txBox="1"/>
          <p:nvPr/>
        </p:nvSpPr>
        <p:spPr>
          <a:xfrm>
            <a:off x="2987012" y="207270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22</a:t>
            </a:r>
          </a:p>
        </p:txBody>
      </p:sp>
      <p:sp>
        <p:nvSpPr>
          <p:cNvPr id="46" name="textruta 45"/>
          <p:cNvSpPr txBox="1"/>
          <p:nvPr/>
        </p:nvSpPr>
        <p:spPr>
          <a:xfrm>
            <a:off x="2981145" y="167668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24</a:t>
            </a:r>
          </a:p>
        </p:txBody>
      </p:sp>
      <p:sp>
        <p:nvSpPr>
          <p:cNvPr id="47" name="textruta 46"/>
          <p:cNvSpPr txBox="1"/>
          <p:nvPr/>
        </p:nvSpPr>
        <p:spPr>
          <a:xfrm>
            <a:off x="2975526" y="128528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26</a:t>
            </a:r>
          </a:p>
        </p:txBody>
      </p:sp>
      <p:sp>
        <p:nvSpPr>
          <p:cNvPr id="49" name="textruta 48"/>
          <p:cNvSpPr txBox="1"/>
          <p:nvPr/>
        </p:nvSpPr>
        <p:spPr>
          <a:xfrm>
            <a:off x="2981145" y="91484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28</a:t>
            </a:r>
          </a:p>
        </p:txBody>
      </p:sp>
      <p:sp>
        <p:nvSpPr>
          <p:cNvPr id="50" name="textruta 49"/>
          <p:cNvSpPr txBox="1"/>
          <p:nvPr/>
        </p:nvSpPr>
        <p:spPr>
          <a:xfrm>
            <a:off x="5540215" y="1069116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1.4539</a:t>
            </a:r>
          </a:p>
        </p:txBody>
      </p:sp>
      <p:sp>
        <p:nvSpPr>
          <p:cNvPr id="51" name="textruta 50"/>
          <p:cNvSpPr txBox="1"/>
          <p:nvPr/>
        </p:nvSpPr>
        <p:spPr>
          <a:xfrm>
            <a:off x="3445231" y="4032437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1.4313</a:t>
            </a:r>
          </a:p>
        </p:txBody>
      </p:sp>
      <p:sp>
        <p:nvSpPr>
          <p:cNvPr id="52" name="textruta 51"/>
          <p:cNvSpPr txBox="1"/>
          <p:nvPr/>
        </p:nvSpPr>
        <p:spPr>
          <a:xfrm>
            <a:off x="5826773" y="3985866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1.4460</a:t>
            </a:r>
          </a:p>
        </p:txBody>
      </p:sp>
      <p:sp>
        <p:nvSpPr>
          <p:cNvPr id="53" name="textruta 52"/>
          <p:cNvSpPr txBox="1"/>
          <p:nvPr/>
        </p:nvSpPr>
        <p:spPr>
          <a:xfrm>
            <a:off x="6107980" y="1433291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1.4845</a:t>
            </a:r>
          </a:p>
        </p:txBody>
      </p:sp>
      <p:sp>
        <p:nvSpPr>
          <p:cNvPr id="54" name="textruta 53"/>
          <p:cNvSpPr txBox="1"/>
          <p:nvPr/>
        </p:nvSpPr>
        <p:spPr>
          <a:xfrm>
            <a:off x="4539374" y="3619780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1.4301</a:t>
            </a:r>
          </a:p>
        </p:txBody>
      </p:sp>
      <p:sp>
        <p:nvSpPr>
          <p:cNvPr id="55" name="textruta 54"/>
          <p:cNvSpPr txBox="1"/>
          <p:nvPr/>
        </p:nvSpPr>
        <p:spPr>
          <a:xfrm>
            <a:off x="4733635" y="3330906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1.4401</a:t>
            </a:r>
          </a:p>
        </p:txBody>
      </p:sp>
      <p:sp>
        <p:nvSpPr>
          <p:cNvPr id="56" name="textruta 55"/>
          <p:cNvSpPr txBox="1"/>
          <p:nvPr/>
        </p:nvSpPr>
        <p:spPr>
          <a:xfrm>
            <a:off x="4871543" y="3137556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1.4436</a:t>
            </a:r>
          </a:p>
        </p:txBody>
      </p:sp>
      <p:sp>
        <p:nvSpPr>
          <p:cNvPr id="57" name="textruta 56"/>
          <p:cNvSpPr txBox="1"/>
          <p:nvPr/>
        </p:nvSpPr>
        <p:spPr>
          <a:xfrm>
            <a:off x="5276390" y="2637181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1.4438</a:t>
            </a:r>
          </a:p>
        </p:txBody>
      </p:sp>
      <p:sp>
        <p:nvSpPr>
          <p:cNvPr id="58" name="textruta 57"/>
          <p:cNvSpPr txBox="1"/>
          <p:nvPr/>
        </p:nvSpPr>
        <p:spPr>
          <a:xfrm>
            <a:off x="4291294" y="2821768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1.4311</a:t>
            </a:r>
          </a:p>
        </p:txBody>
      </p:sp>
      <p:sp>
        <p:nvSpPr>
          <p:cNvPr id="59" name="textruta 58"/>
          <p:cNvSpPr txBox="1"/>
          <p:nvPr/>
        </p:nvSpPr>
        <p:spPr>
          <a:xfrm>
            <a:off x="4624923" y="2405568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1.4429</a:t>
            </a:r>
          </a:p>
        </p:txBody>
      </p:sp>
      <p:sp>
        <p:nvSpPr>
          <p:cNvPr id="60" name="textruta 59"/>
          <p:cNvSpPr txBox="1"/>
          <p:nvPr/>
        </p:nvSpPr>
        <p:spPr>
          <a:xfrm>
            <a:off x="4892552" y="187421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A</a:t>
            </a:r>
          </a:p>
        </p:txBody>
      </p:sp>
      <p:sp>
        <p:nvSpPr>
          <p:cNvPr id="61" name="textruta 60"/>
          <p:cNvSpPr txBox="1"/>
          <p:nvPr/>
        </p:nvSpPr>
        <p:spPr>
          <a:xfrm>
            <a:off x="6175958" y="4194875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A+F</a:t>
            </a:r>
          </a:p>
        </p:txBody>
      </p:sp>
      <p:sp>
        <p:nvSpPr>
          <p:cNvPr id="62" name="textruta 61"/>
          <p:cNvSpPr txBox="1"/>
          <p:nvPr/>
        </p:nvSpPr>
        <p:spPr>
          <a:xfrm>
            <a:off x="3760650" y="506382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M+F</a:t>
            </a:r>
          </a:p>
        </p:txBody>
      </p:sp>
      <p:sp>
        <p:nvSpPr>
          <p:cNvPr id="63" name="textruta 62"/>
          <p:cNvSpPr txBox="1"/>
          <p:nvPr/>
        </p:nvSpPr>
        <p:spPr>
          <a:xfrm>
            <a:off x="6079366" y="54175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F</a:t>
            </a:r>
          </a:p>
        </p:txBody>
      </p:sp>
      <p:sp>
        <p:nvSpPr>
          <p:cNvPr id="64" name="textruta 63"/>
          <p:cNvSpPr txBox="1"/>
          <p:nvPr/>
        </p:nvSpPr>
        <p:spPr>
          <a:xfrm>
            <a:off x="6366964" y="1084506"/>
            <a:ext cx="3994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rial Narrow" panose="020B0606020202030204" pitchFamily="34" charset="0"/>
              </a:rPr>
              <a:t>5%F</a:t>
            </a:r>
          </a:p>
        </p:txBody>
      </p:sp>
      <p:sp>
        <p:nvSpPr>
          <p:cNvPr id="65" name="textruta 64"/>
          <p:cNvSpPr txBox="1"/>
          <p:nvPr/>
        </p:nvSpPr>
        <p:spPr>
          <a:xfrm>
            <a:off x="6232336" y="1953031"/>
            <a:ext cx="4571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rial Narrow" panose="020B0606020202030204" pitchFamily="34" charset="0"/>
              </a:rPr>
              <a:t>10%F</a:t>
            </a:r>
          </a:p>
        </p:txBody>
      </p:sp>
      <p:sp>
        <p:nvSpPr>
          <p:cNvPr id="66" name="textruta 65"/>
          <p:cNvSpPr txBox="1"/>
          <p:nvPr/>
        </p:nvSpPr>
        <p:spPr>
          <a:xfrm>
            <a:off x="6248341" y="3122168"/>
            <a:ext cx="4571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rial Narrow" panose="020B0606020202030204" pitchFamily="34" charset="0"/>
              </a:rPr>
              <a:t>20%F</a:t>
            </a:r>
          </a:p>
        </p:txBody>
      </p:sp>
      <p:sp>
        <p:nvSpPr>
          <p:cNvPr id="67" name="textruta 66"/>
          <p:cNvSpPr txBox="1"/>
          <p:nvPr/>
        </p:nvSpPr>
        <p:spPr>
          <a:xfrm>
            <a:off x="6248341" y="3726611"/>
            <a:ext cx="4571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rial Narrow" panose="020B0606020202030204" pitchFamily="34" charset="0"/>
              </a:rPr>
              <a:t>40%F</a:t>
            </a:r>
          </a:p>
        </p:txBody>
      </p:sp>
      <p:sp>
        <p:nvSpPr>
          <p:cNvPr id="68" name="textruta 67"/>
          <p:cNvSpPr txBox="1"/>
          <p:nvPr/>
        </p:nvSpPr>
        <p:spPr>
          <a:xfrm>
            <a:off x="4861611" y="5807939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1.4521</a:t>
            </a:r>
          </a:p>
        </p:txBody>
      </p:sp>
      <p:sp>
        <p:nvSpPr>
          <p:cNvPr id="69" name="textruta 68"/>
          <p:cNvSpPr txBox="1"/>
          <p:nvPr/>
        </p:nvSpPr>
        <p:spPr>
          <a:xfrm>
            <a:off x="3705375" y="5677202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1.4000</a:t>
            </a:r>
          </a:p>
        </p:txBody>
      </p:sp>
      <p:sp>
        <p:nvSpPr>
          <p:cNvPr id="70" name="textruta 69"/>
          <p:cNvSpPr txBox="1"/>
          <p:nvPr/>
        </p:nvSpPr>
        <p:spPr>
          <a:xfrm>
            <a:off x="5071516" y="4360512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1.4362</a:t>
            </a:r>
          </a:p>
        </p:txBody>
      </p:sp>
      <p:sp>
        <p:nvSpPr>
          <p:cNvPr id="71" name="textruta 70"/>
          <p:cNvSpPr txBox="1"/>
          <p:nvPr/>
        </p:nvSpPr>
        <p:spPr>
          <a:xfrm>
            <a:off x="5555341" y="4136168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1.4462</a:t>
            </a:r>
          </a:p>
        </p:txBody>
      </p:sp>
      <p:sp>
        <p:nvSpPr>
          <p:cNvPr id="72" name="textruta 71"/>
          <p:cNvSpPr txBox="1"/>
          <p:nvPr/>
        </p:nvSpPr>
        <p:spPr>
          <a:xfrm>
            <a:off x="4414732" y="4325887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1.4418</a:t>
            </a:r>
          </a:p>
        </p:txBody>
      </p:sp>
      <p:sp>
        <p:nvSpPr>
          <p:cNvPr id="73" name="textruta 72"/>
          <p:cNvSpPr txBox="1"/>
          <p:nvPr/>
        </p:nvSpPr>
        <p:spPr>
          <a:xfrm>
            <a:off x="4548191" y="5437478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1.4016</a:t>
            </a:r>
          </a:p>
        </p:txBody>
      </p:sp>
      <p:sp>
        <p:nvSpPr>
          <p:cNvPr id="74" name="textruta 73"/>
          <p:cNvSpPr txBox="1"/>
          <p:nvPr/>
        </p:nvSpPr>
        <p:spPr>
          <a:xfrm>
            <a:off x="5727618" y="5014988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1.4749</a:t>
            </a:r>
          </a:p>
        </p:txBody>
      </p:sp>
      <p:sp>
        <p:nvSpPr>
          <p:cNvPr id="75" name="textruta 74"/>
          <p:cNvSpPr txBox="1"/>
          <p:nvPr/>
        </p:nvSpPr>
        <p:spPr>
          <a:xfrm>
            <a:off x="3541045" y="3849651"/>
            <a:ext cx="623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A+M</a:t>
            </a:r>
          </a:p>
        </p:txBody>
      </p:sp>
      <p:sp>
        <p:nvSpPr>
          <p:cNvPr id="76" name="textruta 75"/>
          <p:cNvSpPr txBox="1"/>
          <p:nvPr/>
        </p:nvSpPr>
        <p:spPr>
          <a:xfrm>
            <a:off x="3379545" y="4422067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M</a:t>
            </a:r>
          </a:p>
        </p:txBody>
      </p:sp>
      <p:sp>
        <p:nvSpPr>
          <p:cNvPr id="77" name="textruta 76"/>
          <p:cNvSpPr txBox="1"/>
          <p:nvPr/>
        </p:nvSpPr>
        <p:spPr>
          <a:xfrm>
            <a:off x="3763856" y="4622122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1.4021</a:t>
            </a:r>
          </a:p>
        </p:txBody>
      </p:sp>
      <p:sp>
        <p:nvSpPr>
          <p:cNvPr id="78" name="textruta 77"/>
          <p:cNvSpPr txBox="1"/>
          <p:nvPr/>
        </p:nvSpPr>
        <p:spPr>
          <a:xfrm>
            <a:off x="3670616" y="4826661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1.4006</a:t>
            </a:r>
          </a:p>
        </p:txBody>
      </p:sp>
      <p:sp>
        <p:nvSpPr>
          <p:cNvPr id="79" name="textruta 78"/>
          <p:cNvSpPr txBox="1"/>
          <p:nvPr/>
        </p:nvSpPr>
        <p:spPr>
          <a:xfrm>
            <a:off x="5760115" y="2368519"/>
            <a:ext cx="10358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900" dirty="0">
                <a:latin typeface="Arial Narrow" panose="020B0606020202030204" pitchFamily="34" charset="0"/>
              </a:rPr>
              <a:t>0% ferrit för valsat,</a:t>
            </a:r>
            <a:br>
              <a:rPr lang="sv-SE" sz="900" dirty="0">
                <a:latin typeface="Arial Narrow" panose="020B0606020202030204" pitchFamily="34" charset="0"/>
              </a:rPr>
            </a:br>
            <a:r>
              <a:rPr lang="sv-SE" sz="900" dirty="0">
                <a:latin typeface="Arial Narrow" panose="020B0606020202030204" pitchFamily="34" charset="0"/>
              </a:rPr>
              <a:t>glödgat material</a:t>
            </a:r>
          </a:p>
        </p:txBody>
      </p:sp>
      <p:sp>
        <p:nvSpPr>
          <p:cNvPr id="80" name="textruta 79"/>
          <p:cNvSpPr txBox="1"/>
          <p:nvPr/>
        </p:nvSpPr>
        <p:spPr>
          <a:xfrm>
            <a:off x="6278045" y="4498316"/>
            <a:ext cx="4571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rial Narrow" panose="020B0606020202030204" pitchFamily="34" charset="0"/>
              </a:rPr>
              <a:t>80%F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703" y="2901848"/>
            <a:ext cx="2124934" cy="12482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ruta 7"/>
          <p:cNvSpPr txBox="1"/>
          <p:nvPr/>
        </p:nvSpPr>
        <p:spPr>
          <a:xfrm>
            <a:off x="7487896" y="3057862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Austenitiska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7492507" y="3270717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Duplexa</a:t>
            </a:r>
            <a:endParaRPr lang="sv-SE" sz="1200" dirty="0"/>
          </a:p>
        </p:txBody>
      </p:sp>
      <p:sp>
        <p:nvSpPr>
          <p:cNvPr id="11" name="textruta 10"/>
          <p:cNvSpPr txBox="1"/>
          <p:nvPr/>
        </p:nvSpPr>
        <p:spPr>
          <a:xfrm>
            <a:off x="7492507" y="3515062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Ferritiska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7492506" y="3719028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Martensitiska</a:t>
            </a:r>
          </a:p>
        </p:txBody>
      </p:sp>
      <p:pic>
        <p:nvPicPr>
          <p:cNvPr id="81" name="Bildobjekt 80" descr="En bild som visar text, karta&#10;&#10;Automatiskt genererad beskrivning">
            <a:extLst>
              <a:ext uri="{FF2B5EF4-FFF2-40B4-BE49-F238E27FC236}">
                <a16:creationId xmlns:a16="http://schemas.microsoft.com/office/drawing/2014/main" id="{1E9F22C4-5560-4263-9E70-6C401FE63E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674" y="302469"/>
            <a:ext cx="1980000" cy="1452699"/>
          </a:xfrm>
          <a:prstGeom prst="rect">
            <a:avLst/>
          </a:prstGeom>
        </p:spPr>
      </p:pic>
      <p:pic>
        <p:nvPicPr>
          <p:cNvPr id="82" name="Bildobjekt 81" descr="En bild som visar tyg, matta&#10;&#10;Automatiskt genererad beskrivning">
            <a:extLst>
              <a:ext uri="{FF2B5EF4-FFF2-40B4-BE49-F238E27FC236}">
                <a16:creationId xmlns:a16="http://schemas.microsoft.com/office/drawing/2014/main" id="{32C7C425-043F-4E97-AFFB-2556211028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831" y="1907350"/>
            <a:ext cx="1980000" cy="1447274"/>
          </a:xfrm>
          <a:prstGeom prst="rect">
            <a:avLst/>
          </a:prstGeom>
        </p:spPr>
      </p:pic>
      <p:pic>
        <p:nvPicPr>
          <p:cNvPr id="83" name="Bildobjekt 82" descr="En bild som visar inomhus, karta, kaklad, sitter&#10;&#10;Automatiskt genererad beskrivning">
            <a:extLst>
              <a:ext uri="{FF2B5EF4-FFF2-40B4-BE49-F238E27FC236}">
                <a16:creationId xmlns:a16="http://schemas.microsoft.com/office/drawing/2014/main" id="{9C6C6429-264A-4A9B-ACD8-214FAFCF4A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831" y="3562904"/>
            <a:ext cx="1980000" cy="1390715"/>
          </a:xfrm>
          <a:prstGeom prst="rect">
            <a:avLst/>
          </a:prstGeom>
        </p:spPr>
      </p:pic>
      <p:sp>
        <p:nvSpPr>
          <p:cNvPr id="84" name="textruta 83">
            <a:extLst>
              <a:ext uri="{FF2B5EF4-FFF2-40B4-BE49-F238E27FC236}">
                <a16:creationId xmlns:a16="http://schemas.microsoft.com/office/drawing/2014/main" id="{E90DBFD3-5881-4457-BC5D-B0761F11DD20}"/>
              </a:ext>
            </a:extLst>
          </p:cNvPr>
          <p:cNvSpPr txBox="1"/>
          <p:nvPr/>
        </p:nvSpPr>
        <p:spPr>
          <a:xfrm>
            <a:off x="8602223" y="271851"/>
            <a:ext cx="217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solidFill>
                  <a:srgbClr val="CCCC00"/>
                </a:solidFill>
              </a:rPr>
              <a:t>Austenit</a:t>
            </a:r>
            <a:endParaRPr lang="sv-SE" sz="1600" dirty="0">
              <a:solidFill>
                <a:srgbClr val="CCCC00"/>
              </a:solidFill>
            </a:endParaRPr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A93C25E3-FC77-4FE2-A8A9-9BA338CE71D1}"/>
              </a:ext>
            </a:extLst>
          </p:cNvPr>
          <p:cNvSpPr txBox="1"/>
          <p:nvPr/>
        </p:nvSpPr>
        <p:spPr>
          <a:xfrm>
            <a:off x="8968313" y="3518973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CC6600"/>
                </a:solidFill>
              </a:rPr>
              <a:t>Ferrit</a:t>
            </a:r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2CC066FB-D0DF-4C66-9E5E-ED6D9183942F}"/>
              </a:ext>
            </a:extLst>
          </p:cNvPr>
          <p:cNvSpPr txBox="1"/>
          <p:nvPr/>
        </p:nvSpPr>
        <p:spPr>
          <a:xfrm>
            <a:off x="8761450" y="1866649"/>
            <a:ext cx="217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70C0"/>
                </a:solidFill>
              </a:rPr>
              <a:t>Duplex</a:t>
            </a:r>
          </a:p>
        </p:txBody>
      </p:sp>
      <p:pic>
        <p:nvPicPr>
          <p:cNvPr id="87" name="Bildobjekt 86" descr="En bild som visar träd&#10;&#10;Automatiskt genererad beskrivning">
            <a:extLst>
              <a:ext uri="{FF2B5EF4-FFF2-40B4-BE49-F238E27FC236}">
                <a16:creationId xmlns:a16="http://schemas.microsoft.com/office/drawing/2014/main" id="{5A37E1DC-C660-4DAD-B5B2-CEF2D74E22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961" y="5121787"/>
            <a:ext cx="1980000" cy="1403431"/>
          </a:xfrm>
          <a:prstGeom prst="rect">
            <a:avLst/>
          </a:prstGeom>
        </p:spPr>
      </p:pic>
      <p:sp>
        <p:nvSpPr>
          <p:cNvPr id="88" name="textruta 87">
            <a:extLst>
              <a:ext uri="{FF2B5EF4-FFF2-40B4-BE49-F238E27FC236}">
                <a16:creationId xmlns:a16="http://schemas.microsoft.com/office/drawing/2014/main" id="{60B182F0-3EC8-4287-BC8C-E6560053ABD0}"/>
              </a:ext>
            </a:extLst>
          </p:cNvPr>
          <p:cNvSpPr txBox="1"/>
          <p:nvPr/>
        </p:nvSpPr>
        <p:spPr>
          <a:xfrm>
            <a:off x="8548031" y="5072050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solidFill>
                  <a:srgbClr val="00B050"/>
                </a:solidFill>
              </a:rPr>
              <a:t>Martensit</a:t>
            </a:r>
            <a:endParaRPr lang="sv-SE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12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8871" y="200613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Spännings-töjningskurvor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3" y="1019175"/>
            <a:ext cx="7572375" cy="481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/>
          <p:cNvSpPr txBox="1"/>
          <p:nvPr/>
        </p:nvSpPr>
        <p:spPr>
          <a:xfrm>
            <a:off x="2952947" y="1045990"/>
            <a:ext cx="5726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Jämförelse mellan ett stabilt och ett instabilt </a:t>
            </a:r>
            <a:r>
              <a:rPr lang="sv-SE" sz="1600" dirty="0" err="1"/>
              <a:t>austenitiskt</a:t>
            </a:r>
            <a:br>
              <a:rPr lang="sv-SE" sz="1600" dirty="0"/>
            </a:br>
            <a:r>
              <a:rPr lang="sv-SE" sz="1600" dirty="0"/>
              <a:t>rostfritt stål samt ett </a:t>
            </a:r>
            <a:r>
              <a:rPr lang="sv-SE" sz="1600" dirty="0" err="1"/>
              <a:t>ferritiskt</a:t>
            </a:r>
            <a:r>
              <a:rPr lang="sv-SE" sz="1600" dirty="0"/>
              <a:t> rostfritt stål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2567608" y="1668051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Spänning (</a:t>
            </a:r>
            <a:r>
              <a:rPr lang="sv-SE" sz="1400" dirty="0" err="1"/>
              <a:t>MPa</a:t>
            </a:r>
            <a:r>
              <a:rPr lang="sv-SE" sz="1400" dirty="0"/>
              <a:t>)</a:t>
            </a:r>
          </a:p>
        </p:txBody>
      </p:sp>
      <p:sp>
        <p:nvSpPr>
          <p:cNvPr id="8" name="textruta 7"/>
          <p:cNvSpPr txBox="1"/>
          <p:nvPr/>
        </p:nvSpPr>
        <p:spPr>
          <a:xfrm flipH="1">
            <a:off x="8775980" y="5213586"/>
            <a:ext cx="103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Töjning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3856002" y="51066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0.02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5816071" y="510667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0.1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6600056" y="508518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0.2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7680176" y="511640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0.5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8562678" y="510478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015880" y="509985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0.05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7097646" y="3280112"/>
            <a:ext cx="196079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1400" dirty="0"/>
              <a:t>Instabilt </a:t>
            </a:r>
            <a:r>
              <a:rPr lang="sv-SE" sz="1400" dirty="0" err="1"/>
              <a:t>austenitiskt</a:t>
            </a:r>
            <a:r>
              <a:rPr lang="sv-SE" sz="1400" dirty="0"/>
              <a:t> </a:t>
            </a:r>
            <a:br>
              <a:rPr lang="sv-SE" sz="1400" dirty="0"/>
            </a:br>
            <a:r>
              <a:rPr lang="sv-SE" sz="1400" dirty="0"/>
              <a:t>n=0.8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5058824" y="2228949"/>
            <a:ext cx="182293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1400" dirty="0"/>
              <a:t>Stabilt </a:t>
            </a:r>
            <a:r>
              <a:rPr lang="sv-SE" sz="1400" dirty="0" err="1"/>
              <a:t>austenitiskt</a:t>
            </a:r>
            <a:r>
              <a:rPr lang="sv-SE" sz="1400" dirty="0"/>
              <a:t> </a:t>
            </a:r>
            <a:br>
              <a:rPr lang="sv-SE" sz="1400" dirty="0"/>
            </a:br>
            <a:r>
              <a:rPr lang="sv-SE" sz="1400" dirty="0"/>
              <a:t>n=0.6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4338827" y="2967613"/>
            <a:ext cx="100059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1400" dirty="0" err="1"/>
              <a:t>Ferritiskt</a:t>
            </a:r>
            <a:r>
              <a:rPr lang="sv-SE" sz="1400" dirty="0"/>
              <a:t> </a:t>
            </a:r>
          </a:p>
          <a:p>
            <a:r>
              <a:rPr lang="sv-SE" sz="1400" dirty="0"/>
              <a:t>n=0.2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2951001" y="458112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200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2919385" y="300311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800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2919385" y="334653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600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2927648" y="378904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400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2834427" y="269061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291011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Applikationsexempel 5: hushållsprodukter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3" y="1196753"/>
            <a:ext cx="5000625" cy="39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/>
          <p:cNvSpPr txBox="1"/>
          <p:nvPr/>
        </p:nvSpPr>
        <p:spPr>
          <a:xfrm>
            <a:off x="2351584" y="5349158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/>
              <a:t>Höga krav på formbarhet och svetsbarhet</a:t>
            </a:r>
          </a:p>
          <a:p>
            <a:r>
              <a:rPr lang="sv-SE" sz="1800" dirty="0"/>
              <a:t>Djuppressad balja, osynlig svets</a:t>
            </a:r>
          </a:p>
        </p:txBody>
      </p:sp>
      <p:cxnSp>
        <p:nvCxnSpPr>
          <p:cNvPr id="8" name="Rak pil 7"/>
          <p:cNvCxnSpPr/>
          <p:nvPr/>
        </p:nvCxnSpPr>
        <p:spPr bwMode="auto">
          <a:xfrm flipH="1" flipV="1">
            <a:off x="8184232" y="3789040"/>
            <a:ext cx="864096" cy="288032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Rak pil 8"/>
          <p:cNvCxnSpPr/>
          <p:nvPr/>
        </p:nvCxnSpPr>
        <p:spPr bwMode="auto">
          <a:xfrm flipH="1" flipV="1">
            <a:off x="7472536" y="4225864"/>
            <a:ext cx="1287760" cy="42727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ruta 10"/>
          <p:cNvSpPr txBox="1"/>
          <p:nvPr/>
        </p:nvSpPr>
        <p:spPr>
          <a:xfrm>
            <a:off x="9048329" y="393305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/>
              <a:t>Svets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800619" y="446847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/>
              <a:t>Balja</a:t>
            </a:r>
          </a:p>
        </p:txBody>
      </p:sp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3352" y="180608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Austenitiska och ferritiska högtemperaturstål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028588"/>
              </p:ext>
            </p:extLst>
          </p:nvPr>
        </p:nvGraphicFramePr>
        <p:xfrm>
          <a:off x="2423592" y="1556792"/>
          <a:ext cx="7495800" cy="351129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solidFill>
                            <a:schemeClr val="bg1"/>
                          </a:solidFill>
                          <a:effectLst/>
                        </a:rPr>
                        <a:t>EN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solidFill>
                            <a:schemeClr val="bg1"/>
                          </a:solidFill>
                          <a:effectLst/>
                        </a:rPr>
                        <a:t>Komm.</a:t>
                      </a:r>
                      <a:endParaRPr lang="sv-S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solidFill>
                            <a:schemeClr val="bg1"/>
                          </a:solidFill>
                          <a:effectLst/>
                        </a:rPr>
                        <a:t>Cr</a:t>
                      </a:r>
                      <a:endParaRPr lang="sv-S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solidFill>
                            <a:schemeClr val="bg1"/>
                          </a:solidFill>
                          <a:effectLst/>
                        </a:rPr>
                        <a:t>Ni</a:t>
                      </a:r>
                      <a:endParaRPr lang="sv-S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sv-S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solidFill>
                            <a:schemeClr val="bg1"/>
                          </a:solidFill>
                          <a:effectLst/>
                        </a:rPr>
                        <a:t>Si</a:t>
                      </a:r>
                      <a:endParaRPr lang="sv-S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sv-S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solidFill>
                            <a:schemeClr val="bg1"/>
                          </a:solidFill>
                          <a:effectLst/>
                        </a:rPr>
                        <a:t>Övrigt</a:t>
                      </a: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Austenitiska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1.4818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153MA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18.5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9.5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1,3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0,05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Ce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1.4835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253MA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0.17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1,7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0,09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Ce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1.4854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353</a:t>
                      </a:r>
                      <a:r>
                        <a:rPr lang="sv-SE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sv-SE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</a:t>
                      </a:r>
                      <a:endParaRPr lang="sv-SE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1.4845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310S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&lt;</a:t>
                      </a:r>
                      <a:r>
                        <a:rPr lang="en-US" sz="1600">
                          <a:effectLst/>
                        </a:rPr>
                        <a:t>1,5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0,05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Ferritiska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1.4512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409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11.5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1.0 </a:t>
                      </a:r>
                      <a:r>
                        <a:rPr lang="sv-SE" sz="1200" dirty="0">
                          <a:effectLst/>
                        </a:rPr>
                        <a:t>max</a:t>
                      </a:r>
                      <a:endParaRPr lang="sv-S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0.03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Ti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1.4509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441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18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1.0 </a:t>
                      </a:r>
                      <a:r>
                        <a:rPr lang="sv-SE" sz="1200" dirty="0">
                          <a:effectLst/>
                        </a:rPr>
                        <a:t>max</a:t>
                      </a:r>
                      <a:endParaRPr lang="sv-S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0.03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Nb,Ti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1.4742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17.5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0.02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1.0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u="sng" dirty="0">
                          <a:effectLst/>
                        </a:rPr>
                        <a:t>&lt;</a:t>
                      </a:r>
                      <a:r>
                        <a:rPr lang="sv-SE" sz="1600" dirty="0">
                          <a:effectLst/>
                        </a:rPr>
                        <a:t>0.12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1 Al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  <a:latin typeface="+mn-lt"/>
                          <a:ea typeface="Times New Roman"/>
                        </a:rPr>
                        <a:t>1.4749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  <a:latin typeface="+mn-lt"/>
                          <a:ea typeface="Times New Roman"/>
                        </a:rPr>
                        <a:t>446, 4C54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baseline="0" dirty="0">
                          <a:effectLst/>
                          <a:latin typeface="+mn-lt"/>
                          <a:ea typeface="Times New Roman"/>
                        </a:rPr>
                        <a:t>26.5</a:t>
                      </a:r>
                      <a:endParaRPr lang="sv-SE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  <a:latin typeface="+mn-lt"/>
                          <a:ea typeface="Times New Roman"/>
                        </a:rPr>
                        <a:t>0.02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  <a:latin typeface="+mn-lt"/>
                          <a:ea typeface="Times New Roman"/>
                        </a:rPr>
                        <a:t>0.5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u="sng" dirty="0">
                          <a:effectLst/>
                          <a:latin typeface="+mn-lt"/>
                          <a:ea typeface="Times New Roman"/>
                        </a:rPr>
                        <a:t>&lt;</a:t>
                      </a:r>
                      <a:r>
                        <a:rPr lang="sv-SE" sz="1600" dirty="0">
                          <a:effectLst/>
                          <a:latin typeface="+mn-lt"/>
                          <a:ea typeface="Times New Roman"/>
                        </a:rPr>
                        <a:t>0.20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Kanthal A1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22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</a:rPr>
                        <a:t>0,3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0,02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5.8Al, </a:t>
                      </a:r>
                      <a:r>
                        <a:rPr lang="sv-SE" sz="1600" dirty="0" err="1">
                          <a:effectLst/>
                        </a:rPr>
                        <a:t>Zr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 err="1">
                          <a:effectLst/>
                        </a:rPr>
                        <a:t>Kanthal</a:t>
                      </a:r>
                      <a:r>
                        <a:rPr lang="sv-SE" sz="1600" dirty="0">
                          <a:effectLst/>
                        </a:rPr>
                        <a:t> AF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23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0,2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0,04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</a:rPr>
                        <a:t>5,2Al, </a:t>
                      </a:r>
                      <a:r>
                        <a:rPr lang="sv-SE" sz="1600" dirty="0" err="1">
                          <a:effectLst/>
                        </a:rPr>
                        <a:t>Zr</a:t>
                      </a:r>
                      <a:r>
                        <a:rPr lang="sv-SE" sz="1600" dirty="0">
                          <a:effectLst/>
                        </a:rPr>
                        <a:t>, Y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43251" y="3166161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br>
              <a:rPr lang="sv-SE" altLang="sv-SE" sz="1800" b="0">
                <a:latin typeface="Arial" pitchFamily="34" charset="0"/>
                <a:cs typeface="Arial" pitchFamily="34" charset="0"/>
              </a:rPr>
            </a:br>
            <a:endParaRPr lang="sv-SE" altLang="sv-SE" sz="1800" b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74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895" y="1307399"/>
            <a:ext cx="4955586" cy="446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2512" y="249285"/>
            <a:ext cx="11748143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Inverkan av </a:t>
            </a:r>
            <a:r>
              <a:rPr lang="sv-SE" dirty="0" err="1">
                <a:solidFill>
                  <a:schemeClr val="tx1"/>
                </a:solidFill>
              </a:rPr>
              <a:t>Cr</a:t>
            </a:r>
            <a:r>
              <a:rPr lang="sv-SE" dirty="0">
                <a:solidFill>
                  <a:schemeClr val="tx1"/>
                </a:solidFill>
              </a:rPr>
              <a:t>- och REM-tillsatser på oxidationsmotståndet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7896200" y="4826776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pO</a:t>
            </a:r>
            <a:r>
              <a:rPr lang="sv-SE" sz="1600" baseline="-25000" dirty="0"/>
              <a:t>2</a:t>
            </a:r>
            <a:r>
              <a:rPr lang="sv-SE" sz="1600" dirty="0"/>
              <a:t>=13 </a:t>
            </a:r>
            <a:r>
              <a:rPr lang="sv-SE" sz="1600" dirty="0" err="1"/>
              <a:t>kPa</a:t>
            </a:r>
            <a:endParaRPr lang="sv-SE" sz="1600" dirty="0"/>
          </a:p>
        </p:txBody>
      </p:sp>
      <p:sp>
        <p:nvSpPr>
          <p:cNvPr id="8" name="textruta 7"/>
          <p:cNvSpPr txBox="1"/>
          <p:nvPr/>
        </p:nvSpPr>
        <p:spPr>
          <a:xfrm>
            <a:off x="7905979" y="5124636"/>
            <a:ext cx="2610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REM = Rare Earth </a:t>
            </a:r>
            <a:r>
              <a:rPr lang="sv-SE" sz="1600" dirty="0" err="1"/>
              <a:t>Metals</a:t>
            </a:r>
            <a:endParaRPr lang="sv-SE" sz="1600" dirty="0"/>
          </a:p>
        </p:txBody>
      </p:sp>
      <p:sp>
        <p:nvSpPr>
          <p:cNvPr id="9" name="textruta 8"/>
          <p:cNvSpPr txBox="1"/>
          <p:nvPr/>
        </p:nvSpPr>
        <p:spPr>
          <a:xfrm rot="16200000">
            <a:off x="1162684" y="3191066"/>
            <a:ext cx="3478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Viktsökning per ytenhet (mg/cm</a:t>
            </a:r>
            <a:r>
              <a:rPr lang="sv-SE" sz="1600" baseline="30000" dirty="0"/>
              <a:t>2</a:t>
            </a:r>
            <a:r>
              <a:rPr lang="sv-SE" sz="1600" dirty="0"/>
              <a:t>)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3085312" y="177281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7.0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6888088" y="177281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7.0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3098960" y="242088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5.0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888088" y="240713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5.0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3249088" y="503732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0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6888088" y="301091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2.0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091612" y="400506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1.0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3077964" y="302527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2.5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3091612" y="451900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0.5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5129689" y="1511206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Fe-16Cr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5434488" y="4052113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Fe-18Cr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5525238" y="4600168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Fe-20Cr-Ce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5462571" y="4325978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Fe-18Cr-Ce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5480700" y="2791837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Fe-16Cr-Ce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6862029" y="3982328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1.0</a:t>
            </a:r>
          </a:p>
        </p:txBody>
      </p:sp>
      <p:sp>
        <p:nvSpPr>
          <p:cNvPr id="28" name="textruta 27"/>
          <p:cNvSpPr txBox="1"/>
          <p:nvPr/>
        </p:nvSpPr>
        <p:spPr>
          <a:xfrm>
            <a:off x="6850414" y="45190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0.5</a:t>
            </a:r>
          </a:p>
        </p:txBody>
      </p:sp>
      <p:sp>
        <p:nvSpPr>
          <p:cNvPr id="29" name="textruta 28"/>
          <p:cNvSpPr txBox="1"/>
          <p:nvPr/>
        </p:nvSpPr>
        <p:spPr>
          <a:xfrm>
            <a:off x="6850414" y="50373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0</a:t>
            </a:r>
          </a:p>
        </p:txBody>
      </p:sp>
      <p:sp>
        <p:nvSpPr>
          <p:cNvPr id="30" name="textruta 29"/>
          <p:cNvSpPr txBox="1"/>
          <p:nvPr/>
        </p:nvSpPr>
        <p:spPr>
          <a:xfrm>
            <a:off x="6875676" y="347565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1.5</a:t>
            </a:r>
          </a:p>
        </p:txBody>
      </p:sp>
      <p:sp>
        <p:nvSpPr>
          <p:cNvPr id="31" name="textruta 30"/>
          <p:cNvSpPr txBox="1"/>
          <p:nvPr/>
        </p:nvSpPr>
        <p:spPr>
          <a:xfrm>
            <a:off x="4810897" y="5443073"/>
            <a:ext cx="809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Tid (h)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3401488" y="518972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0</a:t>
            </a:r>
          </a:p>
        </p:txBody>
      </p:sp>
      <p:sp>
        <p:nvSpPr>
          <p:cNvPr id="33" name="textruta 32"/>
          <p:cNvSpPr txBox="1"/>
          <p:nvPr/>
        </p:nvSpPr>
        <p:spPr>
          <a:xfrm>
            <a:off x="5729330" y="519516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50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6215491" y="520565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60</a:t>
            </a:r>
          </a:p>
        </p:txBody>
      </p:sp>
      <p:sp>
        <p:nvSpPr>
          <p:cNvPr id="35" name="textruta 34"/>
          <p:cNvSpPr txBox="1"/>
          <p:nvPr/>
        </p:nvSpPr>
        <p:spPr>
          <a:xfrm>
            <a:off x="6673884" y="519983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70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3821877" y="519516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10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4333304" y="519120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20</a:t>
            </a:r>
          </a:p>
        </p:txBody>
      </p:sp>
      <p:sp>
        <p:nvSpPr>
          <p:cNvPr id="38" name="textruta 37"/>
          <p:cNvSpPr txBox="1"/>
          <p:nvPr/>
        </p:nvSpPr>
        <p:spPr>
          <a:xfrm>
            <a:off x="4802506" y="519819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30</a:t>
            </a:r>
          </a:p>
        </p:txBody>
      </p:sp>
      <p:sp>
        <p:nvSpPr>
          <p:cNvPr id="39" name="textruta 38"/>
          <p:cNvSpPr txBox="1"/>
          <p:nvPr/>
        </p:nvSpPr>
        <p:spPr>
          <a:xfrm>
            <a:off x="5267161" y="519983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698139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32286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Kryphållfasthet relaterat till 1.4835</a:t>
            </a:r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703786"/>
            <a:ext cx="9291558" cy="6072056"/>
          </a:xfrm>
          <a:prstGeom prst="rect">
            <a:avLst/>
          </a:prstGeom>
        </p:spPr>
      </p:pic>
      <p:sp>
        <p:nvSpPr>
          <p:cNvPr id="21" name="textruta 20"/>
          <p:cNvSpPr txBox="1"/>
          <p:nvPr/>
        </p:nvSpPr>
        <p:spPr>
          <a:xfrm>
            <a:off x="1703513" y="6431464"/>
            <a:ext cx="5981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Baserad på belastningsdata för krypbrott vid 10 000 timmar</a:t>
            </a:r>
          </a:p>
        </p:txBody>
      </p:sp>
    </p:spTree>
    <p:extLst>
      <p:ext uri="{BB962C8B-B14F-4D97-AF65-F5344CB8AC3E}">
        <p14:creationId xmlns:p14="http://schemas.microsoft.com/office/powerpoint/2010/main" val="2859609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5221" y="228283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Applikationsexempel 6: </a:t>
            </a:r>
            <a:r>
              <a:rPr lang="sv-SE" dirty="0" err="1">
                <a:solidFill>
                  <a:schemeClr val="tx1"/>
                </a:solidFill>
              </a:rPr>
              <a:t>avgassytem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86" y="1055881"/>
            <a:ext cx="6117525" cy="34727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ruta 5"/>
          <p:cNvSpPr txBox="1"/>
          <p:nvPr/>
        </p:nvSpPr>
        <p:spPr>
          <a:xfrm>
            <a:off x="7437519" y="2280017"/>
            <a:ext cx="82426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sv-SE" sz="1200" dirty="0"/>
              <a:t>Bakre </a:t>
            </a:r>
            <a:br>
              <a:rPr lang="sv-SE" sz="1200" dirty="0"/>
            </a:br>
            <a:r>
              <a:rPr lang="sv-SE" sz="1200" dirty="0"/>
              <a:t>ljud-</a:t>
            </a:r>
            <a:br>
              <a:rPr lang="sv-SE" sz="1200" dirty="0"/>
            </a:br>
            <a:r>
              <a:rPr lang="sv-SE" sz="1200" dirty="0"/>
              <a:t>dämpare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906485" y="3936201"/>
            <a:ext cx="82426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sv-SE" sz="1200" dirty="0"/>
              <a:t>Främre </a:t>
            </a:r>
            <a:br>
              <a:rPr lang="sv-SE" sz="1200" dirty="0"/>
            </a:br>
            <a:r>
              <a:rPr lang="sv-SE" sz="1200" dirty="0"/>
              <a:t>ljud-</a:t>
            </a:r>
            <a:br>
              <a:rPr lang="sv-SE" sz="1200" dirty="0"/>
            </a:br>
            <a:r>
              <a:rPr lang="sv-SE" sz="1200" dirty="0"/>
              <a:t>dämpare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5983167" y="2728471"/>
            <a:ext cx="651140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sv-SE" sz="1400" dirty="0"/>
              <a:t>Kalla</a:t>
            </a:r>
            <a:br>
              <a:rPr lang="sv-SE" sz="1400" dirty="0"/>
            </a:br>
            <a:r>
              <a:rPr lang="sv-SE" sz="1400" dirty="0"/>
              <a:t>sidan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4899182" y="2730691"/>
            <a:ext cx="72462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sv-SE" sz="1400" dirty="0"/>
              <a:t>Varma</a:t>
            </a:r>
            <a:br>
              <a:rPr lang="sv-SE" sz="1400" dirty="0"/>
            </a:br>
            <a:r>
              <a:rPr lang="sv-SE" sz="1400" dirty="0"/>
              <a:t>sidan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4952364" y="3216562"/>
            <a:ext cx="696024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sv-SE" sz="1200" dirty="0" err="1"/>
              <a:t>Kataly</a:t>
            </a:r>
            <a:r>
              <a:rPr lang="sv-SE" sz="1200" dirty="0"/>
              <a:t>-</a:t>
            </a:r>
            <a:br>
              <a:rPr lang="sv-SE" sz="1200" dirty="0"/>
            </a:br>
            <a:r>
              <a:rPr lang="sv-SE" sz="1200" dirty="0" err="1"/>
              <a:t>sator</a:t>
            </a:r>
            <a:endParaRPr lang="sv-SE" sz="1200" dirty="0"/>
          </a:p>
        </p:txBody>
      </p:sp>
      <p:sp>
        <p:nvSpPr>
          <p:cNvPr id="11" name="textruta 10"/>
          <p:cNvSpPr txBox="1"/>
          <p:nvPr/>
        </p:nvSpPr>
        <p:spPr>
          <a:xfrm>
            <a:off x="3733180" y="3156449"/>
            <a:ext cx="809837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sv-SE" sz="1200" dirty="0"/>
              <a:t>Flexibelt</a:t>
            </a:r>
            <a:br>
              <a:rPr lang="sv-SE" sz="1200" dirty="0"/>
            </a:br>
            <a:r>
              <a:rPr lang="sv-SE" sz="1200" dirty="0"/>
              <a:t>rör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543016" y="1190769"/>
            <a:ext cx="756938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sv-SE" sz="1200" dirty="0"/>
              <a:t>Grenrör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228517" y="4800008"/>
            <a:ext cx="2553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Oxidationsmotstånd</a:t>
            </a:r>
          </a:p>
          <a:p>
            <a:r>
              <a:rPr lang="sv-SE" sz="1600" dirty="0"/>
              <a:t>Varmhållfasthet</a:t>
            </a:r>
          </a:p>
          <a:p>
            <a:r>
              <a:rPr lang="sv-SE" sz="1600" dirty="0"/>
              <a:t>Försprödningsmotstånd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6129660" y="4829556"/>
            <a:ext cx="248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/>
              <a:t>Våtkorrosionsmotstånd</a:t>
            </a:r>
            <a:br>
              <a:rPr lang="sv-SE" sz="1600" dirty="0"/>
            </a:br>
            <a:r>
              <a:rPr lang="sv-SE" sz="1600" dirty="0"/>
              <a:t>(kondens, vägmiljö)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312243" y="5733256"/>
            <a:ext cx="26709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 err="1"/>
              <a:t>Ferritisk</a:t>
            </a:r>
            <a:r>
              <a:rPr lang="sv-SE" sz="1050" dirty="0"/>
              <a:t> 13%Cr – varmhållfast 1.4835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6117200" y="5718456"/>
            <a:ext cx="2560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 err="1"/>
              <a:t>Ferritisk</a:t>
            </a:r>
            <a:r>
              <a:rPr lang="sv-SE" sz="1050" dirty="0"/>
              <a:t> 13%Cr –  </a:t>
            </a:r>
            <a:r>
              <a:rPr lang="sv-SE" sz="1050" dirty="0" err="1"/>
              <a:t>austenitiskt</a:t>
            </a:r>
            <a:r>
              <a:rPr lang="sv-SE" sz="1050" dirty="0"/>
              <a:t> 1.4301</a:t>
            </a:r>
          </a:p>
        </p:txBody>
      </p:sp>
    </p:spTree>
    <p:extLst>
      <p:ext uri="{BB962C8B-B14F-4D97-AF65-F5344CB8AC3E}">
        <p14:creationId xmlns:p14="http://schemas.microsoft.com/office/powerpoint/2010/main" val="2173303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6753" y="204204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Applikationsexempel 7: värmeelement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3" y="2996953"/>
            <a:ext cx="4322555" cy="218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68" y="1484785"/>
            <a:ext cx="4238624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ruta 7"/>
          <p:cNvSpPr txBox="1"/>
          <p:nvPr/>
        </p:nvSpPr>
        <p:spPr>
          <a:xfrm>
            <a:off x="6836414" y="1238305"/>
            <a:ext cx="35090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Motståndsvärmning används i:</a:t>
            </a:r>
            <a:br>
              <a:rPr lang="sv-SE" sz="1600" dirty="0"/>
            </a:b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Spisar och värmeplattor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Hårtorkar, brödrostar, strykjärn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Fastighetsuppvärmning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Industriugnar</a:t>
            </a:r>
          </a:p>
          <a:p>
            <a:endParaRPr lang="sv-SE" sz="1600" dirty="0"/>
          </a:p>
        </p:txBody>
      </p:sp>
      <p:sp>
        <p:nvSpPr>
          <p:cNvPr id="9" name="textruta 8"/>
          <p:cNvSpPr txBox="1"/>
          <p:nvPr/>
        </p:nvSpPr>
        <p:spPr>
          <a:xfrm>
            <a:off x="2227595" y="3861048"/>
            <a:ext cx="29947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Material måste klara:</a:t>
            </a:r>
          </a:p>
          <a:p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Oxidation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Kryp – förlängning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Temperaturcykling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Korrosion (ånga, klorider)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10" name="textruta 9"/>
          <p:cNvSpPr txBox="1"/>
          <p:nvPr/>
        </p:nvSpPr>
        <p:spPr>
          <a:xfrm rot="16200000">
            <a:off x="9527831" y="4231345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0" dirty="0"/>
              <a:t>Bilder: Sandvik </a:t>
            </a:r>
          </a:p>
        </p:txBody>
      </p:sp>
    </p:spTree>
    <p:extLst>
      <p:ext uri="{BB962C8B-B14F-4D97-AF65-F5344CB8AC3E}">
        <p14:creationId xmlns:p14="http://schemas.microsoft.com/office/powerpoint/2010/main" val="13464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977" y="152547"/>
            <a:ext cx="11074400" cy="1143000"/>
          </a:xfrm>
          <a:effectLst/>
        </p:spPr>
        <p:txBody>
          <a:bodyPr/>
          <a:lstStyle/>
          <a:p>
            <a:pPr algn="l"/>
            <a:r>
              <a:rPr lang="sv-SE" altLang="sv-SE" dirty="0">
                <a:solidFill>
                  <a:schemeClr val="tx1"/>
                </a:solidFill>
              </a:rPr>
              <a:t>Rostfria stål i arkitektur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8212" y="4610678"/>
            <a:ext cx="3312368" cy="169864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sv-SE" altLang="sv-SE" sz="2000" dirty="0"/>
              <a:t>Lloyds </a:t>
            </a:r>
            <a:r>
              <a:rPr lang="sv-SE" altLang="sv-SE" sz="2000" dirty="0" err="1"/>
              <a:t>building</a:t>
            </a:r>
            <a:r>
              <a:rPr lang="sv-SE" altLang="sv-SE" sz="2000" dirty="0"/>
              <a:t>, London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altLang="sv-SE" sz="1800" b="0" dirty="0"/>
              <a:t>Uppförd 1978-86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altLang="sv-SE" sz="1800" b="0" dirty="0"/>
              <a:t>1,5 mm rostfritt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altLang="sv-SE" sz="1800" b="0" dirty="0"/>
              <a:t>1.4301 (304)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764" y="940070"/>
            <a:ext cx="3461413" cy="345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5756078" y="4586352"/>
            <a:ext cx="491192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Muséet för vetenskap och teknik, Paris</a:t>
            </a:r>
          </a:p>
          <a:p>
            <a:r>
              <a:rPr lang="sv-SE" sz="1800" b="0" dirty="0"/>
              <a:t>Diameter 30m</a:t>
            </a:r>
          </a:p>
          <a:p>
            <a:r>
              <a:rPr lang="sv-SE" sz="1800" b="0" dirty="0"/>
              <a:t>1,5mm högglanspolerad </a:t>
            </a:r>
          </a:p>
          <a:p>
            <a:r>
              <a:rPr lang="sv-SE" sz="1800" b="0" dirty="0"/>
              <a:t>1.4301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3" y="940070"/>
            <a:ext cx="3468239" cy="345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277" y="183537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Motståndet mot högtemperaturoxidation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681" y="1844824"/>
            <a:ext cx="40767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583" y="1844823"/>
            <a:ext cx="42100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ruta 6"/>
          <p:cNvSpPr txBox="1"/>
          <p:nvPr/>
        </p:nvSpPr>
        <p:spPr>
          <a:xfrm>
            <a:off x="549904" y="767844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FeCrAl</a:t>
            </a:r>
            <a:r>
              <a:rPr lang="sv-SE" dirty="0"/>
              <a:t> legering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2133540" y="1858507"/>
            <a:ext cx="220284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600" dirty="0"/>
              <a:t>Konstant temperatur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4869844" y="3049215"/>
            <a:ext cx="774315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1100°C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9539789" y="3047726"/>
            <a:ext cx="774315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1100°C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939886" y="4077072"/>
            <a:ext cx="78418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1000°C</a:t>
            </a:r>
          </a:p>
        </p:txBody>
      </p:sp>
      <p:sp>
        <p:nvSpPr>
          <p:cNvPr id="13" name="textruta 12"/>
          <p:cNvSpPr txBox="1"/>
          <p:nvPr/>
        </p:nvSpPr>
        <p:spPr>
          <a:xfrm rot="16200000">
            <a:off x="1179918" y="3537195"/>
            <a:ext cx="152310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Viktsökning (%)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4048372" y="5108922"/>
            <a:ext cx="72641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Tid (h)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069643" y="4883277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100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810628" y="4880051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200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4654063" y="4875913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300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5413705" y="4879514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400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2109686" y="3930108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2.0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2110125" y="4361844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1.0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2111262" y="3504877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3.0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2103311" y="3093795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4.0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2103311" y="2669645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5.0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6413162" y="1852740"/>
            <a:ext cx="291054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600" dirty="0"/>
              <a:t>Termiska cykler - 3 cykler/h</a:t>
            </a:r>
          </a:p>
          <a:p>
            <a:r>
              <a:rPr lang="sv-SE" sz="1600" dirty="0"/>
              <a:t>15 min vid T, 5 min vid 20°C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9496009" y="4090972"/>
            <a:ext cx="78418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1000°C</a:t>
            </a:r>
          </a:p>
        </p:txBody>
      </p:sp>
      <p:sp>
        <p:nvSpPr>
          <p:cNvPr id="28" name="textruta 27"/>
          <p:cNvSpPr txBox="1"/>
          <p:nvPr/>
        </p:nvSpPr>
        <p:spPr>
          <a:xfrm rot="16200000">
            <a:off x="5736041" y="3551095"/>
            <a:ext cx="152310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Viktsökning (%)</a:t>
            </a:r>
          </a:p>
        </p:txBody>
      </p:sp>
      <p:sp>
        <p:nvSpPr>
          <p:cNvPr id="29" name="textruta 28"/>
          <p:cNvSpPr txBox="1"/>
          <p:nvPr/>
        </p:nvSpPr>
        <p:spPr>
          <a:xfrm>
            <a:off x="8699316" y="5108921"/>
            <a:ext cx="72641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400" dirty="0"/>
              <a:t>Tid (h)</a:t>
            </a:r>
          </a:p>
        </p:txBody>
      </p:sp>
      <p:sp>
        <p:nvSpPr>
          <p:cNvPr id="35" name="textruta 34"/>
          <p:cNvSpPr txBox="1"/>
          <p:nvPr/>
        </p:nvSpPr>
        <p:spPr>
          <a:xfrm>
            <a:off x="6665809" y="3944008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2.0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6666248" y="4375744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1.0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6667385" y="3518777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3.0</a:t>
            </a:r>
          </a:p>
        </p:txBody>
      </p:sp>
      <p:sp>
        <p:nvSpPr>
          <p:cNvPr id="38" name="textruta 37"/>
          <p:cNvSpPr txBox="1"/>
          <p:nvPr/>
        </p:nvSpPr>
        <p:spPr>
          <a:xfrm>
            <a:off x="6659434" y="3107695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4.0</a:t>
            </a:r>
          </a:p>
        </p:txBody>
      </p:sp>
      <p:sp>
        <p:nvSpPr>
          <p:cNvPr id="39" name="textruta 38"/>
          <p:cNvSpPr txBox="1"/>
          <p:nvPr/>
        </p:nvSpPr>
        <p:spPr>
          <a:xfrm>
            <a:off x="6659434" y="2683545"/>
            <a:ext cx="39786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5.0</a:t>
            </a:r>
          </a:p>
        </p:txBody>
      </p:sp>
      <p:sp>
        <p:nvSpPr>
          <p:cNvPr id="40" name="textruta 39"/>
          <p:cNvSpPr txBox="1"/>
          <p:nvPr/>
        </p:nvSpPr>
        <p:spPr>
          <a:xfrm>
            <a:off x="7661264" y="4848812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100</a:t>
            </a:r>
          </a:p>
        </p:txBody>
      </p:sp>
      <p:sp>
        <p:nvSpPr>
          <p:cNvPr id="41" name="textruta 40"/>
          <p:cNvSpPr txBox="1"/>
          <p:nvPr/>
        </p:nvSpPr>
        <p:spPr>
          <a:xfrm>
            <a:off x="8402249" y="4845586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200</a:t>
            </a:r>
          </a:p>
        </p:txBody>
      </p:sp>
      <p:sp>
        <p:nvSpPr>
          <p:cNvPr id="42" name="textruta 41"/>
          <p:cNvSpPr txBox="1"/>
          <p:nvPr/>
        </p:nvSpPr>
        <p:spPr>
          <a:xfrm>
            <a:off x="9245684" y="4841448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300</a:t>
            </a:r>
          </a:p>
        </p:txBody>
      </p:sp>
      <p:sp>
        <p:nvSpPr>
          <p:cNvPr id="43" name="textruta 42"/>
          <p:cNvSpPr txBox="1"/>
          <p:nvPr/>
        </p:nvSpPr>
        <p:spPr>
          <a:xfrm>
            <a:off x="10005326" y="4845049"/>
            <a:ext cx="4395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200" dirty="0"/>
              <a:t>400</a:t>
            </a:r>
          </a:p>
        </p:txBody>
      </p:sp>
      <p:sp>
        <p:nvSpPr>
          <p:cNvPr id="44" name="textruta 43"/>
          <p:cNvSpPr txBox="1"/>
          <p:nvPr/>
        </p:nvSpPr>
        <p:spPr>
          <a:xfrm>
            <a:off x="2826656" y="5810562"/>
            <a:ext cx="4086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Låg viktökning vid konstant temperatur </a:t>
            </a:r>
            <a:br>
              <a:rPr lang="sv-SE" sz="1600" dirty="0"/>
            </a:br>
            <a:r>
              <a:rPr lang="sv-SE" sz="1600" dirty="0"/>
              <a:t>och vid termisk cykling</a:t>
            </a:r>
          </a:p>
        </p:txBody>
      </p:sp>
    </p:spTree>
    <p:extLst>
      <p:ext uri="{BB962C8B-B14F-4D97-AF65-F5344CB8AC3E}">
        <p14:creationId xmlns:p14="http://schemas.microsoft.com/office/powerpoint/2010/main" val="2859609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265212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Fysikaliska egenskaper</a:t>
            </a:r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939746"/>
              </p:ext>
            </p:extLst>
          </p:nvPr>
        </p:nvGraphicFramePr>
        <p:xfrm>
          <a:off x="1487488" y="1124744"/>
          <a:ext cx="8820000" cy="49438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5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sv-SE" sz="1600" dirty="0">
                          <a:solidFill>
                            <a:schemeClr val="bg1"/>
                          </a:solidFill>
                          <a:effectLst/>
                        </a:rPr>
                        <a:t>Egenskap</a:t>
                      </a:r>
                    </a:p>
                    <a:p>
                      <a:pPr>
                        <a:spcAft>
                          <a:spcPts val="800"/>
                        </a:spcAft>
                      </a:pP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sv-SE" sz="1600" dirty="0">
                          <a:solidFill>
                            <a:schemeClr val="bg1"/>
                          </a:solidFill>
                          <a:effectLst/>
                        </a:rPr>
                        <a:t>Martensitiska </a:t>
                      </a: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sv-SE" sz="1600" dirty="0">
                          <a:solidFill>
                            <a:schemeClr val="bg1"/>
                          </a:solidFill>
                          <a:effectLst/>
                        </a:rPr>
                        <a:t>Ferritiska</a:t>
                      </a: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sv-SE" sz="1600" dirty="0">
                          <a:solidFill>
                            <a:schemeClr val="bg1"/>
                          </a:solidFill>
                          <a:effectLst/>
                        </a:rPr>
                        <a:t>Austenitiska</a:t>
                      </a: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sv-SE" sz="1600" dirty="0" err="1">
                          <a:solidFill>
                            <a:schemeClr val="bg1"/>
                          </a:solidFill>
                          <a:effectLst/>
                        </a:rPr>
                        <a:t>Duplexa</a:t>
                      </a:r>
                      <a:endParaRPr lang="sv-S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b="0" dirty="0">
                          <a:effectLst/>
                        </a:rPr>
                        <a:t>Densitet [kg/m</a:t>
                      </a:r>
                      <a:r>
                        <a:rPr lang="sv-SE" sz="1600" b="0" baseline="30000" dirty="0">
                          <a:effectLst/>
                        </a:rPr>
                        <a:t>3</a:t>
                      </a:r>
                      <a:r>
                        <a:rPr lang="sv-SE" sz="1600" b="0" dirty="0">
                          <a:effectLst/>
                        </a:rPr>
                        <a:t>] </a:t>
                      </a:r>
                      <a:endParaRPr lang="sv-SE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7600-7700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7600-7800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7900-8200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7700-7800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b="0" dirty="0">
                          <a:effectLst/>
                        </a:rPr>
                        <a:t>E-modul [N/mm</a:t>
                      </a:r>
                      <a:r>
                        <a:rPr lang="sv-SE" sz="1600" b="0" baseline="30000" dirty="0">
                          <a:effectLst/>
                        </a:rPr>
                        <a:t>2</a:t>
                      </a:r>
                      <a:r>
                        <a:rPr lang="sv-SE" sz="1600" b="0" dirty="0">
                          <a:effectLst/>
                        </a:rPr>
                        <a:t>] </a:t>
                      </a:r>
                      <a:endParaRPr lang="sv-SE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220000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220000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195000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200000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b="0" dirty="0">
                          <a:effectLst/>
                        </a:rPr>
                        <a:t>Termisk längdutvidgnings-</a:t>
                      </a:r>
                      <a:br>
                        <a:rPr lang="sv-SE" sz="1600" b="0" dirty="0">
                          <a:effectLst/>
                        </a:rPr>
                      </a:br>
                      <a:r>
                        <a:rPr lang="sv-SE" sz="1600" b="0" dirty="0">
                          <a:effectLst/>
                        </a:rPr>
                        <a:t>koefficient  [K</a:t>
                      </a:r>
                      <a:r>
                        <a:rPr lang="sv-SE" sz="1600" b="0" baseline="30000" dirty="0">
                          <a:effectLst/>
                        </a:rPr>
                        <a:t>-1</a:t>
                      </a:r>
                      <a:r>
                        <a:rPr lang="sv-SE" sz="1600" b="0" dirty="0">
                          <a:effectLst/>
                        </a:rPr>
                        <a:t>] vid 293K (20°C)</a:t>
                      </a:r>
                      <a:br>
                        <a:rPr lang="sv-SE" sz="1600" b="0" dirty="0">
                          <a:effectLst/>
                        </a:rPr>
                      </a:br>
                      <a:endParaRPr lang="sv-SE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10-11·10</a:t>
                      </a:r>
                      <a:r>
                        <a:rPr lang="sv-SE" sz="1600" baseline="30000">
                          <a:effectLst/>
                        </a:rPr>
                        <a:t>-6</a:t>
                      </a:r>
                      <a:r>
                        <a:rPr lang="sv-SE" sz="1600">
                          <a:effectLst/>
                        </a:rPr>
                        <a:t>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10-11·10</a:t>
                      </a:r>
                      <a:r>
                        <a:rPr lang="sv-SE" sz="1600" baseline="30000">
                          <a:effectLst/>
                        </a:rPr>
                        <a:t>-6</a:t>
                      </a:r>
                      <a:r>
                        <a:rPr lang="sv-SE" sz="1600">
                          <a:effectLst/>
                        </a:rPr>
                        <a:t>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15-17·10</a:t>
                      </a:r>
                      <a:r>
                        <a:rPr lang="sv-SE" sz="1600" baseline="30000">
                          <a:effectLst/>
                        </a:rPr>
                        <a:t>-6</a:t>
                      </a:r>
                      <a:r>
                        <a:rPr lang="sv-SE" sz="1600">
                          <a:effectLst/>
                        </a:rPr>
                        <a:t>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13·10</a:t>
                      </a:r>
                      <a:r>
                        <a:rPr lang="sv-SE" sz="1600" baseline="30000" dirty="0">
                          <a:effectLst/>
                        </a:rPr>
                        <a:t>-6</a:t>
                      </a:r>
                      <a:r>
                        <a:rPr lang="sv-SE" sz="1600" dirty="0">
                          <a:effectLst/>
                        </a:rPr>
                        <a:t>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b="0" dirty="0">
                          <a:effectLst/>
                        </a:rPr>
                        <a:t>Värmekonduktivitet </a:t>
                      </a:r>
                      <a:br>
                        <a:rPr lang="sv-SE" sz="1600" b="0" dirty="0">
                          <a:effectLst/>
                        </a:rPr>
                      </a:br>
                      <a:r>
                        <a:rPr lang="sv-SE" sz="1600" b="0" dirty="0">
                          <a:effectLst/>
                        </a:rPr>
                        <a:t>[W/</a:t>
                      </a:r>
                      <a:r>
                        <a:rPr lang="sv-SE" sz="1600" b="0" dirty="0" err="1">
                          <a:effectLst/>
                        </a:rPr>
                        <a:t>mK</a:t>
                      </a:r>
                      <a:r>
                        <a:rPr lang="sv-SE" sz="1600" b="0" dirty="0">
                          <a:effectLst/>
                        </a:rPr>
                        <a:t>] vid 293K (20°C)</a:t>
                      </a:r>
                      <a:br>
                        <a:rPr lang="sv-SE" sz="1600" b="0" dirty="0">
                          <a:effectLst/>
                        </a:rPr>
                      </a:br>
                      <a:r>
                        <a:rPr lang="sv-SE" sz="1600" b="0" dirty="0">
                          <a:effectLst/>
                        </a:rPr>
                        <a:t> </a:t>
                      </a:r>
                      <a:endParaRPr lang="sv-SE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20-30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20-25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12-15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15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b="0" dirty="0">
                          <a:effectLst/>
                        </a:rPr>
                        <a:t>Värmekapacitivitet  [J/</a:t>
                      </a:r>
                      <a:r>
                        <a:rPr lang="sv-SE" sz="1600" b="0" dirty="0" err="1">
                          <a:effectLst/>
                        </a:rPr>
                        <a:t>kgK</a:t>
                      </a:r>
                      <a:r>
                        <a:rPr lang="sv-SE" sz="1600" b="0" dirty="0">
                          <a:effectLst/>
                        </a:rPr>
                        <a:t>] </a:t>
                      </a:r>
                      <a:endParaRPr lang="sv-SE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460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460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>
                          <a:effectLst/>
                        </a:rPr>
                        <a:t>440 </a:t>
                      </a:r>
                      <a:endParaRPr lang="sv-S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440-460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b="0" dirty="0">
                          <a:effectLst/>
                        </a:rPr>
                        <a:t>Resistivitet </a:t>
                      </a:r>
                      <a:br>
                        <a:rPr lang="sv-SE" sz="1600" b="0" dirty="0">
                          <a:effectLst/>
                        </a:rPr>
                      </a:br>
                      <a:r>
                        <a:rPr lang="sv-SE" sz="1600" b="0" dirty="0">
                          <a:effectLst/>
                        </a:rPr>
                        <a:t>10</a:t>
                      </a:r>
                      <a:r>
                        <a:rPr lang="sv-SE" sz="1600" b="0" baseline="30000" dirty="0">
                          <a:effectLst/>
                        </a:rPr>
                        <a:t>9</a:t>
                      </a:r>
                      <a:r>
                        <a:rPr lang="sv-SE" sz="1600" b="0" dirty="0">
                          <a:effectLst/>
                        </a:rPr>
                        <a:t>·[Ωm</a:t>
                      </a:r>
                      <a:r>
                        <a:rPr lang="sv-SE" sz="1600" b="0" baseline="30000" dirty="0">
                          <a:effectLst/>
                        </a:rPr>
                        <a:t>2</a:t>
                      </a:r>
                      <a:r>
                        <a:rPr lang="sv-SE" sz="1600" b="0" dirty="0">
                          <a:effectLst/>
                        </a:rPr>
                        <a:t>/m] vid 293K (20°C)</a:t>
                      </a:r>
                      <a:br>
                        <a:rPr lang="sv-SE" sz="1600" b="0" dirty="0">
                          <a:effectLst/>
                        </a:rPr>
                      </a:br>
                      <a:r>
                        <a:rPr lang="sv-SE" sz="1600" b="0" dirty="0">
                          <a:effectLst/>
                        </a:rPr>
                        <a:t> </a:t>
                      </a:r>
                      <a:endParaRPr lang="sv-SE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600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600-750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850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700-850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b="0" dirty="0">
                          <a:effectLst/>
                        </a:rPr>
                        <a:t>Ferromagnetism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ja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ja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nej 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sv-SE" sz="1600" dirty="0">
                          <a:effectLst/>
                        </a:rPr>
                        <a:t>ja</a:t>
                      </a:r>
                      <a:endParaRPr lang="sv-S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96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9336" y="141344"/>
            <a:ext cx="91440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Rostfria stål inom vin- och ölframställning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215680" y="5491971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err="1"/>
              <a:t>Vintank</a:t>
            </a:r>
            <a:r>
              <a:rPr lang="sv-SE" sz="1800" dirty="0"/>
              <a:t> i 1.4301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6355183" y="549197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/>
              <a:t>Bryggeriinredning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5" y="1306860"/>
            <a:ext cx="2505075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83" y="1309260"/>
            <a:ext cx="2602286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64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D800D04-02DF-4169-AF63-8FC657AE39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791" y="1782827"/>
            <a:ext cx="6349726" cy="410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760" y="171855"/>
            <a:ext cx="11074400" cy="1143000"/>
          </a:xfrm>
          <a:effectLst/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Produktion av rostfritt stål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1775521" y="1484785"/>
            <a:ext cx="3149161" cy="2351793"/>
            <a:chOff x="448822" y="1664215"/>
            <a:chExt cx="3493827" cy="2536539"/>
          </a:xfrm>
          <a:effectLst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73" r="9402"/>
            <a:stretch/>
          </p:blipFill>
          <p:spPr bwMode="auto">
            <a:xfrm>
              <a:off x="448822" y="1664215"/>
              <a:ext cx="3493827" cy="25365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ruta 2"/>
            <p:cNvSpPr txBox="1"/>
            <p:nvPr/>
          </p:nvSpPr>
          <p:spPr>
            <a:xfrm>
              <a:off x="1409114" y="1848961"/>
              <a:ext cx="1913965" cy="630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Kolstål</a:t>
              </a:r>
            </a:p>
            <a:p>
              <a:r>
                <a:rPr lang="sv-SE" sz="1600" dirty="0">
                  <a:sym typeface="Symbol"/>
                </a:rPr>
                <a:t> 1800 </a:t>
              </a:r>
              <a:r>
                <a:rPr lang="sv-SE" sz="1600" dirty="0" err="1">
                  <a:sym typeface="Symbol"/>
                </a:rPr>
                <a:t>Mton</a:t>
              </a:r>
              <a:r>
                <a:rPr lang="sv-SE" sz="1600" dirty="0">
                  <a:sym typeface="Symbol"/>
                </a:rPr>
                <a:t> / år</a:t>
              </a:r>
              <a:endParaRPr lang="sv-SE" sz="1600" dirty="0"/>
            </a:p>
          </p:txBody>
        </p:sp>
        <p:sp>
          <p:nvSpPr>
            <p:cNvPr id="8" name="textruta 7"/>
            <p:cNvSpPr txBox="1"/>
            <p:nvPr/>
          </p:nvSpPr>
          <p:spPr>
            <a:xfrm>
              <a:off x="1047770" y="3520002"/>
              <a:ext cx="1661426" cy="630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Rostfritt</a:t>
              </a:r>
            </a:p>
            <a:p>
              <a:r>
                <a:rPr lang="sv-SE" sz="1600" dirty="0">
                  <a:sym typeface="Symbol"/>
                </a:rPr>
                <a:t> 50 </a:t>
              </a:r>
              <a:r>
                <a:rPr lang="sv-SE" sz="1600" dirty="0" err="1">
                  <a:sym typeface="Symbol"/>
                </a:rPr>
                <a:t>Mton</a:t>
              </a:r>
              <a:r>
                <a:rPr lang="sv-SE" sz="1600" dirty="0">
                  <a:sym typeface="Symbol"/>
                </a:rPr>
                <a:t> / år</a:t>
              </a:r>
            </a:p>
          </p:txBody>
        </p:sp>
      </p:grpSp>
      <p:sp>
        <p:nvSpPr>
          <p:cNvPr id="9" name="textruta 8"/>
          <p:cNvSpPr txBox="1"/>
          <p:nvPr/>
        </p:nvSpPr>
        <p:spPr>
          <a:xfrm>
            <a:off x="2351585" y="921833"/>
            <a:ext cx="498085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600" dirty="0"/>
              <a:t>Ca. 2% av världens stålproduktion är rostfritt stål</a:t>
            </a:r>
          </a:p>
        </p:txBody>
      </p:sp>
      <p:cxnSp>
        <p:nvCxnSpPr>
          <p:cNvPr id="6" name="Rak 5"/>
          <p:cNvCxnSpPr/>
          <p:nvPr/>
        </p:nvCxnSpPr>
        <p:spPr bwMode="auto">
          <a:xfrm flipV="1">
            <a:off x="3935760" y="2996953"/>
            <a:ext cx="1800200" cy="36004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0" name="Rak 9"/>
          <p:cNvCxnSpPr/>
          <p:nvPr/>
        </p:nvCxnSpPr>
        <p:spPr bwMode="auto">
          <a:xfrm>
            <a:off x="3935760" y="3645024"/>
            <a:ext cx="1800200" cy="96424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2" name="textruta 11"/>
          <p:cNvSpPr txBox="1"/>
          <p:nvPr/>
        </p:nvSpPr>
        <p:spPr>
          <a:xfrm rot="16200000">
            <a:off x="11178374" y="684029"/>
            <a:ext cx="139303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1200" b="0" dirty="0"/>
              <a:t>ISSF 2019</a:t>
            </a:r>
          </a:p>
        </p:txBody>
      </p:sp>
    </p:spTree>
    <p:extLst>
      <p:ext uri="{BB962C8B-B14F-4D97-AF65-F5344CB8AC3E}">
        <p14:creationId xmlns:p14="http://schemas.microsoft.com/office/powerpoint/2010/main" val="173573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Produktion och användning av rostfritt stål</a:t>
            </a:r>
          </a:p>
        </p:txBody>
      </p:sp>
      <p:sp>
        <p:nvSpPr>
          <p:cNvPr id="4" name="textruta 3"/>
          <p:cNvSpPr txBox="1"/>
          <p:nvPr/>
        </p:nvSpPr>
        <p:spPr>
          <a:xfrm rot="16200000">
            <a:off x="11465010" y="458272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0" dirty="0"/>
              <a:t>ISSF 2019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FFCD3B4-AD72-41C7-BECF-0FAC64DA24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3" y="1632424"/>
            <a:ext cx="5363191" cy="349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3CCB9C4-D34C-4B04-AABF-9EA2B0E61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553" y="1644189"/>
            <a:ext cx="5363191" cy="349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901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283" y="1144584"/>
            <a:ext cx="5419725" cy="467677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760" y="164316"/>
            <a:ext cx="11074400" cy="11430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Fasdiagram Fe-</a:t>
            </a:r>
            <a:r>
              <a:rPr lang="sv-SE" dirty="0" err="1">
                <a:solidFill>
                  <a:schemeClr val="tx1"/>
                </a:solidFill>
              </a:rPr>
              <a:t>Cr</a:t>
            </a:r>
            <a:r>
              <a:rPr lang="sv-SE" dirty="0">
                <a:solidFill>
                  <a:schemeClr val="tx1"/>
                </a:solidFill>
              </a:rPr>
              <a:t>-Ni vid 1000°C</a:t>
            </a:r>
          </a:p>
        </p:txBody>
      </p:sp>
      <p:sp>
        <p:nvSpPr>
          <p:cNvPr id="5" name="textruta 4"/>
          <p:cNvSpPr txBox="1"/>
          <p:nvPr/>
        </p:nvSpPr>
        <p:spPr>
          <a:xfrm rot="18044880">
            <a:off x="2929346" y="2774131"/>
            <a:ext cx="3060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Nickelhalt, viktsprocent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4727849" y="5567332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Kromhalt, viktsprocent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4027524" y="422108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20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641902" y="121823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100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5323668" y="193831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80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4891620" y="273040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60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459572" y="348297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40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4689638" y="517867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20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539692" y="517867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40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6403788" y="517867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60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7320136" y="517867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80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8112224" y="517867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100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3906814" y="51786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0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3729044" y="489053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0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5397605" y="2870601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Austenit, FCC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6045677" y="484012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Ferrit, BCC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6446531" y="388253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Austenit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+ ferrit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1A70414D-88E5-40BE-A127-22844ECA4A29}"/>
              </a:ext>
            </a:extLst>
          </p:cNvPr>
          <p:cNvSpPr txBox="1"/>
          <p:nvPr/>
        </p:nvSpPr>
        <p:spPr>
          <a:xfrm>
            <a:off x="430260" y="3429000"/>
            <a:ext cx="287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Martensit</a:t>
            </a:r>
            <a:r>
              <a:rPr lang="sv-SE" sz="1600" dirty="0"/>
              <a:t> kan bildas när lägre legerade </a:t>
            </a:r>
            <a:r>
              <a:rPr lang="sv-SE" sz="1600" dirty="0" err="1"/>
              <a:t>austenitiska</a:t>
            </a:r>
            <a:r>
              <a:rPr lang="sv-SE" sz="1600" dirty="0"/>
              <a:t> stål kyls snabbt</a:t>
            </a:r>
          </a:p>
        </p:txBody>
      </p:sp>
      <p:pic>
        <p:nvPicPr>
          <p:cNvPr id="24" name="Bildobjekt 23" descr="En bild som visar träd&#10;&#10;Automatiskt genererad beskrivning">
            <a:extLst>
              <a:ext uri="{FF2B5EF4-FFF2-40B4-BE49-F238E27FC236}">
                <a16:creationId xmlns:a16="http://schemas.microsoft.com/office/drawing/2014/main" id="{51C531FC-1CEB-4FB5-A1B6-B8F51FC8E4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76" y="4292119"/>
            <a:ext cx="2160000" cy="1531016"/>
          </a:xfrm>
          <a:prstGeom prst="rect">
            <a:avLst/>
          </a:prstGeom>
        </p:spPr>
      </p:pic>
      <p:pic>
        <p:nvPicPr>
          <p:cNvPr id="25" name="Bildobjekt 24" descr="En bild som visar text, karta&#10;&#10;Automatiskt genererad beskrivning">
            <a:extLst>
              <a:ext uri="{FF2B5EF4-FFF2-40B4-BE49-F238E27FC236}">
                <a16:creationId xmlns:a16="http://schemas.microsoft.com/office/drawing/2014/main" id="{9D3AB0E7-666B-4263-A19D-6B11253CCD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772" y="743181"/>
            <a:ext cx="2160000" cy="1584762"/>
          </a:xfrm>
          <a:prstGeom prst="rect">
            <a:avLst/>
          </a:prstGeom>
        </p:spPr>
      </p:pic>
      <p:pic>
        <p:nvPicPr>
          <p:cNvPr id="26" name="Bildobjekt 25" descr="En bild som visar tyg, matta&#10;&#10;Automatiskt genererad beskrivning">
            <a:extLst>
              <a:ext uri="{FF2B5EF4-FFF2-40B4-BE49-F238E27FC236}">
                <a16:creationId xmlns:a16="http://schemas.microsoft.com/office/drawing/2014/main" id="{CFD76EE5-8F00-4591-915B-D4A9EFFD28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436" y="2548190"/>
            <a:ext cx="2160000" cy="1578845"/>
          </a:xfrm>
          <a:prstGeom prst="rect">
            <a:avLst/>
          </a:prstGeom>
        </p:spPr>
      </p:pic>
      <p:pic>
        <p:nvPicPr>
          <p:cNvPr id="27" name="Bildobjekt 26" descr="En bild som visar inomhus, karta, kaklad, sitter&#10;&#10;Automatiskt genererad beskrivning">
            <a:extLst>
              <a:ext uri="{FF2B5EF4-FFF2-40B4-BE49-F238E27FC236}">
                <a16:creationId xmlns:a16="http://schemas.microsoft.com/office/drawing/2014/main" id="{057E1699-E999-416D-A268-C57C5DA33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436" y="4347282"/>
            <a:ext cx="2160000" cy="1517143"/>
          </a:xfrm>
          <a:prstGeom prst="rect">
            <a:avLst/>
          </a:prstGeom>
        </p:spPr>
      </p:pic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488EB6B8-6755-47D3-8664-45EBF9380D4F}"/>
              </a:ext>
            </a:extLst>
          </p:cNvPr>
          <p:cNvCxnSpPr>
            <a:endCxn id="27" idx="1"/>
          </p:cNvCxnSpPr>
          <p:nvPr/>
        </p:nvCxnSpPr>
        <p:spPr bwMode="auto">
          <a:xfrm>
            <a:off x="8056920" y="5009401"/>
            <a:ext cx="956516" cy="96453"/>
          </a:xfrm>
          <a:prstGeom prst="line">
            <a:avLst/>
          </a:prstGeom>
          <a:noFill/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F4A149FC-99CE-4630-AEDE-8349C8C5BEDB}"/>
              </a:ext>
            </a:extLst>
          </p:cNvPr>
          <p:cNvCxnSpPr/>
          <p:nvPr/>
        </p:nvCxnSpPr>
        <p:spPr bwMode="auto">
          <a:xfrm flipV="1">
            <a:off x="7366237" y="3500351"/>
            <a:ext cx="1647199" cy="351536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Rak koppling 29">
            <a:extLst>
              <a:ext uri="{FF2B5EF4-FFF2-40B4-BE49-F238E27FC236}">
                <a16:creationId xmlns:a16="http://schemas.microsoft.com/office/drawing/2014/main" id="{2757E07F-4997-43B6-9B3E-04727240DB5D}"/>
              </a:ext>
            </a:extLst>
          </p:cNvPr>
          <p:cNvCxnSpPr>
            <a:endCxn id="25" idx="1"/>
          </p:cNvCxnSpPr>
          <p:nvPr/>
        </p:nvCxnSpPr>
        <p:spPr bwMode="auto">
          <a:xfrm flipV="1">
            <a:off x="6542637" y="1535562"/>
            <a:ext cx="2481135" cy="898236"/>
          </a:xfrm>
          <a:prstGeom prst="line">
            <a:avLst/>
          </a:prstGeom>
          <a:noFill/>
          <a:ln w="381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ruta 30">
            <a:extLst>
              <a:ext uri="{FF2B5EF4-FFF2-40B4-BE49-F238E27FC236}">
                <a16:creationId xmlns:a16="http://schemas.microsoft.com/office/drawing/2014/main" id="{3C0E037D-DB3D-4301-8E53-8784E192086E}"/>
              </a:ext>
            </a:extLst>
          </p:cNvPr>
          <p:cNvSpPr txBox="1"/>
          <p:nvPr/>
        </p:nvSpPr>
        <p:spPr>
          <a:xfrm>
            <a:off x="9013436" y="741981"/>
            <a:ext cx="217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Austenit</a:t>
            </a:r>
            <a:endParaRPr lang="sv-SE" sz="1600" dirty="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3BD71B89-32C5-40AA-B502-A8787475E165}"/>
              </a:ext>
            </a:extLst>
          </p:cNvPr>
          <p:cNvSpPr txBox="1"/>
          <p:nvPr/>
        </p:nvSpPr>
        <p:spPr>
          <a:xfrm>
            <a:off x="9000975" y="4332054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Ferrit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92237BE6-D842-4B72-9AD8-CA725300841C}"/>
              </a:ext>
            </a:extLst>
          </p:cNvPr>
          <p:cNvSpPr txBox="1"/>
          <p:nvPr/>
        </p:nvSpPr>
        <p:spPr>
          <a:xfrm>
            <a:off x="8995807" y="2566793"/>
            <a:ext cx="217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Duplex</a:t>
            </a:r>
          </a:p>
        </p:txBody>
      </p:sp>
    </p:spTree>
    <p:extLst>
      <p:ext uri="{BB962C8B-B14F-4D97-AF65-F5344CB8AC3E}">
        <p14:creationId xmlns:p14="http://schemas.microsoft.com/office/powerpoint/2010/main" val="3310750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344" y="166019"/>
            <a:ext cx="11074400" cy="1143000"/>
          </a:xfrm>
          <a:effectLst/>
        </p:spPr>
        <p:txBody>
          <a:bodyPr/>
          <a:lstStyle/>
          <a:p>
            <a:pPr algn="l"/>
            <a:r>
              <a:rPr lang="sv-SE" dirty="0">
                <a:solidFill>
                  <a:schemeClr val="tx1"/>
                </a:solidFill>
              </a:rPr>
              <a:t>Kristallgitter - enhetsceller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3" y="995016"/>
            <a:ext cx="2695575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980729"/>
            <a:ext cx="2705100" cy="39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/>
          <p:cNvSpPr txBox="1"/>
          <p:nvPr/>
        </p:nvSpPr>
        <p:spPr>
          <a:xfrm>
            <a:off x="2927648" y="995016"/>
            <a:ext cx="237436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600" dirty="0"/>
              <a:t>Kubiskt rymdcentrerat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6564881" y="980728"/>
            <a:ext cx="205537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v-SE" sz="1600" dirty="0"/>
              <a:t>Kubiskt ytcentrerat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2207568" y="5229201"/>
            <a:ext cx="770485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1600" dirty="0"/>
              <a:t>De röda punkterna symboliserar atomkärnorna och de streckade partierna i de nedre skisserna områden där elektroner roterar runt kärnan. </a:t>
            </a:r>
          </a:p>
        </p:txBody>
      </p:sp>
    </p:spTree>
    <p:extLst>
      <p:ext uri="{BB962C8B-B14F-4D97-AF65-F5344CB8AC3E}">
        <p14:creationId xmlns:p14="http://schemas.microsoft.com/office/powerpoint/2010/main" val="940626987"/>
      </p:ext>
    </p:extLst>
  </p:cSld>
  <p:clrMapOvr>
    <a:masterClrMapping/>
  </p:clrMapOvr>
</p:sld>
</file>

<file path=ppt/theme/theme1.xml><?xml version="1.0" encoding="utf-8"?>
<a:theme xmlns:a="http://schemas.openxmlformats.org/drawingml/2006/main" name="jkohmall">
  <a:themeElements>
    <a:clrScheme name="">
      <a:dk1>
        <a:srgbClr val="000000"/>
      </a:dk1>
      <a:lt1>
        <a:srgbClr val="FFFFFF"/>
      </a:lt1>
      <a:dk2>
        <a:srgbClr val="333399"/>
      </a:dk2>
      <a:lt2>
        <a:srgbClr val="808080"/>
      </a:lt2>
      <a:accent1>
        <a:srgbClr val="A50021"/>
      </a:accent1>
      <a:accent2>
        <a:srgbClr val="333399"/>
      </a:accent2>
      <a:accent3>
        <a:srgbClr val="FFFFFF"/>
      </a:accent3>
      <a:accent4>
        <a:srgbClr val="000000"/>
      </a:accent4>
      <a:accent5>
        <a:srgbClr val="CFAAAB"/>
      </a:accent5>
      <a:accent6>
        <a:srgbClr val="2D2D8A"/>
      </a:accent6>
      <a:hlink>
        <a:srgbClr val="3333FF"/>
      </a:hlink>
      <a:folHlink>
        <a:srgbClr val="3333FF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jkohmall</Template>
  <TotalTime>39665</TotalTime>
  <Words>2728</Words>
  <Application>Microsoft Office PowerPoint</Application>
  <PresentationFormat>Bredbild</PresentationFormat>
  <Paragraphs>1132</Paragraphs>
  <Slides>41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41</vt:i4>
      </vt:variant>
    </vt:vector>
  </HeadingPairs>
  <TitlesOfParts>
    <vt:vector size="45" baseType="lpstr">
      <vt:lpstr>Arial</vt:lpstr>
      <vt:lpstr>Arial Narrow</vt:lpstr>
      <vt:lpstr>Times New Roman</vt:lpstr>
      <vt:lpstr>jkohmall</vt:lpstr>
      <vt:lpstr>Rostfria stål</vt:lpstr>
      <vt:lpstr>Rostfria stål skyddas av en passivfilm</vt:lpstr>
      <vt:lpstr>Användning av rostfritt stål</vt:lpstr>
      <vt:lpstr>Rostfria stål i arkitektur </vt:lpstr>
      <vt:lpstr>Rostfria stål inom vin- och ölframställning</vt:lpstr>
      <vt:lpstr>Produktion av rostfritt stål</vt:lpstr>
      <vt:lpstr>Produktion och användning av rostfritt stål</vt:lpstr>
      <vt:lpstr>Fasdiagram Fe-Cr-Ni vid 1000°C</vt:lpstr>
      <vt:lpstr>Kristallgitter - enhetsceller</vt:lpstr>
      <vt:lpstr>Inverkan av legeringsämnen</vt:lpstr>
      <vt:lpstr>Struktur och egenskapsrelationer</vt:lpstr>
      <vt:lpstr>Martensitiska och ferritiska rostfria stål</vt:lpstr>
      <vt:lpstr>Austenitiska och duplexa rostfria stål</vt:lpstr>
      <vt:lpstr>Några vanliga austenitiska och duplexa stål</vt:lpstr>
      <vt:lpstr>Applikationsexempel 1: P&amp;P - Cellulosakokare</vt:lpstr>
      <vt:lpstr>Applikationsexempel 1: P&amp;P  - Sugvalsmantlar</vt:lpstr>
      <vt:lpstr>Korrosionshastighet hos olika stål    - simulerad sulfatkokarmiljö</vt:lpstr>
      <vt:lpstr>Korrosionsutmattning</vt:lpstr>
      <vt:lpstr>Allmän korrosion</vt:lpstr>
      <vt:lpstr>Galvanisk korrosion</vt:lpstr>
      <vt:lpstr>Propagering av ett punktangrepp</vt:lpstr>
      <vt:lpstr>Korrosionsmotstånd vs. PRE för austenitiska rostfria stål</vt:lpstr>
      <vt:lpstr>Spaltkorrosion</vt:lpstr>
      <vt:lpstr>Spänningskorrosion</vt:lpstr>
      <vt:lpstr>Sensibilisering</vt:lpstr>
      <vt:lpstr>Applicationsexempel 2: Umbilicals</vt:lpstr>
      <vt:lpstr>Spännings-töjningskurvor</vt:lpstr>
      <vt:lpstr>Typiska mekaniska egenskaper vid RT</vt:lpstr>
      <vt:lpstr>Applikationsexempel 3: Stolpar &amp; räcken</vt:lpstr>
      <vt:lpstr>Applikationsexempel 4: Balkar</vt:lpstr>
      <vt:lpstr>Olika stadier av djuppressningsoperationen</vt:lpstr>
      <vt:lpstr>Schaeffler-Delong - diagrammet</vt:lpstr>
      <vt:lpstr>Spännings-töjningskurvor</vt:lpstr>
      <vt:lpstr>Applikationsexempel 5: hushållsprodukter</vt:lpstr>
      <vt:lpstr>Austenitiska och ferritiska högtemperaturstål</vt:lpstr>
      <vt:lpstr>Inverkan av Cr- och REM-tillsatser på oxidationsmotståndet</vt:lpstr>
      <vt:lpstr>Kryphållfasthet relaterat till 1.4835</vt:lpstr>
      <vt:lpstr>Applikationsexempel 6: avgassytem</vt:lpstr>
      <vt:lpstr>Applikationsexempel 7: värmeelement</vt:lpstr>
      <vt:lpstr>Motståndet mot högtemperaturoxidation</vt:lpstr>
      <vt:lpstr>Fysikaliska egenskaper</vt:lpstr>
    </vt:vector>
  </TitlesOfParts>
  <Company>Svenskt Naringsliv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Bearbetning Långa Produkter</dc:title>
  <dc:creator>Pettersson, Rachel</dc:creator>
  <cp:lastModifiedBy>Thorell, Anna</cp:lastModifiedBy>
  <cp:revision>285</cp:revision>
  <cp:lastPrinted>2015-07-09T08:11:48Z</cp:lastPrinted>
  <dcterms:created xsi:type="dcterms:W3CDTF">2014-10-21T18:21:57Z</dcterms:created>
  <dcterms:modified xsi:type="dcterms:W3CDTF">2021-02-01T12:11:59Z</dcterms:modified>
</cp:coreProperties>
</file>